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5"/>
  </p:notesMasterIdLst>
  <p:sldIdLst>
    <p:sldId id="291" r:id="rId2"/>
    <p:sldId id="299" r:id="rId3"/>
    <p:sldId id="301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1"/>
    <a:srgbClr val="FFFFFF"/>
    <a:srgbClr val="B6D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668B8-EBB6-4AAC-B698-C7F2BDE50708}" v="6" dt="2023-04-12T13:49:58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13B57-1BA2-41AF-96EB-1362C3F71460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BEABF-BB11-4932-A21E-C6DA288DD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0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2a5325d7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2a5325d73_0_3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2a5325d7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2a5325d73_0_3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32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2a5325d7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2a5325d73_0_3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70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50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58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857086"/>
            <a:ext cx="6390450" cy="1102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219581"/>
            <a:ext cx="6390450" cy="6579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2032" lvl="0" indent="-31652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844063" lvl="1" indent="-29307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266093" lvl="2" indent="-29307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688126" lvl="3" indent="-29307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110157" lvl="4" indent="-29307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532188" lvl="5" indent="-29307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954220" lvl="6" indent="-29307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376250" lvl="7" indent="-29307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798282" lvl="8" indent="-29307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4" y="8981011"/>
            <a:ext cx="411525" cy="7580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778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13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96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1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9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04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05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15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4E31-8EB7-42AA-830C-6AB5E67C6209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7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hyperlink" Target="https://www.nature.com/subjects/caenorhabditis-elegans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hyperlink" Target="https://www.nobelprize.org/prizes/medicine/2002/press-release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ecoevocommunity.nature.com/posts/51125-soil-nematodes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hyperlink" Target="https://www.visualcapitalist.com/all-the-biomass-of-earth-in-one-graphic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hyperlink" Target="https://en.wikipedia.org/wiki/File:Bdelloidea1_w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g"/><Relationship Id="rId7" Type="http://schemas.openxmlformats.org/officeDocument/2006/relationships/image" Target="../media/image1.jpg"/><Relationship Id="rId12" Type="http://schemas.openxmlformats.org/officeDocument/2006/relationships/hyperlink" Target="https://en.wikipedia.org/wiki/File:Bdelloidea1_w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hyperlink" Target="http://www.sussex.ac.uk/lifesci/baconlab/research/tardigrades" TargetMode="External"/><Relationship Id="rId5" Type="http://schemas.openxmlformats.org/officeDocument/2006/relationships/hyperlink" Target="https://academic.oup.com/icb/article/55/2/179/744212" TargetMode="External"/><Relationship Id="rId10" Type="http://schemas.openxmlformats.org/officeDocument/2006/relationships/hyperlink" Target="https://cosmosmagazine.com/nature/animals/new-tardigrade-found-in-japanese-car-park/" TargetMode="External"/><Relationship Id="rId4" Type="http://schemas.openxmlformats.org/officeDocument/2006/relationships/hyperlink" Target="https://www.esa.int/Science_Exploration/Human_and_Robotic_Exploration/Radiation_rotifer" TargetMode="Externa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2825569" y="2394629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0062"/>
            <a:ext cx="536455" cy="43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512576" y="778354"/>
            <a:ext cx="6345424" cy="434479"/>
          </a:xfrm>
          <a:prstGeom prst="rect">
            <a:avLst/>
          </a:prstGeom>
          <a:solidFill>
            <a:srgbClr val="38761D"/>
          </a:solidFill>
        </p:spPr>
        <p:txBody>
          <a:bodyPr spcFirstLastPara="1" vert="horz" wrap="square" lIns="84392" tIns="84392" rIns="84392" bIns="84392" rtlCol="0" anchor="t" anchorCtr="0">
            <a:noAutofit/>
          </a:bodyPr>
          <a:lstStyle/>
          <a:p>
            <a:r>
              <a:rPr lang="it-IT" sz="1938" dirty="0">
                <a:solidFill>
                  <a:srgbClr val="F1C232"/>
                </a:solidFill>
                <a:latin typeface="+mn-lt"/>
                <a:cs typeface="Arial" panose="020B0604020202020204" pitchFamily="34" charset="0"/>
              </a:rPr>
              <a:t>I “Big </a:t>
            </a:r>
            <a:r>
              <a:rPr lang="it-IT" sz="1938" dirty="0" err="1">
                <a:solidFill>
                  <a:srgbClr val="F1C232"/>
                </a:solidFill>
                <a:latin typeface="+mn-lt"/>
                <a:cs typeface="Arial" panose="020B0604020202020204" pitchFamily="34" charset="0"/>
              </a:rPr>
              <a:t>Five</a:t>
            </a:r>
            <a:r>
              <a:rPr lang="it-IT" sz="1938" dirty="0">
                <a:solidFill>
                  <a:srgbClr val="F1C232"/>
                </a:solidFill>
                <a:latin typeface="+mn-lt"/>
                <a:cs typeface="Arial" panose="020B0604020202020204" pitchFamily="34" charset="0"/>
              </a:rPr>
              <a:t>” (animali pluricellulari a basso ingrandimento)</a:t>
            </a:r>
            <a:endParaRPr sz="1938" dirty="0">
              <a:solidFill>
                <a:srgbClr val="F1C23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84403" y="2394629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80" name="Google Shape;180;p24"/>
          <p:cNvSpPr/>
          <p:nvPr/>
        </p:nvSpPr>
        <p:spPr>
          <a:xfrm>
            <a:off x="1440984" y="2394631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81" name="Google Shape;181;p24"/>
          <p:cNvSpPr/>
          <p:nvPr/>
        </p:nvSpPr>
        <p:spPr>
          <a:xfrm>
            <a:off x="4183575" y="2394631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82" name="Google Shape;182;p24"/>
          <p:cNvSpPr/>
          <p:nvPr/>
        </p:nvSpPr>
        <p:spPr>
          <a:xfrm>
            <a:off x="5541289" y="2394629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83" name="Google Shape;183;p24"/>
          <p:cNvSpPr/>
          <p:nvPr/>
        </p:nvSpPr>
        <p:spPr>
          <a:xfrm>
            <a:off x="84875" y="1995378"/>
            <a:ext cx="1183283" cy="3038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 dirty="0"/>
              <a:t>Nematod</a:t>
            </a:r>
            <a:r>
              <a:rPr lang="en-US" sz="1662" dirty="0" err="1"/>
              <a:t>i</a:t>
            </a:r>
            <a:endParaRPr sz="1662" dirty="0"/>
          </a:p>
        </p:txBody>
      </p:sp>
      <p:sp>
        <p:nvSpPr>
          <p:cNvPr id="184" name="Google Shape;184;p24"/>
          <p:cNvSpPr/>
          <p:nvPr/>
        </p:nvSpPr>
        <p:spPr>
          <a:xfrm>
            <a:off x="1441017" y="1995378"/>
            <a:ext cx="1183283" cy="3038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 dirty="0"/>
              <a:t>Rotifer</a:t>
            </a:r>
            <a:r>
              <a:rPr lang="en-US" sz="1662" dirty="0" err="1"/>
              <a:t>i</a:t>
            </a:r>
            <a:endParaRPr sz="1662" dirty="0"/>
          </a:p>
        </p:txBody>
      </p:sp>
      <p:sp>
        <p:nvSpPr>
          <p:cNvPr id="185" name="Google Shape;185;p24"/>
          <p:cNvSpPr/>
          <p:nvPr/>
        </p:nvSpPr>
        <p:spPr>
          <a:xfrm>
            <a:off x="4183575" y="1995378"/>
            <a:ext cx="1183283" cy="3038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 dirty="0"/>
              <a:t>Acari</a:t>
            </a:r>
            <a:endParaRPr sz="1662" dirty="0"/>
          </a:p>
        </p:txBody>
      </p:sp>
      <p:sp>
        <p:nvSpPr>
          <p:cNvPr id="186" name="Google Shape;186;p24"/>
          <p:cNvSpPr/>
          <p:nvPr/>
        </p:nvSpPr>
        <p:spPr>
          <a:xfrm>
            <a:off x="2825569" y="1995378"/>
            <a:ext cx="1183283" cy="3038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 dirty="0"/>
              <a:t>Tardigrad</a:t>
            </a:r>
            <a:r>
              <a:rPr lang="en-US" sz="1662" dirty="0" err="1"/>
              <a:t>i</a:t>
            </a:r>
            <a:endParaRPr sz="1662" dirty="0"/>
          </a:p>
        </p:txBody>
      </p:sp>
      <p:sp>
        <p:nvSpPr>
          <p:cNvPr id="187" name="Google Shape;187;p24"/>
          <p:cNvSpPr/>
          <p:nvPr/>
        </p:nvSpPr>
        <p:spPr>
          <a:xfrm>
            <a:off x="5541289" y="1995378"/>
            <a:ext cx="1231836" cy="3038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 dirty="0"/>
              <a:t>Gastrotrich</a:t>
            </a:r>
            <a:r>
              <a:rPr lang="en-US" sz="1662" dirty="0" err="1"/>
              <a:t>i</a:t>
            </a:r>
            <a:endParaRPr sz="1662" dirty="0"/>
          </a:p>
        </p:txBody>
      </p:sp>
      <p:sp>
        <p:nvSpPr>
          <p:cNvPr id="188" name="Google Shape;188;p24"/>
          <p:cNvSpPr/>
          <p:nvPr/>
        </p:nvSpPr>
        <p:spPr>
          <a:xfrm>
            <a:off x="84841" y="3241947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89" name="Google Shape;189;p24"/>
          <p:cNvSpPr/>
          <p:nvPr/>
        </p:nvSpPr>
        <p:spPr>
          <a:xfrm>
            <a:off x="1436292" y="3238247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90" name="Google Shape;190;p24"/>
          <p:cNvSpPr/>
          <p:nvPr/>
        </p:nvSpPr>
        <p:spPr>
          <a:xfrm>
            <a:off x="4179499" y="3239999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91" name="Google Shape;191;p24"/>
          <p:cNvSpPr/>
          <p:nvPr/>
        </p:nvSpPr>
        <p:spPr>
          <a:xfrm>
            <a:off x="2826866" y="3241947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92" name="Google Shape;192;p24"/>
          <p:cNvSpPr/>
          <p:nvPr/>
        </p:nvSpPr>
        <p:spPr>
          <a:xfrm>
            <a:off x="5541289" y="3241947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pic>
        <p:nvPicPr>
          <p:cNvPr id="203" name="Google Shape;203;p24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4800" r="13099"/>
          <a:stretch/>
        </p:blipFill>
        <p:spPr>
          <a:xfrm rot="5400000">
            <a:off x="384876" y="2281398"/>
            <a:ext cx="582339" cy="93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4529" r="2650"/>
          <a:stretch/>
        </p:blipFill>
        <p:spPr>
          <a:xfrm rot="5400000">
            <a:off x="1731757" y="2194371"/>
            <a:ext cx="600868" cy="113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 rot="5400000">
            <a:off x="4446100" y="2368918"/>
            <a:ext cx="690040" cy="786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/>
          <p:cNvPicPr preferRelativeResize="0"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 rot="5400000">
            <a:off x="5871738" y="2211625"/>
            <a:ext cx="567502" cy="108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851945" y="2485876"/>
            <a:ext cx="1130532" cy="50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4"/>
          <p:cNvPicPr preferRelativeResize="0"/>
          <p:nvPr/>
        </p:nvPicPr>
        <p:blipFill rotWithShape="1">
          <a:blip r:embed="rId9">
            <a:alphaModFix/>
          </a:blip>
          <a:srcRect l="2247" t="4879" r="6743" b="5741"/>
          <a:stretch/>
        </p:blipFill>
        <p:spPr>
          <a:xfrm>
            <a:off x="161600" y="3310238"/>
            <a:ext cx="1028892" cy="56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 rotWithShape="1">
          <a:blip r:embed="rId10">
            <a:alphaModFix/>
          </a:blip>
          <a:srcRect t="2620" b="5348"/>
          <a:stretch/>
        </p:blipFill>
        <p:spPr>
          <a:xfrm>
            <a:off x="2898242" y="3310237"/>
            <a:ext cx="1037938" cy="567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/>
          <p:cNvPicPr preferRelativeResize="0"/>
          <p:nvPr/>
        </p:nvPicPr>
        <p:blipFill rotWithShape="1">
          <a:blip r:embed="rId11">
            <a:alphaModFix/>
          </a:blip>
          <a:srcRect t="3305" b="9032"/>
          <a:stretch/>
        </p:blipFill>
        <p:spPr>
          <a:xfrm>
            <a:off x="4350168" y="3310237"/>
            <a:ext cx="873636" cy="567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/>
        </p:nvPicPr>
        <p:blipFill rotWithShape="1">
          <a:blip r:embed="rId12">
            <a:alphaModFix/>
          </a:blip>
          <a:srcRect t="10955" b="12975"/>
          <a:stretch/>
        </p:blipFill>
        <p:spPr>
          <a:xfrm>
            <a:off x="5636825" y="3377168"/>
            <a:ext cx="973257" cy="4316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A53FF7A-AFFE-4D68-A9F5-E043C11B3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1307" y="453077"/>
            <a:ext cx="127891" cy="25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05" tIns="31653" rIns="63305" bIns="3165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47"/>
          </a:p>
        </p:txBody>
      </p:sp>
      <p:pic>
        <p:nvPicPr>
          <p:cNvPr id="1025" name="Picture 17">
            <a:extLst>
              <a:ext uri="{FF2B5EF4-FFF2-40B4-BE49-F238E27FC236}">
                <a16:creationId xmlns:a16="http://schemas.microsoft.com/office/drawing/2014/main" id="{90CFAC17-1344-4F74-97A3-F8D4BF4F3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5" b="17979"/>
          <a:stretch/>
        </p:blipFill>
        <p:spPr bwMode="auto">
          <a:xfrm>
            <a:off x="1538020" y="3319854"/>
            <a:ext cx="1024208" cy="48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8716C9EF-AAC2-4646-BF51-D818EF12A279}"/>
              </a:ext>
            </a:extLst>
          </p:cNvPr>
          <p:cNvSpPr txBox="1"/>
          <p:nvPr/>
        </p:nvSpPr>
        <p:spPr>
          <a:xfrm>
            <a:off x="5675480" y="3802509"/>
            <a:ext cx="95488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i="1" dirty="0" err="1">
                <a:cs typeface="Arial" panose="020B0604020202020204" pitchFamily="34" charset="0"/>
              </a:rPr>
              <a:t>Immagine</a:t>
            </a:r>
            <a:r>
              <a:rPr lang="en-GB" sz="500" i="1" dirty="0">
                <a:cs typeface="Arial" panose="020B0604020202020204" pitchFamily="34" charset="0"/>
              </a:rPr>
              <a:t>: David McCamey</a:t>
            </a:r>
          </a:p>
        </p:txBody>
      </p:sp>
      <p:sp>
        <p:nvSpPr>
          <p:cNvPr id="97" name="Rectangle 3">
            <a:extLst>
              <a:ext uri="{FF2B5EF4-FFF2-40B4-BE49-F238E27FC236}">
                <a16:creationId xmlns:a16="http://schemas.microsoft.com/office/drawing/2014/main" id="{DE6A8FD0-C33B-4C67-A239-61D788DB7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488" y="3802509"/>
            <a:ext cx="1192291" cy="1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05" tIns="31653" rIns="63305" bIns="31653" numCol="1" anchor="ctr" anchorCtr="0" compatLnSpc="1">
            <a:prstTxWarp prst="textNoShape">
              <a:avLst/>
            </a:prstTxWarp>
            <a:spAutoFit/>
          </a:bodyPr>
          <a:lstStyle/>
          <a:p>
            <a:pPr defTabSz="633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5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Immagine: Damián H. Zanette/</a:t>
            </a:r>
            <a:r>
              <a:rPr lang="it-IT" altLang="en-US" sz="500" i="1" dirty="0">
                <a:ea typeface="Times New Roman" panose="02020603050405020304" pitchFamily="18" charset="0"/>
                <a:cs typeface="Arial" panose="020B0604020202020204" pitchFamily="34" charset="0"/>
                <a:hlinkClick r:id="rId14"/>
              </a:rPr>
              <a:t>Wikipedia</a:t>
            </a:r>
            <a:r>
              <a:rPr lang="en-US" altLang="en-US" sz="500" i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5A5D59F-C147-4142-8436-DAC67A967021}"/>
              </a:ext>
            </a:extLst>
          </p:cNvPr>
          <p:cNvSpPr txBox="1"/>
          <p:nvPr/>
        </p:nvSpPr>
        <p:spPr>
          <a:xfrm>
            <a:off x="4490678" y="9594039"/>
            <a:ext cx="2490067" cy="20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62" dirty="0" err="1"/>
              <a:t>Illustrazione</a:t>
            </a:r>
            <a:r>
              <a:rPr lang="en-GB" sz="762" dirty="0"/>
              <a:t> e </a:t>
            </a:r>
            <a:r>
              <a:rPr lang="en-GB" sz="762" dirty="0" err="1"/>
              <a:t>foto</a:t>
            </a:r>
            <a:r>
              <a:rPr lang="en-GB" sz="762" dirty="0"/>
              <a:t>: Andy Chandler-Grevatt</a:t>
            </a:r>
          </a:p>
        </p:txBody>
      </p:sp>
      <p:sp>
        <p:nvSpPr>
          <p:cNvPr id="33" name="Google Shape;179;p24">
            <a:extLst>
              <a:ext uri="{FF2B5EF4-FFF2-40B4-BE49-F238E27FC236}">
                <a16:creationId xmlns:a16="http://schemas.microsoft.com/office/drawing/2014/main" id="{5E2CC3CD-D7F1-4866-816A-7C6C4A007422}"/>
              </a:ext>
            </a:extLst>
          </p:cNvPr>
          <p:cNvSpPr/>
          <p:nvPr/>
        </p:nvSpPr>
        <p:spPr>
          <a:xfrm>
            <a:off x="1467563" y="5460240"/>
            <a:ext cx="1303477" cy="7680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34" name="Google Shape;183;p24">
            <a:extLst>
              <a:ext uri="{FF2B5EF4-FFF2-40B4-BE49-F238E27FC236}">
                <a16:creationId xmlns:a16="http://schemas.microsoft.com/office/drawing/2014/main" id="{4D36A0E8-B1FF-4356-848D-0B9ECA095F5F}"/>
              </a:ext>
            </a:extLst>
          </p:cNvPr>
          <p:cNvSpPr/>
          <p:nvPr/>
        </p:nvSpPr>
        <p:spPr>
          <a:xfrm>
            <a:off x="79932" y="5458098"/>
            <a:ext cx="1333102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 dirty="0"/>
              <a:t>Nematod</a:t>
            </a:r>
            <a:r>
              <a:rPr lang="en-US" sz="1662" dirty="0"/>
              <a:t>e</a:t>
            </a:r>
            <a:endParaRPr sz="1662" dirty="0"/>
          </a:p>
        </p:txBody>
      </p:sp>
      <p:sp>
        <p:nvSpPr>
          <p:cNvPr id="35" name="Google Shape;188;p24">
            <a:extLst>
              <a:ext uri="{FF2B5EF4-FFF2-40B4-BE49-F238E27FC236}">
                <a16:creationId xmlns:a16="http://schemas.microsoft.com/office/drawing/2014/main" id="{1E57E0D1-C736-4353-90EA-CB81DA64CE08}"/>
              </a:ext>
            </a:extLst>
          </p:cNvPr>
          <p:cNvSpPr/>
          <p:nvPr/>
        </p:nvSpPr>
        <p:spPr>
          <a:xfrm>
            <a:off x="2825569" y="5468989"/>
            <a:ext cx="1303477" cy="7680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36" name="Google Shape;193;p24">
            <a:extLst>
              <a:ext uri="{FF2B5EF4-FFF2-40B4-BE49-F238E27FC236}">
                <a16:creationId xmlns:a16="http://schemas.microsoft.com/office/drawing/2014/main" id="{737D878A-958E-46D9-9039-9AA9CF2565D4}"/>
              </a:ext>
            </a:extLst>
          </p:cNvPr>
          <p:cNvSpPr/>
          <p:nvPr/>
        </p:nvSpPr>
        <p:spPr>
          <a:xfrm>
            <a:off x="4183575" y="5460240"/>
            <a:ext cx="1303477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-US" sz="923" dirty="0" err="1"/>
              <a:t>Animali</a:t>
            </a:r>
            <a:r>
              <a:rPr lang="en-US" sz="923" dirty="0"/>
              <a:t> </a:t>
            </a:r>
            <a:r>
              <a:rPr lang="en-US" sz="923" dirty="0" err="1"/>
              <a:t>simili</a:t>
            </a:r>
            <a:r>
              <a:rPr lang="en-US" sz="923" dirty="0"/>
              <a:t> a </a:t>
            </a:r>
            <a:r>
              <a:rPr lang="en-US" sz="923" dirty="0" err="1"/>
              <a:t>vermi</a:t>
            </a:r>
            <a:endParaRPr sz="923" dirty="0"/>
          </a:p>
        </p:txBody>
      </p:sp>
      <p:sp>
        <p:nvSpPr>
          <p:cNvPr id="37" name="Google Shape;198;p24">
            <a:extLst>
              <a:ext uri="{FF2B5EF4-FFF2-40B4-BE49-F238E27FC236}">
                <a16:creationId xmlns:a16="http://schemas.microsoft.com/office/drawing/2014/main" id="{A827BD68-0232-4CB2-8EC2-9870A58ABFBA}"/>
              </a:ext>
            </a:extLst>
          </p:cNvPr>
          <p:cNvSpPr/>
          <p:nvPr/>
        </p:nvSpPr>
        <p:spPr>
          <a:xfrm>
            <a:off x="5541548" y="5462014"/>
            <a:ext cx="1222747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it-IT" sz="923" dirty="0">
                <a:solidFill>
                  <a:schemeClr val="dk1"/>
                </a:solidFill>
              </a:rPr>
              <a:t>Si dibattono e si dimenano. Qualche volta sono fermi</a:t>
            </a:r>
            <a:r>
              <a:rPr lang="en" sz="923" dirty="0">
                <a:solidFill>
                  <a:schemeClr val="dk1"/>
                </a:solidFill>
              </a:rPr>
              <a:t>.</a:t>
            </a:r>
            <a:endParaRPr sz="923" dirty="0">
              <a:solidFill>
                <a:schemeClr val="dk1"/>
              </a:solidFill>
            </a:endParaRPr>
          </a:p>
        </p:txBody>
      </p:sp>
      <p:pic>
        <p:nvPicPr>
          <p:cNvPr id="38" name="Google Shape;203;p24">
            <a:extLst>
              <a:ext uri="{FF2B5EF4-FFF2-40B4-BE49-F238E27FC236}">
                <a16:creationId xmlns:a16="http://schemas.microsoft.com/office/drawing/2014/main" id="{5B8321E1-8E84-4E5D-95AA-0F4D8D539CC3}"/>
              </a:ext>
            </a:extLst>
          </p:cNvPr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r="13255"/>
          <a:stretch/>
        </p:blipFill>
        <p:spPr>
          <a:xfrm rot="5400000">
            <a:off x="1781156" y="5332953"/>
            <a:ext cx="676292" cy="103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194;p24">
            <a:extLst>
              <a:ext uri="{FF2B5EF4-FFF2-40B4-BE49-F238E27FC236}">
                <a16:creationId xmlns:a16="http://schemas.microsoft.com/office/drawing/2014/main" id="{FD74763F-F5CE-441A-92E3-8C5FF9C2F7D3}"/>
              </a:ext>
            </a:extLst>
          </p:cNvPr>
          <p:cNvSpPr/>
          <p:nvPr/>
        </p:nvSpPr>
        <p:spPr>
          <a:xfrm>
            <a:off x="1467564" y="6278372"/>
            <a:ext cx="5296764" cy="716853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23" dirty="0"/>
              <a:t>Tutti hanno la coda appiccicosa come adattamento.</a:t>
            </a:r>
          </a:p>
          <a:p>
            <a:r>
              <a:rPr lang="it-IT" sz="923" dirty="0"/>
              <a:t>Le parti della bocca indicano il tipo di alimentazione, ad es. erbivoro, carnivoro, </a:t>
            </a:r>
            <a:r>
              <a:rPr lang="it-IT" sz="923" dirty="0" err="1"/>
              <a:t>batterivoro</a:t>
            </a:r>
            <a:r>
              <a:rPr lang="it-IT" sz="923" dirty="0"/>
              <a:t>.</a:t>
            </a:r>
          </a:p>
          <a:p>
            <a:r>
              <a:rPr lang="it-IT" sz="923" dirty="0"/>
              <a:t>Si trasformano in una pallina per ridurre la perdita di acqua.</a:t>
            </a:r>
          </a:p>
          <a:p>
            <a:r>
              <a:rPr lang="it-IT" sz="923" dirty="0"/>
              <a:t>Migrano verso i rizoidi dove c’è umidità.</a:t>
            </a:r>
          </a:p>
        </p:txBody>
      </p:sp>
      <p:sp>
        <p:nvSpPr>
          <p:cNvPr id="41" name="Google Shape;194;p24">
            <a:extLst>
              <a:ext uri="{FF2B5EF4-FFF2-40B4-BE49-F238E27FC236}">
                <a16:creationId xmlns:a16="http://schemas.microsoft.com/office/drawing/2014/main" id="{E3576715-1DF2-481C-9E56-08017ED48C7C}"/>
              </a:ext>
            </a:extLst>
          </p:cNvPr>
          <p:cNvSpPr/>
          <p:nvPr/>
        </p:nvSpPr>
        <p:spPr>
          <a:xfrm>
            <a:off x="1467531" y="7032370"/>
            <a:ext cx="5296764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1000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Enorme </a:t>
            </a:r>
            <a:r>
              <a:rPr lang="it-IT" sz="1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biomass</a:t>
            </a:r>
            <a:r>
              <a:rPr lang="it-IT" sz="1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it-IT" sz="1000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livello globale: mammiferi selvatici (0.007 </a:t>
            </a:r>
            <a:r>
              <a:rPr lang="it-IT" sz="1000" dirty="0" err="1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Gt</a:t>
            </a:r>
            <a:r>
              <a:rPr lang="it-IT" sz="1000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C), nematodi (0.02 </a:t>
            </a:r>
            <a:r>
              <a:rPr lang="it-IT" sz="1000" dirty="0" err="1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Gt</a:t>
            </a:r>
            <a:r>
              <a:rPr lang="it-IT" sz="1000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C), esseri umani (0.06 </a:t>
            </a:r>
            <a:r>
              <a:rPr lang="it-IT" sz="1000" dirty="0" err="1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Gt</a:t>
            </a:r>
            <a:r>
              <a:rPr lang="it-IT" sz="1000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C) </a:t>
            </a:r>
            <a:endParaRPr lang="en-DE" sz="1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1000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DE" sz="1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it-IT" sz="1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 ogni essere umano ci sono 60 miliardi di nematodi che vivono nel terreno. </a:t>
            </a:r>
            <a:endParaRPr lang="en" sz="920" dirty="0"/>
          </a:p>
        </p:txBody>
      </p:sp>
      <p:sp>
        <p:nvSpPr>
          <p:cNvPr id="42" name="Google Shape;194;p24">
            <a:extLst>
              <a:ext uri="{FF2B5EF4-FFF2-40B4-BE49-F238E27FC236}">
                <a16:creationId xmlns:a16="http://schemas.microsoft.com/office/drawing/2014/main" id="{CA86BA5B-1821-41ED-BFF9-8C0594E05FA0}"/>
              </a:ext>
            </a:extLst>
          </p:cNvPr>
          <p:cNvSpPr/>
          <p:nvPr/>
        </p:nvSpPr>
        <p:spPr>
          <a:xfrm>
            <a:off x="1460084" y="7788592"/>
            <a:ext cx="5296765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0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Caenorhabditis</a:t>
            </a:r>
            <a:r>
              <a:rPr lang="it-IT" sz="1000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0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elegans</a:t>
            </a:r>
            <a:r>
              <a:rPr lang="it-IT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è</a:t>
            </a:r>
            <a:r>
              <a:rPr lang="it-IT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un organismo modello – uno di quelli che gli scienziati usano nelle ricerche scientifiche.</a:t>
            </a:r>
            <a:r>
              <a:rPr lang="en-GB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E’ il primo organismo ad avere avuto genoma e </a:t>
            </a:r>
            <a:r>
              <a:rPr lang="it-IT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connettoma</a:t>
            </a:r>
            <a:r>
              <a:rPr lang="it-IT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sequenziati.</a:t>
            </a:r>
            <a:endParaRPr lang="en-DE" sz="1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it-IT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Il suo studio ha fatto vincere 3 </a:t>
            </a:r>
            <a:r>
              <a:rPr lang="it-IT" sz="1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Premi Nobel   </a:t>
            </a:r>
            <a:r>
              <a:rPr lang="it-IT" sz="1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incluso quello sulla morte genetica.</a:t>
            </a:r>
            <a:endParaRPr sz="920" dirty="0"/>
          </a:p>
        </p:txBody>
      </p:sp>
      <p:sp>
        <p:nvSpPr>
          <p:cNvPr id="43" name="Google Shape;194;p24">
            <a:extLst>
              <a:ext uri="{FF2B5EF4-FFF2-40B4-BE49-F238E27FC236}">
                <a16:creationId xmlns:a16="http://schemas.microsoft.com/office/drawing/2014/main" id="{00E9ABF8-0EC2-477D-A79D-722CF6B04AF5}"/>
              </a:ext>
            </a:extLst>
          </p:cNvPr>
          <p:cNvSpPr/>
          <p:nvPr/>
        </p:nvSpPr>
        <p:spPr>
          <a:xfrm>
            <a:off x="1467530" y="8540222"/>
            <a:ext cx="5296765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Ricerche in atto su: </a:t>
            </a:r>
            <a:endParaRPr lang="en-DE" sz="1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Invecchiamento, morte cellulare, sviluppo, nervi.</a:t>
            </a:r>
            <a:r>
              <a:rPr lang="en-GB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Malattie umane degenerative, incluso il Morbo di Alzheimer, Parkinson e Huntington.</a:t>
            </a:r>
            <a:r>
              <a:rPr lang="en-GB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Usato anche per esperimenti nella Stazione Spaziale Internazionale.</a:t>
            </a:r>
            <a:endParaRPr lang="en-GB" sz="923" dirty="0"/>
          </a:p>
        </p:txBody>
      </p:sp>
      <p:sp>
        <p:nvSpPr>
          <p:cNvPr id="44" name="Google Shape;199;p24">
            <a:extLst>
              <a:ext uri="{FF2B5EF4-FFF2-40B4-BE49-F238E27FC236}">
                <a16:creationId xmlns:a16="http://schemas.microsoft.com/office/drawing/2014/main" id="{EEFCD320-B05C-4265-B6CE-6787CAC0D46A}"/>
              </a:ext>
            </a:extLst>
          </p:cNvPr>
          <p:cNvSpPr/>
          <p:nvPr/>
        </p:nvSpPr>
        <p:spPr>
          <a:xfrm>
            <a:off x="79932" y="7787751"/>
            <a:ext cx="1333102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-US" sz="1232" dirty="0" err="1">
                <a:solidFill>
                  <a:schemeClr val="dk1"/>
                </a:solidFill>
              </a:rPr>
              <a:t>Conoscenze</a:t>
            </a:r>
            <a:r>
              <a:rPr lang="en-US" sz="1232" dirty="0">
                <a:solidFill>
                  <a:schemeClr val="dk1"/>
                </a:solidFill>
              </a:rPr>
              <a:t> </a:t>
            </a:r>
            <a:r>
              <a:rPr lang="en-US" sz="1232" dirty="0" err="1">
                <a:solidFill>
                  <a:schemeClr val="dk1"/>
                </a:solidFill>
              </a:rPr>
              <a:t>scientifiche</a:t>
            </a:r>
            <a:endParaRPr sz="2215" dirty="0"/>
          </a:p>
        </p:txBody>
      </p:sp>
      <p:sp>
        <p:nvSpPr>
          <p:cNvPr id="45" name="Google Shape;201;p24">
            <a:extLst>
              <a:ext uri="{FF2B5EF4-FFF2-40B4-BE49-F238E27FC236}">
                <a16:creationId xmlns:a16="http://schemas.microsoft.com/office/drawing/2014/main" id="{F8A17E2F-A0B3-45F3-8E69-FC472CF935D0}"/>
              </a:ext>
            </a:extLst>
          </p:cNvPr>
          <p:cNvSpPr/>
          <p:nvPr/>
        </p:nvSpPr>
        <p:spPr>
          <a:xfrm>
            <a:off x="79932" y="6283738"/>
            <a:ext cx="1333637" cy="71148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-US" sz="1232" dirty="0" err="1"/>
              <a:t>Adattamenti</a:t>
            </a:r>
            <a:r>
              <a:rPr lang="en-US" sz="1232" dirty="0"/>
              <a:t> al </a:t>
            </a:r>
            <a:r>
              <a:rPr lang="en-US" sz="1232" dirty="0" err="1"/>
              <a:t>muschio</a:t>
            </a:r>
            <a:endParaRPr sz="1232" dirty="0"/>
          </a:p>
        </p:txBody>
      </p:sp>
      <p:sp>
        <p:nvSpPr>
          <p:cNvPr id="46" name="Google Shape;201;p24">
            <a:extLst>
              <a:ext uri="{FF2B5EF4-FFF2-40B4-BE49-F238E27FC236}">
                <a16:creationId xmlns:a16="http://schemas.microsoft.com/office/drawing/2014/main" id="{C1120B17-0404-4E5E-8F1F-4F01A91782B2}"/>
              </a:ext>
            </a:extLst>
          </p:cNvPr>
          <p:cNvSpPr/>
          <p:nvPr/>
        </p:nvSpPr>
        <p:spPr>
          <a:xfrm>
            <a:off x="79932" y="7032370"/>
            <a:ext cx="1333102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-US" sz="1232" dirty="0" err="1"/>
              <a:t>Rilevanza</a:t>
            </a:r>
            <a:r>
              <a:rPr lang="en-US" sz="1232" dirty="0"/>
              <a:t> </a:t>
            </a:r>
            <a:r>
              <a:rPr lang="en-US" sz="1232" dirty="0" err="1"/>
              <a:t>ecologica</a:t>
            </a:r>
            <a:endParaRPr lang="en" sz="1232" dirty="0"/>
          </a:p>
        </p:txBody>
      </p:sp>
      <p:sp>
        <p:nvSpPr>
          <p:cNvPr id="47" name="Google Shape;199;p24">
            <a:extLst>
              <a:ext uri="{FF2B5EF4-FFF2-40B4-BE49-F238E27FC236}">
                <a16:creationId xmlns:a16="http://schemas.microsoft.com/office/drawing/2014/main" id="{8B147837-BFBC-4589-9E36-1AA4CC6AB1C6}"/>
              </a:ext>
            </a:extLst>
          </p:cNvPr>
          <p:cNvSpPr/>
          <p:nvPr/>
        </p:nvSpPr>
        <p:spPr>
          <a:xfrm>
            <a:off x="79932" y="8542414"/>
            <a:ext cx="1333103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-US" sz="1232" dirty="0" err="1">
                <a:solidFill>
                  <a:schemeClr val="dk1"/>
                </a:solidFill>
              </a:rPr>
              <a:t>Incognite</a:t>
            </a:r>
            <a:r>
              <a:rPr lang="en-US" sz="1232" dirty="0">
                <a:solidFill>
                  <a:schemeClr val="dk1"/>
                </a:solidFill>
              </a:rPr>
              <a:t> </a:t>
            </a:r>
            <a:r>
              <a:rPr lang="en-US" sz="1232" dirty="0" err="1">
                <a:solidFill>
                  <a:schemeClr val="dk1"/>
                </a:solidFill>
              </a:rPr>
              <a:t>scientifiche</a:t>
            </a:r>
            <a:endParaRPr sz="2215" dirty="0"/>
          </a:p>
        </p:txBody>
      </p:sp>
      <p:pic>
        <p:nvPicPr>
          <p:cNvPr id="49" name="Google Shape;209;p24">
            <a:extLst>
              <a:ext uri="{FF2B5EF4-FFF2-40B4-BE49-F238E27FC236}">
                <a16:creationId xmlns:a16="http://schemas.microsoft.com/office/drawing/2014/main" id="{3D60B229-45EC-4378-9264-68EEC6B6DA5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2247" t="4879" r="6743" b="5741"/>
          <a:stretch/>
        </p:blipFill>
        <p:spPr>
          <a:xfrm>
            <a:off x="2962861" y="5560578"/>
            <a:ext cx="1028892" cy="56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/>
          <p:nvPr/>
        </p:nvSpPr>
        <p:spPr>
          <a:xfrm>
            <a:off x="52286" y="1342497"/>
            <a:ext cx="1335024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 dirty="0"/>
              <a:t>Rotifer</a:t>
            </a:r>
            <a:r>
              <a:rPr lang="en-US" sz="1662" dirty="0"/>
              <a:t>o</a:t>
            </a:r>
            <a:endParaRPr sz="1662" dirty="0"/>
          </a:p>
        </p:txBody>
      </p:sp>
      <p:sp>
        <p:nvSpPr>
          <p:cNvPr id="189" name="Google Shape;189;p24"/>
          <p:cNvSpPr/>
          <p:nvPr/>
        </p:nvSpPr>
        <p:spPr>
          <a:xfrm>
            <a:off x="2793228" y="1338467"/>
            <a:ext cx="1303477" cy="7589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94" name="Google Shape;194;p24"/>
          <p:cNvSpPr/>
          <p:nvPr/>
        </p:nvSpPr>
        <p:spPr>
          <a:xfrm>
            <a:off x="4143413" y="1338467"/>
            <a:ext cx="1303477" cy="75895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23" dirty="0"/>
              <a:t>Ha peli rotanti sulla testa. Queste ciglia spingono il cibo verso la sua bocca. (trofismo)</a:t>
            </a:r>
            <a:endParaRPr sz="923" dirty="0"/>
          </a:p>
        </p:txBody>
      </p:sp>
      <p:sp>
        <p:nvSpPr>
          <p:cNvPr id="199" name="Google Shape;199;p24"/>
          <p:cNvSpPr/>
          <p:nvPr/>
        </p:nvSpPr>
        <p:spPr>
          <a:xfrm>
            <a:off x="5493598" y="1336427"/>
            <a:ext cx="1257963" cy="75895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23" dirty="0">
                <a:solidFill>
                  <a:schemeClr val="dk1"/>
                </a:solidFill>
              </a:rPr>
              <a:t>Cammina come un verme, usando le sue due dita per ancorarsi alla superficie</a:t>
            </a:r>
            <a:endParaRPr sz="1662" dirty="0"/>
          </a:p>
        </p:txBody>
      </p:sp>
      <p:sp>
        <p:nvSpPr>
          <p:cNvPr id="180" name="Google Shape;180;p24"/>
          <p:cNvSpPr/>
          <p:nvPr/>
        </p:nvSpPr>
        <p:spPr>
          <a:xfrm>
            <a:off x="1442770" y="1343833"/>
            <a:ext cx="1303477" cy="766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pic>
        <p:nvPicPr>
          <p:cNvPr id="204" name="Google Shape;204;p24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5855" r="2617" b="5441"/>
          <a:stretch/>
        </p:blipFill>
        <p:spPr>
          <a:xfrm rot="5400000">
            <a:off x="1778476" y="1157559"/>
            <a:ext cx="651250" cy="11776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4;p24">
            <a:extLst>
              <a:ext uri="{FF2B5EF4-FFF2-40B4-BE49-F238E27FC236}">
                <a16:creationId xmlns:a16="http://schemas.microsoft.com/office/drawing/2014/main" id="{847E5789-3CF8-4CBF-2D10-69DE2E367CB5}"/>
              </a:ext>
            </a:extLst>
          </p:cNvPr>
          <p:cNvSpPr/>
          <p:nvPr/>
        </p:nvSpPr>
        <p:spPr>
          <a:xfrm>
            <a:off x="1439565" y="2176950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20" dirty="0"/>
              <a:t>Tutte femmine; si riproducono deponendo uova (partenogenesi).</a:t>
            </a:r>
          </a:p>
          <a:p>
            <a:r>
              <a:rPr lang="it-IT" sz="920" dirty="0"/>
              <a:t>Rotifero </a:t>
            </a:r>
            <a:r>
              <a:rPr lang="it-IT" sz="920" dirty="0" err="1"/>
              <a:t>bdelloide</a:t>
            </a:r>
            <a:r>
              <a:rPr lang="it-IT" sz="920" dirty="0"/>
              <a:t>, simile ad una sanguisuga, comune nel muschio.</a:t>
            </a:r>
          </a:p>
          <a:p>
            <a:r>
              <a:rPr lang="it-IT" sz="920" dirty="0"/>
              <a:t>Produce correnti per spingere il cibo all’interno della bocca e filtra l’acqua per ricavale particelle di cibo.</a:t>
            </a:r>
          </a:p>
          <a:p>
            <a:r>
              <a:rPr lang="it-IT" sz="920" dirty="0"/>
              <a:t>Si può trovare in diversi stati- quando le condizioni diventano secche entra in uno stato dormiente chiamato </a:t>
            </a:r>
            <a:r>
              <a:rPr lang="it-IT" sz="920" dirty="0" err="1"/>
              <a:t>anidrobiosi</a:t>
            </a:r>
            <a:r>
              <a:rPr lang="en-GB" sz="920" dirty="0"/>
              <a:t>.</a:t>
            </a:r>
            <a:endParaRPr sz="920" dirty="0"/>
          </a:p>
        </p:txBody>
      </p:sp>
      <p:sp>
        <p:nvSpPr>
          <p:cNvPr id="6" name="Google Shape;194;p24">
            <a:extLst>
              <a:ext uri="{FF2B5EF4-FFF2-40B4-BE49-F238E27FC236}">
                <a16:creationId xmlns:a16="http://schemas.microsoft.com/office/drawing/2014/main" id="{1B2CCD82-4288-7B6A-9AC0-0300125B6A04}"/>
              </a:ext>
            </a:extLst>
          </p:cNvPr>
          <p:cNvSpPr/>
          <p:nvPr/>
        </p:nvSpPr>
        <p:spPr>
          <a:xfrm>
            <a:off x="1439565" y="2950108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20" dirty="0"/>
              <a:t>E’ un’importante risorsa di cibo negli ecosistemi di acqua dolce ed in alcuni di acqua salata.</a:t>
            </a:r>
          </a:p>
          <a:p>
            <a:r>
              <a:rPr lang="it-IT" sz="920" dirty="0"/>
              <a:t>Indicatore climatico (carote di </a:t>
            </a:r>
            <a:r>
              <a:rPr lang="it-IT" sz="920" dirty="0" err="1"/>
              <a:t>ghiacchio</a:t>
            </a:r>
            <a:r>
              <a:rPr lang="it-IT" sz="920" dirty="0"/>
              <a:t>,…)</a:t>
            </a:r>
          </a:p>
          <a:p>
            <a:endParaRPr sz="920" dirty="0"/>
          </a:p>
        </p:txBody>
      </p:sp>
      <p:sp>
        <p:nvSpPr>
          <p:cNvPr id="7" name="Google Shape;194;p24">
            <a:extLst>
              <a:ext uri="{FF2B5EF4-FFF2-40B4-BE49-F238E27FC236}">
                <a16:creationId xmlns:a16="http://schemas.microsoft.com/office/drawing/2014/main" id="{437CC0CF-D49B-B407-03D2-0C72D4A80629}"/>
              </a:ext>
            </a:extLst>
          </p:cNvPr>
          <p:cNvSpPr/>
          <p:nvPr/>
        </p:nvSpPr>
        <p:spPr>
          <a:xfrm>
            <a:off x="1437672" y="3718003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GB" sz="920" dirty="0" err="1">
                <a:latin typeface="Calibri" panose="020F0502020204030204" pitchFamily="34" charset="0"/>
                <a:ea typeface="Times New Roman" panose="02020603050405020304" pitchFamily="18" charset="0"/>
              </a:rPr>
              <a:t>Utilizzati</a:t>
            </a:r>
            <a:r>
              <a:rPr lang="en-GB" sz="920" dirty="0">
                <a:latin typeface="Calibri" panose="020F0502020204030204" pitchFamily="34" charset="0"/>
                <a:ea typeface="Times New Roman" panose="02020603050405020304" pitchFamily="18" charset="0"/>
              </a:rPr>
              <a:t> come </a:t>
            </a:r>
            <a:r>
              <a:rPr lang="en-GB" sz="92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indicatori</a:t>
            </a:r>
            <a:r>
              <a:rPr lang="en-GB" sz="92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92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biologici</a:t>
            </a:r>
            <a:r>
              <a:rPr lang="en-GB" sz="920" dirty="0">
                <a:latin typeface="Calibri" panose="020F0502020204030204" pitchFamily="34" charset="0"/>
                <a:ea typeface="Times New Roman" panose="02020603050405020304" pitchFamily="18" charset="0"/>
              </a:rPr>
              <a:t> di </a:t>
            </a:r>
            <a:r>
              <a:rPr lang="en-GB" sz="92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acqua</a:t>
            </a:r>
            <a:r>
              <a:rPr lang="en-GB" sz="920" dirty="0">
                <a:latin typeface="Calibri" panose="020F0502020204030204" pitchFamily="34" charset="0"/>
                <a:ea typeface="Times New Roman" panose="02020603050405020304" pitchFamily="18" charset="0"/>
              </a:rPr>
              <a:t> dolce.</a:t>
            </a:r>
            <a:endParaRPr lang="en-DE" sz="92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920" dirty="0" err="1">
                <a:latin typeface="Calibri" panose="020F0502020204030204" pitchFamily="34" charset="0"/>
                <a:ea typeface="Times New Roman" panose="02020603050405020304" pitchFamily="18" charset="0"/>
              </a:rPr>
              <a:t>Quando</a:t>
            </a:r>
            <a:r>
              <a:rPr lang="en-GB" sz="92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92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sono</a:t>
            </a:r>
            <a:r>
              <a:rPr lang="en-GB" sz="920" dirty="0"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en-GB" sz="92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anidrobiosi</a:t>
            </a:r>
            <a:r>
              <a:rPr lang="en-GB" sz="92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92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smettono</a:t>
            </a:r>
            <a:r>
              <a:rPr lang="en-GB" sz="920" dirty="0">
                <a:latin typeface="Calibri" panose="020F0502020204030204" pitchFamily="34" charset="0"/>
                <a:ea typeface="Times New Roman" panose="02020603050405020304" pitchFamily="18" charset="0"/>
              </a:rPr>
              <a:t> di </a:t>
            </a:r>
            <a:r>
              <a:rPr lang="en-GB" sz="92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crescere</a:t>
            </a:r>
            <a:r>
              <a:rPr lang="en-GB" sz="92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DE" sz="92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it-IT" sz="920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Carota di </a:t>
            </a:r>
            <a:r>
              <a:rPr lang="it-IT" sz="920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ghiacchio</a:t>
            </a:r>
            <a:r>
              <a:rPr lang="it-IT" sz="920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siberiano – si è svegliato dopo 24.000 anni e si è riprodotto.</a:t>
            </a:r>
            <a:endParaRPr sz="920" dirty="0"/>
          </a:p>
        </p:txBody>
      </p:sp>
      <p:sp>
        <p:nvSpPr>
          <p:cNvPr id="8" name="Google Shape;194;p24">
            <a:extLst>
              <a:ext uri="{FF2B5EF4-FFF2-40B4-BE49-F238E27FC236}">
                <a16:creationId xmlns:a16="http://schemas.microsoft.com/office/drawing/2014/main" id="{1C14CD22-2138-5371-F784-2F278209D829}"/>
              </a:ext>
            </a:extLst>
          </p:cNvPr>
          <p:cNvSpPr/>
          <p:nvPr/>
        </p:nvSpPr>
        <p:spPr>
          <a:xfrm>
            <a:off x="1437672" y="4486076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GB" sz="9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Ricerche</a:t>
            </a:r>
            <a:r>
              <a:rPr lang="en-GB" sz="900" dirty="0"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en-GB" sz="9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atto</a:t>
            </a:r>
            <a:r>
              <a:rPr lang="en-GB" sz="9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9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GB" sz="900" dirty="0">
                <a:latin typeface="Calibri" panose="020F0502020204030204" pitchFamily="34" charset="0"/>
                <a:ea typeface="Times New Roman" panose="02020603050405020304" pitchFamily="18" charset="0"/>
              </a:rPr>
              <a:t> :</a:t>
            </a:r>
            <a:endParaRPr lang="en-DE" sz="9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it-IT" sz="9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Sopravvivenza alle radiazioni sull’ ISS</a:t>
            </a:r>
            <a:endParaRPr lang="en-DE" sz="9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900" u="sng" dirty="0" err="1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Chimica</a:t>
            </a:r>
            <a:r>
              <a:rPr lang="en-GB" sz="9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900" u="sng" dirty="0" err="1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ecologica</a:t>
            </a:r>
            <a:endParaRPr lang="en-GB" sz="9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it-IT" sz="9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Evoluzione e sviluppo della mascella</a:t>
            </a:r>
            <a:endParaRPr lang="en-GB" sz="900" dirty="0"/>
          </a:p>
        </p:txBody>
      </p:sp>
      <p:sp>
        <p:nvSpPr>
          <p:cNvPr id="9" name="Google Shape;199;p24">
            <a:extLst>
              <a:ext uri="{FF2B5EF4-FFF2-40B4-BE49-F238E27FC236}">
                <a16:creationId xmlns:a16="http://schemas.microsoft.com/office/drawing/2014/main" id="{01CFB6CA-4934-4A34-1FC3-6F06C8FE6AAC}"/>
              </a:ext>
            </a:extLst>
          </p:cNvPr>
          <p:cNvSpPr/>
          <p:nvPr/>
        </p:nvSpPr>
        <p:spPr>
          <a:xfrm>
            <a:off x="52286" y="3718003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-US" sz="1232" dirty="0" err="1">
                <a:solidFill>
                  <a:schemeClr val="dk1"/>
                </a:solidFill>
              </a:rPr>
              <a:t>Conoscenze</a:t>
            </a:r>
            <a:r>
              <a:rPr lang="en-US" sz="1232" dirty="0">
                <a:solidFill>
                  <a:schemeClr val="dk1"/>
                </a:solidFill>
              </a:rPr>
              <a:t> </a:t>
            </a:r>
            <a:r>
              <a:rPr lang="en-US" sz="1232" dirty="0" err="1">
                <a:solidFill>
                  <a:schemeClr val="dk1"/>
                </a:solidFill>
              </a:rPr>
              <a:t>scientifiche</a:t>
            </a:r>
            <a:endParaRPr lang="en-US" sz="2215" dirty="0"/>
          </a:p>
        </p:txBody>
      </p:sp>
      <p:sp>
        <p:nvSpPr>
          <p:cNvPr id="10" name="Google Shape;201;p24">
            <a:extLst>
              <a:ext uri="{FF2B5EF4-FFF2-40B4-BE49-F238E27FC236}">
                <a16:creationId xmlns:a16="http://schemas.microsoft.com/office/drawing/2014/main" id="{A49C88FD-DA47-A242-6DB3-7200849531A2}"/>
              </a:ext>
            </a:extLst>
          </p:cNvPr>
          <p:cNvSpPr/>
          <p:nvPr/>
        </p:nvSpPr>
        <p:spPr>
          <a:xfrm>
            <a:off x="52286" y="2170308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-US" sz="1232" dirty="0" err="1"/>
              <a:t>Adattamenti</a:t>
            </a:r>
            <a:r>
              <a:rPr lang="en-US" sz="1232" dirty="0"/>
              <a:t> </a:t>
            </a:r>
            <a:r>
              <a:rPr lang="en-US" sz="1232" dirty="0" err="1"/>
              <a:t>all’interno</a:t>
            </a:r>
            <a:r>
              <a:rPr lang="en-US" sz="1232" dirty="0"/>
              <a:t> del </a:t>
            </a:r>
            <a:r>
              <a:rPr lang="en-US" sz="1232" dirty="0" err="1"/>
              <a:t>muschio</a:t>
            </a:r>
            <a:endParaRPr sz="1232" dirty="0"/>
          </a:p>
        </p:txBody>
      </p:sp>
      <p:sp>
        <p:nvSpPr>
          <p:cNvPr id="11" name="Google Shape;201;p24">
            <a:extLst>
              <a:ext uri="{FF2B5EF4-FFF2-40B4-BE49-F238E27FC236}">
                <a16:creationId xmlns:a16="http://schemas.microsoft.com/office/drawing/2014/main" id="{5C3B7309-B837-96A8-E003-02F4A3714DC4}"/>
              </a:ext>
            </a:extLst>
          </p:cNvPr>
          <p:cNvSpPr/>
          <p:nvPr/>
        </p:nvSpPr>
        <p:spPr>
          <a:xfrm>
            <a:off x="52286" y="2943255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-US" sz="1232" dirty="0" err="1"/>
              <a:t>Rilevanza</a:t>
            </a:r>
            <a:r>
              <a:rPr lang="en-US" sz="1232" dirty="0"/>
              <a:t> </a:t>
            </a:r>
            <a:r>
              <a:rPr lang="en-US" sz="1232" dirty="0" err="1"/>
              <a:t>ecologica</a:t>
            </a:r>
            <a:endParaRPr lang="en" sz="1232" dirty="0"/>
          </a:p>
        </p:txBody>
      </p:sp>
      <p:sp>
        <p:nvSpPr>
          <p:cNvPr id="12" name="Google Shape;199;p24">
            <a:extLst>
              <a:ext uri="{FF2B5EF4-FFF2-40B4-BE49-F238E27FC236}">
                <a16:creationId xmlns:a16="http://schemas.microsoft.com/office/drawing/2014/main" id="{207DDE9A-0351-6DCE-80C3-D2C09D2293A8}"/>
              </a:ext>
            </a:extLst>
          </p:cNvPr>
          <p:cNvSpPr/>
          <p:nvPr/>
        </p:nvSpPr>
        <p:spPr>
          <a:xfrm>
            <a:off x="52286" y="4486076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-US" sz="1232" dirty="0" err="1">
                <a:solidFill>
                  <a:schemeClr val="dk1"/>
                </a:solidFill>
              </a:rPr>
              <a:t>Incognite</a:t>
            </a:r>
            <a:r>
              <a:rPr lang="en-US" sz="1232" dirty="0">
                <a:solidFill>
                  <a:schemeClr val="dk1"/>
                </a:solidFill>
              </a:rPr>
              <a:t> </a:t>
            </a:r>
            <a:r>
              <a:rPr lang="en-US" sz="1232" dirty="0" err="1">
                <a:solidFill>
                  <a:schemeClr val="dk1"/>
                </a:solidFill>
              </a:rPr>
              <a:t>scientifiche</a:t>
            </a:r>
            <a:endParaRPr lang="en-US" sz="2215" dirty="0"/>
          </a:p>
        </p:txBody>
      </p:sp>
      <p:pic>
        <p:nvPicPr>
          <p:cNvPr id="21" name="Picture 17">
            <a:extLst>
              <a:ext uri="{FF2B5EF4-FFF2-40B4-BE49-F238E27FC236}">
                <a16:creationId xmlns:a16="http://schemas.microsoft.com/office/drawing/2014/main" id="{35730ADE-EF30-4E3D-AA57-EE580A0FA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9" b="16162"/>
          <a:stretch/>
        </p:blipFill>
        <p:spPr bwMode="auto">
          <a:xfrm>
            <a:off x="2884474" y="1422994"/>
            <a:ext cx="1120986" cy="52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177;p24">
            <a:extLst>
              <a:ext uri="{FF2B5EF4-FFF2-40B4-BE49-F238E27FC236}">
                <a16:creationId xmlns:a16="http://schemas.microsoft.com/office/drawing/2014/main" id="{77135925-EA08-4DD5-AC03-1BC29477294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02641"/>
            <a:ext cx="536455" cy="43277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78;p24">
            <a:extLst>
              <a:ext uri="{FF2B5EF4-FFF2-40B4-BE49-F238E27FC236}">
                <a16:creationId xmlns:a16="http://schemas.microsoft.com/office/drawing/2014/main" id="{5150DDD9-1909-4543-987D-C96E13400A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2576" y="605535"/>
            <a:ext cx="6345424" cy="432771"/>
          </a:xfrm>
          <a:prstGeom prst="rect">
            <a:avLst/>
          </a:prstGeom>
          <a:solidFill>
            <a:srgbClr val="38761D"/>
          </a:solidFill>
        </p:spPr>
        <p:txBody>
          <a:bodyPr spcFirstLastPara="1" vert="horz" wrap="square" lIns="84392" tIns="84392" rIns="84392" bIns="84392" rtlCol="0" anchor="t" anchorCtr="0">
            <a:noAutofit/>
          </a:bodyPr>
          <a:lstStyle/>
          <a:p>
            <a:r>
              <a:rPr lang="it-IT" sz="1938" dirty="0">
                <a:solidFill>
                  <a:srgbClr val="F1C232"/>
                </a:solidFill>
                <a:cs typeface="Arial" panose="020B0604020202020204" pitchFamily="34" charset="0"/>
              </a:rPr>
              <a:t>I “Big </a:t>
            </a:r>
            <a:r>
              <a:rPr lang="it-IT" sz="1938" dirty="0" err="1">
                <a:solidFill>
                  <a:srgbClr val="F1C232"/>
                </a:solidFill>
                <a:cs typeface="Arial" panose="020B0604020202020204" pitchFamily="34" charset="0"/>
              </a:rPr>
              <a:t>Five</a:t>
            </a:r>
            <a:r>
              <a:rPr lang="it-IT" sz="1938" dirty="0">
                <a:solidFill>
                  <a:srgbClr val="F1C232"/>
                </a:solidFill>
                <a:cs typeface="Arial" panose="020B0604020202020204" pitchFamily="34" charset="0"/>
              </a:rPr>
              <a:t>” (animali pluricellulari a basso ingrandimento)</a:t>
            </a:r>
            <a:endParaRPr sz="1938" dirty="0">
              <a:solidFill>
                <a:srgbClr val="F1C232"/>
              </a:solidFill>
              <a:cs typeface="Arial" panose="020B0604020202020204" pitchFamily="34" charset="0"/>
            </a:endParaRPr>
          </a:p>
        </p:txBody>
      </p:sp>
      <p:sp>
        <p:nvSpPr>
          <p:cNvPr id="23" name="Google Shape;176;p24">
            <a:extLst>
              <a:ext uri="{FF2B5EF4-FFF2-40B4-BE49-F238E27FC236}">
                <a16:creationId xmlns:a16="http://schemas.microsoft.com/office/drawing/2014/main" id="{FA10F361-22C2-44FB-9A02-FBAD6F444FAF}"/>
              </a:ext>
            </a:extLst>
          </p:cNvPr>
          <p:cNvSpPr/>
          <p:nvPr/>
        </p:nvSpPr>
        <p:spPr>
          <a:xfrm>
            <a:off x="1437329" y="5732021"/>
            <a:ext cx="1303477" cy="74630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27" name="Google Shape;186;p24">
            <a:extLst>
              <a:ext uri="{FF2B5EF4-FFF2-40B4-BE49-F238E27FC236}">
                <a16:creationId xmlns:a16="http://schemas.microsoft.com/office/drawing/2014/main" id="{0928B32C-63FA-4EB2-98AC-2ACE19F48507}"/>
              </a:ext>
            </a:extLst>
          </p:cNvPr>
          <p:cNvSpPr/>
          <p:nvPr/>
        </p:nvSpPr>
        <p:spPr>
          <a:xfrm>
            <a:off x="60650" y="5722800"/>
            <a:ext cx="1335024" cy="75182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 dirty="0"/>
              <a:t>Tardigrad</a:t>
            </a:r>
            <a:r>
              <a:rPr lang="en-US" sz="1662" dirty="0"/>
              <a:t>o</a:t>
            </a:r>
            <a:endParaRPr sz="1662" dirty="0"/>
          </a:p>
        </p:txBody>
      </p:sp>
      <p:sp>
        <p:nvSpPr>
          <p:cNvPr id="28" name="Google Shape;191;p24">
            <a:extLst>
              <a:ext uri="{FF2B5EF4-FFF2-40B4-BE49-F238E27FC236}">
                <a16:creationId xmlns:a16="http://schemas.microsoft.com/office/drawing/2014/main" id="{B8CE88F7-8BD7-43F1-BF5E-88B47EA86655}"/>
              </a:ext>
            </a:extLst>
          </p:cNvPr>
          <p:cNvSpPr/>
          <p:nvPr/>
        </p:nvSpPr>
        <p:spPr>
          <a:xfrm>
            <a:off x="2785220" y="5734842"/>
            <a:ext cx="1303477" cy="74630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29" name="Google Shape;196;p24">
            <a:extLst>
              <a:ext uri="{FF2B5EF4-FFF2-40B4-BE49-F238E27FC236}">
                <a16:creationId xmlns:a16="http://schemas.microsoft.com/office/drawing/2014/main" id="{4DFC1526-A3F6-4333-8E3C-EADE33D28C56}"/>
              </a:ext>
            </a:extLst>
          </p:cNvPr>
          <p:cNvSpPr/>
          <p:nvPr/>
        </p:nvSpPr>
        <p:spPr>
          <a:xfrm>
            <a:off x="4122070" y="5718318"/>
            <a:ext cx="1303477" cy="75182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23" dirty="0"/>
              <a:t>Orso acquatico con 8 zampe artigliate e un muso piccolo</a:t>
            </a:r>
            <a:r>
              <a:rPr lang="en" sz="923" dirty="0"/>
              <a:t>.</a:t>
            </a:r>
            <a:endParaRPr sz="923" dirty="0"/>
          </a:p>
        </p:txBody>
      </p:sp>
      <p:sp>
        <p:nvSpPr>
          <p:cNvPr id="30" name="Google Shape;201;p24">
            <a:extLst>
              <a:ext uri="{FF2B5EF4-FFF2-40B4-BE49-F238E27FC236}">
                <a16:creationId xmlns:a16="http://schemas.microsoft.com/office/drawing/2014/main" id="{B002447E-A707-4AFB-A196-063440826FD4}"/>
              </a:ext>
            </a:extLst>
          </p:cNvPr>
          <p:cNvSpPr/>
          <p:nvPr/>
        </p:nvSpPr>
        <p:spPr>
          <a:xfrm>
            <a:off x="5458920" y="5713119"/>
            <a:ext cx="1275021" cy="74980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23" dirty="0"/>
              <a:t>Se si muove , sembra che sia sulla Luna</a:t>
            </a:r>
            <a:endParaRPr sz="923" dirty="0"/>
          </a:p>
        </p:txBody>
      </p:sp>
      <p:pic>
        <p:nvPicPr>
          <p:cNvPr id="31" name="Google Shape;208;p24">
            <a:extLst>
              <a:ext uri="{FF2B5EF4-FFF2-40B4-BE49-F238E27FC236}">
                <a16:creationId xmlns:a16="http://schemas.microsoft.com/office/drawing/2014/main" id="{EE4F6106-5962-4B91-B31F-61ADE0CDA474}"/>
              </a:ext>
            </a:extLst>
          </p:cNvPr>
          <p:cNvPicPr preferRelativeResize="0"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522117" y="5811572"/>
            <a:ext cx="1245369" cy="55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10;p24">
            <a:extLst>
              <a:ext uri="{FF2B5EF4-FFF2-40B4-BE49-F238E27FC236}">
                <a16:creationId xmlns:a16="http://schemas.microsoft.com/office/drawing/2014/main" id="{645E3DED-7D4B-42DA-8310-3BD3AADEBFF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57315" y="5772347"/>
            <a:ext cx="1143368" cy="6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94;p24">
            <a:extLst>
              <a:ext uri="{FF2B5EF4-FFF2-40B4-BE49-F238E27FC236}">
                <a16:creationId xmlns:a16="http://schemas.microsoft.com/office/drawing/2014/main" id="{E96B02D7-0018-4480-8475-A695E2BD5A03}"/>
              </a:ext>
            </a:extLst>
          </p:cNvPr>
          <p:cNvSpPr/>
          <p:nvPr/>
        </p:nvSpPr>
        <p:spPr>
          <a:xfrm>
            <a:off x="1437329" y="6532317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23" dirty="0"/>
              <a:t>Prevalentemente femmine, ma esistono i maschi. Depone uova dentro o fuori la pelle di muta.</a:t>
            </a:r>
          </a:p>
          <a:p>
            <a:r>
              <a:rPr lang="it-IT" sz="923" dirty="0"/>
              <a:t>Usa i suoi artigli per muoversi nel muschio.</a:t>
            </a:r>
          </a:p>
          <a:p>
            <a:r>
              <a:rPr lang="it-IT" sz="923" dirty="0"/>
              <a:t>Entra in uno stato “dormiente” in situazioni di stress ambientale e può sopravvivere a condizioni estreme.</a:t>
            </a:r>
          </a:p>
          <a:p>
            <a:r>
              <a:rPr lang="it-IT" sz="923" dirty="0"/>
              <a:t>Due gruppi principali: </a:t>
            </a:r>
            <a:r>
              <a:rPr lang="it-IT" sz="923" dirty="0" err="1"/>
              <a:t>eterotardigradi</a:t>
            </a:r>
            <a:r>
              <a:rPr lang="it-IT" sz="923" dirty="0"/>
              <a:t> (corazzati) ed </a:t>
            </a:r>
            <a:r>
              <a:rPr lang="it-IT" sz="923" dirty="0" err="1"/>
              <a:t>eutardigradi</a:t>
            </a:r>
            <a:r>
              <a:rPr lang="it-IT" sz="923" dirty="0"/>
              <a:t> (lisci).</a:t>
            </a:r>
          </a:p>
        </p:txBody>
      </p:sp>
      <p:sp>
        <p:nvSpPr>
          <p:cNvPr id="34" name="Google Shape;194;p24">
            <a:extLst>
              <a:ext uri="{FF2B5EF4-FFF2-40B4-BE49-F238E27FC236}">
                <a16:creationId xmlns:a16="http://schemas.microsoft.com/office/drawing/2014/main" id="{43907E2C-CF72-4BFE-9095-02B41FD80CF9}"/>
              </a:ext>
            </a:extLst>
          </p:cNvPr>
          <p:cNvSpPr/>
          <p:nvPr/>
        </p:nvSpPr>
        <p:spPr>
          <a:xfrm>
            <a:off x="1437329" y="7297154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23" dirty="0"/>
              <a:t>Si trovano in ogni bioma.</a:t>
            </a:r>
          </a:p>
          <a:p>
            <a:r>
              <a:rPr lang="it-IT" sz="923" dirty="0"/>
              <a:t>Estremofili modelli: possono sopravvivere a basse temperature, alte pressioni, radiazioni ecc.</a:t>
            </a:r>
          </a:p>
          <a:p>
            <a:r>
              <a:rPr lang="it-IT" sz="923" dirty="0"/>
              <a:t>Sono co-evoluti con muschi e licheni.</a:t>
            </a:r>
          </a:p>
        </p:txBody>
      </p:sp>
      <p:sp>
        <p:nvSpPr>
          <p:cNvPr id="35" name="Google Shape;194;p24">
            <a:extLst>
              <a:ext uri="{FF2B5EF4-FFF2-40B4-BE49-F238E27FC236}">
                <a16:creationId xmlns:a16="http://schemas.microsoft.com/office/drawing/2014/main" id="{FA9761FA-257B-44A6-9FE6-2BF30B025F72}"/>
              </a:ext>
            </a:extLst>
          </p:cNvPr>
          <p:cNvSpPr/>
          <p:nvPr/>
        </p:nvSpPr>
        <p:spPr>
          <a:xfrm>
            <a:off x="1437329" y="8073588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23" dirty="0"/>
              <a:t>Estremamente resilienti agli stress ambientali, ad es. UV, disidratazione, radiazioni, temperature, pressioni.</a:t>
            </a:r>
          </a:p>
          <a:p>
            <a:r>
              <a:rPr lang="it-IT" sz="923" dirty="0"/>
              <a:t>Si sta ancora studiando come.</a:t>
            </a:r>
          </a:p>
        </p:txBody>
      </p:sp>
      <p:sp>
        <p:nvSpPr>
          <p:cNvPr id="36" name="Google Shape;194;p24">
            <a:extLst>
              <a:ext uri="{FF2B5EF4-FFF2-40B4-BE49-F238E27FC236}">
                <a16:creationId xmlns:a16="http://schemas.microsoft.com/office/drawing/2014/main" id="{EE1B6461-F79B-4D3A-8AE8-E159E01985D5}"/>
              </a:ext>
            </a:extLst>
          </p:cNvPr>
          <p:cNvSpPr/>
          <p:nvPr/>
        </p:nvSpPr>
        <p:spPr>
          <a:xfrm>
            <a:off x="1437329" y="8843843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GB" sz="92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Ricerche</a:t>
            </a:r>
            <a:r>
              <a:rPr lang="en-GB" sz="920" dirty="0"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en-GB" sz="92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corso</a:t>
            </a:r>
            <a:r>
              <a:rPr lang="en-GB" sz="92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92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GB" sz="920" dirty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en-DE" sz="92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920" dirty="0">
                <a:latin typeface="Calibri" panose="020F0502020204030204" pitchFamily="34" charset="0"/>
                <a:ea typeface="Times New Roman" panose="02020603050405020304" pitchFamily="18" charset="0"/>
              </a:rPr>
              <a:t>Nuove specie scoperte, ad es. </a:t>
            </a:r>
            <a:r>
              <a:rPr lang="en-GB" sz="92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2018</a:t>
            </a:r>
            <a:endParaRPr lang="en-DE" sz="92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it-IT" sz="92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Ricerche sui Tardigradi stessi -</a:t>
            </a:r>
            <a:r>
              <a:rPr lang="it-IT" sz="92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Bacon lab</a:t>
            </a:r>
            <a:r>
              <a:rPr lang="it-IT" sz="92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sz="920" dirty="0"/>
          </a:p>
        </p:txBody>
      </p:sp>
      <p:sp>
        <p:nvSpPr>
          <p:cNvPr id="37" name="Google Shape;199;p24">
            <a:extLst>
              <a:ext uri="{FF2B5EF4-FFF2-40B4-BE49-F238E27FC236}">
                <a16:creationId xmlns:a16="http://schemas.microsoft.com/office/drawing/2014/main" id="{13622D9F-52E7-4B5A-BD8A-EF7A918C6116}"/>
              </a:ext>
            </a:extLst>
          </p:cNvPr>
          <p:cNvSpPr/>
          <p:nvPr/>
        </p:nvSpPr>
        <p:spPr>
          <a:xfrm>
            <a:off x="52286" y="8073588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-US" sz="1232" dirty="0" err="1">
                <a:solidFill>
                  <a:schemeClr val="dk1"/>
                </a:solidFill>
              </a:rPr>
              <a:t>Conoscenze</a:t>
            </a:r>
            <a:r>
              <a:rPr lang="en-US" sz="1232" dirty="0">
                <a:solidFill>
                  <a:schemeClr val="dk1"/>
                </a:solidFill>
              </a:rPr>
              <a:t> </a:t>
            </a:r>
            <a:r>
              <a:rPr lang="en-US" sz="1232" dirty="0" err="1">
                <a:solidFill>
                  <a:schemeClr val="dk1"/>
                </a:solidFill>
              </a:rPr>
              <a:t>scientifiche</a:t>
            </a:r>
            <a:endParaRPr lang="en-US" sz="2215" dirty="0"/>
          </a:p>
        </p:txBody>
      </p:sp>
      <p:sp>
        <p:nvSpPr>
          <p:cNvPr id="38" name="Google Shape;201;p24">
            <a:extLst>
              <a:ext uri="{FF2B5EF4-FFF2-40B4-BE49-F238E27FC236}">
                <a16:creationId xmlns:a16="http://schemas.microsoft.com/office/drawing/2014/main" id="{647E068E-221D-4DB8-8E4D-6B025C4DDBD9}"/>
              </a:ext>
            </a:extLst>
          </p:cNvPr>
          <p:cNvSpPr/>
          <p:nvPr/>
        </p:nvSpPr>
        <p:spPr>
          <a:xfrm>
            <a:off x="60650" y="6531650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-US" sz="1232" dirty="0" err="1"/>
              <a:t>Adattamenti</a:t>
            </a:r>
            <a:r>
              <a:rPr lang="en-US" sz="1232" dirty="0"/>
              <a:t> </a:t>
            </a:r>
            <a:r>
              <a:rPr lang="en-US" sz="1232" dirty="0" err="1"/>
              <a:t>all’interno</a:t>
            </a:r>
            <a:r>
              <a:rPr lang="en-US" sz="1232" dirty="0"/>
              <a:t> del </a:t>
            </a:r>
            <a:r>
              <a:rPr lang="en-US" sz="1232" dirty="0" err="1"/>
              <a:t>muschio</a:t>
            </a:r>
            <a:endParaRPr sz="1232" dirty="0"/>
          </a:p>
        </p:txBody>
      </p:sp>
      <p:sp>
        <p:nvSpPr>
          <p:cNvPr id="39" name="Google Shape;201;p24">
            <a:extLst>
              <a:ext uri="{FF2B5EF4-FFF2-40B4-BE49-F238E27FC236}">
                <a16:creationId xmlns:a16="http://schemas.microsoft.com/office/drawing/2014/main" id="{09585EFB-FDC6-459D-9E74-473268A933CC}"/>
              </a:ext>
            </a:extLst>
          </p:cNvPr>
          <p:cNvSpPr/>
          <p:nvPr/>
        </p:nvSpPr>
        <p:spPr>
          <a:xfrm>
            <a:off x="60650" y="7301905"/>
            <a:ext cx="1326660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-US" sz="1232" dirty="0" err="1"/>
              <a:t>Rilevanza</a:t>
            </a:r>
            <a:r>
              <a:rPr lang="en-US" sz="1232" dirty="0"/>
              <a:t> </a:t>
            </a:r>
            <a:r>
              <a:rPr lang="en-US" sz="1232" dirty="0" err="1"/>
              <a:t>ecologica</a:t>
            </a:r>
            <a:endParaRPr lang="en" sz="1232" dirty="0"/>
          </a:p>
        </p:txBody>
      </p:sp>
      <p:sp>
        <p:nvSpPr>
          <p:cNvPr id="40" name="Google Shape;199;p24">
            <a:extLst>
              <a:ext uri="{FF2B5EF4-FFF2-40B4-BE49-F238E27FC236}">
                <a16:creationId xmlns:a16="http://schemas.microsoft.com/office/drawing/2014/main" id="{152D9ABD-4E37-4D74-9CA7-D1DAC57C9DF5}"/>
              </a:ext>
            </a:extLst>
          </p:cNvPr>
          <p:cNvSpPr/>
          <p:nvPr/>
        </p:nvSpPr>
        <p:spPr>
          <a:xfrm>
            <a:off x="52286" y="8843843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-US" sz="1232" dirty="0" err="1">
                <a:solidFill>
                  <a:schemeClr val="dk1"/>
                </a:solidFill>
              </a:rPr>
              <a:t>Incognite</a:t>
            </a:r>
            <a:r>
              <a:rPr lang="en-US" sz="1232" dirty="0">
                <a:solidFill>
                  <a:schemeClr val="dk1"/>
                </a:solidFill>
              </a:rPr>
              <a:t> </a:t>
            </a:r>
            <a:r>
              <a:rPr lang="en-US" sz="1232" dirty="0" err="1">
                <a:solidFill>
                  <a:schemeClr val="dk1"/>
                </a:solidFill>
              </a:rPr>
              <a:t>scientifiche</a:t>
            </a:r>
            <a:endParaRPr lang="en-US" sz="2215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55498C-415E-4C16-9D0B-77D4B22363B2}"/>
              </a:ext>
            </a:extLst>
          </p:cNvPr>
          <p:cNvSpPr txBox="1"/>
          <p:nvPr/>
        </p:nvSpPr>
        <p:spPr>
          <a:xfrm>
            <a:off x="4364155" y="9692709"/>
            <a:ext cx="2490067" cy="20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62" dirty="0"/>
              <a:t>Illustration and photo credits: Andy Chandler-Grevatt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42DEBD78-EFF5-4814-B346-D4ADD3F5F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315" y="1953934"/>
            <a:ext cx="1192291" cy="1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05" tIns="31653" rIns="63305" bIns="31653" numCol="1" anchor="ctr" anchorCtr="0" compatLnSpc="1">
            <a:prstTxWarp prst="textNoShape">
              <a:avLst/>
            </a:prstTxWarp>
            <a:spAutoFit/>
          </a:bodyPr>
          <a:lstStyle/>
          <a:p>
            <a:pPr defTabSz="633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5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Immagine: Damián H. Zanette/</a:t>
            </a:r>
            <a:r>
              <a:rPr lang="it-IT" altLang="en-US" sz="500" i="1" dirty="0">
                <a:ea typeface="Times New Roman" panose="02020603050405020304" pitchFamily="18" charset="0"/>
                <a:cs typeface="Arial" panose="020B0604020202020204" pitchFamily="34" charset="0"/>
                <a:hlinkClick r:id="rId12"/>
              </a:rPr>
              <a:t>Wikipedia</a:t>
            </a:r>
            <a:r>
              <a:rPr lang="en-US" altLang="en-US" sz="500" i="1" dirty="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587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/>
          <p:nvPr/>
        </p:nvSpPr>
        <p:spPr>
          <a:xfrm>
            <a:off x="1447925" y="1161917"/>
            <a:ext cx="1307592" cy="7680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85" name="Google Shape;185;p24"/>
          <p:cNvSpPr/>
          <p:nvPr/>
        </p:nvSpPr>
        <p:spPr>
          <a:xfrm>
            <a:off x="61794" y="1165797"/>
            <a:ext cx="1335024" cy="76278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 dirty="0"/>
              <a:t>Acaro</a:t>
            </a:r>
            <a:endParaRPr sz="1662" dirty="0"/>
          </a:p>
        </p:txBody>
      </p:sp>
      <p:sp>
        <p:nvSpPr>
          <p:cNvPr id="190" name="Google Shape;190;p24"/>
          <p:cNvSpPr/>
          <p:nvPr/>
        </p:nvSpPr>
        <p:spPr>
          <a:xfrm>
            <a:off x="2777796" y="1161917"/>
            <a:ext cx="1303477" cy="7680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95" name="Google Shape;195;p24"/>
          <p:cNvSpPr/>
          <p:nvPr/>
        </p:nvSpPr>
        <p:spPr>
          <a:xfrm>
            <a:off x="4107247" y="1150612"/>
            <a:ext cx="1303477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23" dirty="0"/>
              <a:t>Al microscopio si presenta grande e scuro. Otto zampe, corpo grosso.</a:t>
            </a:r>
            <a:endParaRPr sz="923" dirty="0"/>
          </a:p>
        </p:txBody>
      </p:sp>
      <p:sp>
        <p:nvSpPr>
          <p:cNvPr id="200" name="Google Shape;200;p24"/>
          <p:cNvSpPr/>
          <p:nvPr/>
        </p:nvSpPr>
        <p:spPr>
          <a:xfrm>
            <a:off x="5441287" y="1150612"/>
            <a:ext cx="1303477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23" dirty="0"/>
              <a:t>Quando si muove, muove le zampe come un insetto.</a:t>
            </a:r>
            <a:endParaRPr sz="923" dirty="0"/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 rot="5400000">
            <a:off x="1743235" y="1170207"/>
            <a:ext cx="75845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7286" y="1205099"/>
            <a:ext cx="962377" cy="7115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4;p24">
            <a:extLst>
              <a:ext uri="{FF2B5EF4-FFF2-40B4-BE49-F238E27FC236}">
                <a16:creationId xmlns:a16="http://schemas.microsoft.com/office/drawing/2014/main" id="{6818BB9A-C081-BCE9-7A12-A8654FE40B58}"/>
              </a:ext>
            </a:extLst>
          </p:cNvPr>
          <p:cNvSpPr/>
          <p:nvPr/>
        </p:nvSpPr>
        <p:spPr>
          <a:xfrm>
            <a:off x="1444890" y="1977808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23" dirty="0"/>
              <a:t>Gli acari del muschio appartengono alla grande famiglia degli </a:t>
            </a:r>
            <a:r>
              <a:rPr lang="it-IT" sz="923" dirty="0" err="1"/>
              <a:t>oribatidi</a:t>
            </a:r>
            <a:r>
              <a:rPr lang="it-IT" sz="923" dirty="0"/>
              <a:t>.</a:t>
            </a:r>
          </a:p>
          <a:p>
            <a:r>
              <a:rPr lang="it-IT" sz="923" dirty="0"/>
              <a:t>Usano ganci all’estremità delle zampe per muoversi nel muschio.</a:t>
            </a:r>
          </a:p>
          <a:p>
            <a:r>
              <a:rPr lang="it-IT" sz="923" dirty="0"/>
              <a:t>Hanno uno spesso esoscheletro per protezione e per rallentare la disidratazione.</a:t>
            </a:r>
          </a:p>
          <a:p>
            <a:r>
              <a:rPr lang="it-IT" sz="923" dirty="0"/>
              <a:t>Spesso escono fuori dal muschio quando questo si secca ed entrano in uno stato di ibernazione chiamato diapausa.</a:t>
            </a:r>
          </a:p>
        </p:txBody>
      </p:sp>
      <p:sp>
        <p:nvSpPr>
          <p:cNvPr id="8" name="Google Shape;194;p24">
            <a:extLst>
              <a:ext uri="{FF2B5EF4-FFF2-40B4-BE49-F238E27FC236}">
                <a16:creationId xmlns:a16="http://schemas.microsoft.com/office/drawing/2014/main" id="{4D506E37-5981-D85A-61BD-AF807D5379A9}"/>
              </a:ext>
            </a:extLst>
          </p:cNvPr>
          <p:cNvSpPr/>
          <p:nvPr/>
        </p:nvSpPr>
        <p:spPr>
          <a:xfrm>
            <a:off x="1452883" y="2740262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23" dirty="0"/>
              <a:t>Molte specie vivono nel suolo.</a:t>
            </a:r>
          </a:p>
          <a:p>
            <a:r>
              <a:rPr lang="it-IT" sz="923" dirty="0"/>
              <a:t>Sono decompositori estremamente importanti per il suolo.</a:t>
            </a:r>
          </a:p>
          <a:p>
            <a:r>
              <a:rPr lang="it-IT" sz="923" dirty="0"/>
              <a:t>Se disturbati, si fingono morti.</a:t>
            </a:r>
          </a:p>
          <a:p>
            <a:r>
              <a:rPr lang="it-IT" sz="923" dirty="0"/>
              <a:t>Molti sono erbivori o </a:t>
            </a:r>
            <a:r>
              <a:rPr lang="it-IT" sz="923" dirty="0" err="1"/>
              <a:t>detritivori</a:t>
            </a:r>
            <a:r>
              <a:rPr lang="it-IT" sz="923" dirty="0"/>
              <a:t>, ma alcuni sono carnivori.</a:t>
            </a:r>
          </a:p>
        </p:txBody>
      </p:sp>
      <p:sp>
        <p:nvSpPr>
          <p:cNvPr id="9" name="Google Shape;194;p24">
            <a:extLst>
              <a:ext uri="{FF2B5EF4-FFF2-40B4-BE49-F238E27FC236}">
                <a16:creationId xmlns:a16="http://schemas.microsoft.com/office/drawing/2014/main" id="{A99A5564-8246-927A-70E6-0A0DF2492F52}"/>
              </a:ext>
            </a:extLst>
          </p:cNvPr>
          <p:cNvSpPr/>
          <p:nvPr/>
        </p:nvSpPr>
        <p:spPr>
          <a:xfrm>
            <a:off x="1444890" y="3501534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70" dirty="0"/>
              <a:t>Migliaia di specie conosciute, si stima che in totale siano 100.000.</a:t>
            </a:r>
          </a:p>
          <a:p>
            <a:r>
              <a:rPr lang="it-IT" sz="970" dirty="0"/>
              <a:t>Sembrano importanti negli ecosistemi del suolo.</a:t>
            </a:r>
          </a:p>
          <a:p>
            <a:endParaRPr sz="970" dirty="0"/>
          </a:p>
        </p:txBody>
      </p:sp>
      <p:sp>
        <p:nvSpPr>
          <p:cNvPr id="10" name="Google Shape;194;p24">
            <a:extLst>
              <a:ext uri="{FF2B5EF4-FFF2-40B4-BE49-F238E27FC236}">
                <a16:creationId xmlns:a16="http://schemas.microsoft.com/office/drawing/2014/main" id="{E523DC29-4C71-A953-8CA3-C3E62A5F73D7}"/>
              </a:ext>
            </a:extLst>
          </p:cNvPr>
          <p:cNvSpPr/>
          <p:nvPr/>
        </p:nvSpPr>
        <p:spPr>
          <a:xfrm>
            <a:off x="1452883" y="4264974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23" dirty="0"/>
              <a:t>In agricoltura si sta studiando il loro ruolo nella salute del suolo.</a:t>
            </a:r>
          </a:p>
          <a:p>
            <a:r>
              <a:rPr lang="it-IT" sz="923" dirty="0"/>
              <a:t>Ruolo negli ecosistemi del suolo.</a:t>
            </a:r>
          </a:p>
          <a:p>
            <a:endParaRPr lang="en-GB" sz="923" dirty="0"/>
          </a:p>
        </p:txBody>
      </p:sp>
      <p:sp>
        <p:nvSpPr>
          <p:cNvPr id="11" name="Google Shape;199;p24">
            <a:extLst>
              <a:ext uri="{FF2B5EF4-FFF2-40B4-BE49-F238E27FC236}">
                <a16:creationId xmlns:a16="http://schemas.microsoft.com/office/drawing/2014/main" id="{460CCD3D-019B-6EB7-A7B5-96F97253E79C}"/>
              </a:ext>
            </a:extLst>
          </p:cNvPr>
          <p:cNvSpPr/>
          <p:nvPr/>
        </p:nvSpPr>
        <p:spPr>
          <a:xfrm>
            <a:off x="61794" y="3502520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-US" sz="1232" dirty="0" err="1">
                <a:solidFill>
                  <a:schemeClr val="dk1"/>
                </a:solidFill>
              </a:rPr>
              <a:t>Conoscenze</a:t>
            </a:r>
            <a:r>
              <a:rPr lang="en-US" sz="1232" dirty="0">
                <a:solidFill>
                  <a:schemeClr val="dk1"/>
                </a:solidFill>
              </a:rPr>
              <a:t> </a:t>
            </a:r>
            <a:r>
              <a:rPr lang="en-US" sz="1232" dirty="0" err="1">
                <a:solidFill>
                  <a:schemeClr val="dk1"/>
                </a:solidFill>
              </a:rPr>
              <a:t>scientifiche</a:t>
            </a:r>
            <a:endParaRPr lang="en-US" sz="2215" dirty="0"/>
          </a:p>
        </p:txBody>
      </p:sp>
      <p:sp>
        <p:nvSpPr>
          <p:cNvPr id="12" name="Google Shape;201;p24">
            <a:extLst>
              <a:ext uri="{FF2B5EF4-FFF2-40B4-BE49-F238E27FC236}">
                <a16:creationId xmlns:a16="http://schemas.microsoft.com/office/drawing/2014/main" id="{12811509-0542-435A-99C1-B5D70D2E7055}"/>
              </a:ext>
            </a:extLst>
          </p:cNvPr>
          <p:cNvSpPr/>
          <p:nvPr/>
        </p:nvSpPr>
        <p:spPr>
          <a:xfrm>
            <a:off x="61794" y="1977808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-US" sz="1232" dirty="0" err="1"/>
              <a:t>Adattamenti</a:t>
            </a:r>
            <a:r>
              <a:rPr lang="en-US" sz="1232" dirty="0"/>
              <a:t> </a:t>
            </a:r>
            <a:r>
              <a:rPr lang="en-US" sz="1232" dirty="0" err="1"/>
              <a:t>all’interno</a:t>
            </a:r>
            <a:r>
              <a:rPr lang="en-US" sz="1232" dirty="0"/>
              <a:t> del </a:t>
            </a:r>
            <a:r>
              <a:rPr lang="en-US" sz="1232" dirty="0" err="1"/>
              <a:t>muschio</a:t>
            </a:r>
            <a:endParaRPr lang="en-US" sz="1232" dirty="0"/>
          </a:p>
        </p:txBody>
      </p:sp>
      <p:sp>
        <p:nvSpPr>
          <p:cNvPr id="13" name="Google Shape;201;p24">
            <a:extLst>
              <a:ext uri="{FF2B5EF4-FFF2-40B4-BE49-F238E27FC236}">
                <a16:creationId xmlns:a16="http://schemas.microsoft.com/office/drawing/2014/main" id="{39B27507-941B-22AF-E329-0613EB05EAA7}"/>
              </a:ext>
            </a:extLst>
          </p:cNvPr>
          <p:cNvSpPr/>
          <p:nvPr/>
        </p:nvSpPr>
        <p:spPr>
          <a:xfrm>
            <a:off x="61794" y="2740262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-US" sz="1232" dirty="0" err="1"/>
              <a:t>Rilevanza</a:t>
            </a:r>
            <a:r>
              <a:rPr lang="en-US" sz="1232" dirty="0"/>
              <a:t> </a:t>
            </a:r>
            <a:r>
              <a:rPr lang="en-US" sz="1232" dirty="0" err="1"/>
              <a:t>ecologica</a:t>
            </a:r>
            <a:endParaRPr lang="en" sz="1232" dirty="0"/>
          </a:p>
        </p:txBody>
      </p:sp>
      <p:sp>
        <p:nvSpPr>
          <p:cNvPr id="14" name="Google Shape;199;p24">
            <a:extLst>
              <a:ext uri="{FF2B5EF4-FFF2-40B4-BE49-F238E27FC236}">
                <a16:creationId xmlns:a16="http://schemas.microsoft.com/office/drawing/2014/main" id="{DF74F7BC-5675-9EBF-1908-4971C891EEA7}"/>
              </a:ext>
            </a:extLst>
          </p:cNvPr>
          <p:cNvSpPr/>
          <p:nvPr/>
        </p:nvSpPr>
        <p:spPr>
          <a:xfrm>
            <a:off x="61794" y="4264974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-US" sz="1232" dirty="0" err="1">
                <a:solidFill>
                  <a:schemeClr val="dk1"/>
                </a:solidFill>
              </a:rPr>
              <a:t>Incognite</a:t>
            </a:r>
            <a:r>
              <a:rPr lang="en-US" sz="1232" dirty="0">
                <a:solidFill>
                  <a:schemeClr val="dk1"/>
                </a:solidFill>
              </a:rPr>
              <a:t> </a:t>
            </a:r>
            <a:r>
              <a:rPr lang="en-US" sz="1232" dirty="0" err="1">
                <a:solidFill>
                  <a:schemeClr val="dk1"/>
                </a:solidFill>
              </a:rPr>
              <a:t>scientifiche</a:t>
            </a:r>
            <a:endParaRPr lang="en-US" sz="2215" dirty="0"/>
          </a:p>
        </p:txBody>
      </p:sp>
      <p:pic>
        <p:nvPicPr>
          <p:cNvPr id="22" name="Google Shape;177;p24">
            <a:extLst>
              <a:ext uri="{FF2B5EF4-FFF2-40B4-BE49-F238E27FC236}">
                <a16:creationId xmlns:a16="http://schemas.microsoft.com/office/drawing/2014/main" id="{F9AB591D-BA75-44B7-A0C8-F05DB46F746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6163"/>
            <a:ext cx="536455" cy="4327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78;p24">
            <a:extLst>
              <a:ext uri="{FF2B5EF4-FFF2-40B4-BE49-F238E27FC236}">
                <a16:creationId xmlns:a16="http://schemas.microsoft.com/office/drawing/2014/main" id="{21E76EA2-8400-4865-AD17-189E7861DD3A}"/>
              </a:ext>
            </a:extLst>
          </p:cNvPr>
          <p:cNvSpPr txBox="1">
            <a:spLocks/>
          </p:cNvSpPr>
          <p:nvPr/>
        </p:nvSpPr>
        <p:spPr>
          <a:xfrm>
            <a:off x="512576" y="469057"/>
            <a:ext cx="6345424" cy="432771"/>
          </a:xfrm>
          <a:prstGeom prst="rect">
            <a:avLst/>
          </a:prstGeom>
          <a:solidFill>
            <a:srgbClr val="38761D"/>
          </a:solidFill>
        </p:spPr>
        <p:txBody>
          <a:bodyPr spcFirstLastPara="1" vert="horz" wrap="square" lIns="84392" tIns="84392" rIns="84392" bIns="84392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it-IT" sz="1938" dirty="0">
                <a:solidFill>
                  <a:srgbClr val="F1C232"/>
                </a:solidFill>
                <a:cs typeface="Arial" panose="020B0604020202020204" pitchFamily="34" charset="0"/>
              </a:rPr>
              <a:t>I “Big </a:t>
            </a:r>
            <a:r>
              <a:rPr lang="it-IT" sz="1938" dirty="0" err="1">
                <a:solidFill>
                  <a:srgbClr val="F1C232"/>
                </a:solidFill>
                <a:cs typeface="Arial" panose="020B0604020202020204" pitchFamily="34" charset="0"/>
              </a:rPr>
              <a:t>Five</a:t>
            </a:r>
            <a:r>
              <a:rPr lang="it-IT" sz="1938" dirty="0">
                <a:solidFill>
                  <a:srgbClr val="F1C232"/>
                </a:solidFill>
                <a:cs typeface="Arial" panose="020B0604020202020204" pitchFamily="34" charset="0"/>
              </a:rPr>
              <a:t>” (animali pluricellulari a basso ingrandimento)</a:t>
            </a:r>
            <a:endParaRPr lang="en-US" sz="1938" dirty="0">
              <a:solidFill>
                <a:srgbClr val="F1C232"/>
              </a:solidFill>
              <a:cs typeface="Arial" panose="020B0604020202020204" pitchFamily="34" charset="0"/>
            </a:endParaRPr>
          </a:p>
        </p:txBody>
      </p:sp>
      <p:sp>
        <p:nvSpPr>
          <p:cNvPr id="20" name="Google Shape;182;p24">
            <a:extLst>
              <a:ext uri="{FF2B5EF4-FFF2-40B4-BE49-F238E27FC236}">
                <a16:creationId xmlns:a16="http://schemas.microsoft.com/office/drawing/2014/main" id="{FCE7ECEC-66E2-411A-BA2B-8C5A26833239}"/>
              </a:ext>
            </a:extLst>
          </p:cNvPr>
          <p:cNvSpPr/>
          <p:nvPr/>
        </p:nvSpPr>
        <p:spPr>
          <a:xfrm>
            <a:off x="1468668" y="5582964"/>
            <a:ext cx="1307592" cy="7680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21" name="Google Shape;187;p24">
            <a:extLst>
              <a:ext uri="{FF2B5EF4-FFF2-40B4-BE49-F238E27FC236}">
                <a16:creationId xmlns:a16="http://schemas.microsoft.com/office/drawing/2014/main" id="{58F9C0E3-D7E9-4965-843B-63553D71000F}"/>
              </a:ext>
            </a:extLst>
          </p:cNvPr>
          <p:cNvSpPr/>
          <p:nvPr/>
        </p:nvSpPr>
        <p:spPr>
          <a:xfrm>
            <a:off x="61794" y="5583120"/>
            <a:ext cx="1348740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 dirty="0"/>
              <a:t>Gastrotric</a:t>
            </a:r>
            <a:r>
              <a:rPr lang="en-US" sz="1662" dirty="0"/>
              <a:t>ha</a:t>
            </a:r>
            <a:endParaRPr sz="1662" dirty="0"/>
          </a:p>
        </p:txBody>
      </p:sp>
      <p:sp>
        <p:nvSpPr>
          <p:cNvPr id="25" name="Google Shape;192;p24">
            <a:extLst>
              <a:ext uri="{FF2B5EF4-FFF2-40B4-BE49-F238E27FC236}">
                <a16:creationId xmlns:a16="http://schemas.microsoft.com/office/drawing/2014/main" id="{ECD01B49-6C25-423E-A854-3135842753F1}"/>
              </a:ext>
            </a:extLst>
          </p:cNvPr>
          <p:cNvSpPr/>
          <p:nvPr/>
        </p:nvSpPr>
        <p:spPr>
          <a:xfrm>
            <a:off x="2799655" y="5594840"/>
            <a:ext cx="1307592" cy="7680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26" name="Google Shape;197;p24">
            <a:extLst>
              <a:ext uri="{FF2B5EF4-FFF2-40B4-BE49-F238E27FC236}">
                <a16:creationId xmlns:a16="http://schemas.microsoft.com/office/drawing/2014/main" id="{69BBB733-0317-4488-B163-7A453676CA04}"/>
              </a:ext>
            </a:extLst>
          </p:cNvPr>
          <p:cNvSpPr/>
          <p:nvPr/>
        </p:nvSpPr>
        <p:spPr>
          <a:xfrm>
            <a:off x="4133695" y="5594840"/>
            <a:ext cx="1307592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23" dirty="0"/>
              <a:t>Sembra un verme piatto peloso.</a:t>
            </a:r>
            <a:endParaRPr sz="923" dirty="0"/>
          </a:p>
        </p:txBody>
      </p:sp>
      <p:sp>
        <p:nvSpPr>
          <p:cNvPr id="27" name="Google Shape;202;p24">
            <a:extLst>
              <a:ext uri="{FF2B5EF4-FFF2-40B4-BE49-F238E27FC236}">
                <a16:creationId xmlns:a16="http://schemas.microsoft.com/office/drawing/2014/main" id="{64311984-0CBB-4AF6-8685-46A87C234860}"/>
              </a:ext>
            </a:extLst>
          </p:cNvPr>
          <p:cNvSpPr/>
          <p:nvPr/>
        </p:nvSpPr>
        <p:spPr>
          <a:xfrm>
            <a:off x="5467735" y="5595107"/>
            <a:ext cx="1298459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23" dirty="0"/>
              <a:t>Nuota veloce, sfrecciando intorno, usa le ciglia del corpo per nuotare.</a:t>
            </a:r>
            <a:endParaRPr sz="923" dirty="0"/>
          </a:p>
        </p:txBody>
      </p:sp>
      <p:pic>
        <p:nvPicPr>
          <p:cNvPr id="28" name="Google Shape;206;p24">
            <a:extLst>
              <a:ext uri="{FF2B5EF4-FFF2-40B4-BE49-F238E27FC236}">
                <a16:creationId xmlns:a16="http://schemas.microsoft.com/office/drawing/2014/main" id="{9F11F231-15C9-4C90-9398-BC16937D7F5F}"/>
              </a:ext>
            </a:extLst>
          </p:cNvPr>
          <p:cNvPicPr preferRelativeResize="0"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 rot="5400000">
            <a:off x="1810579" y="5358643"/>
            <a:ext cx="623770" cy="119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12;p24">
            <a:extLst>
              <a:ext uri="{FF2B5EF4-FFF2-40B4-BE49-F238E27FC236}">
                <a16:creationId xmlns:a16="http://schemas.microsoft.com/office/drawing/2014/main" id="{ECDF7150-F40B-4FFD-A63F-EE7074FE9AD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9205" b="13009"/>
          <a:stretch/>
        </p:blipFill>
        <p:spPr>
          <a:xfrm>
            <a:off x="2911061" y="5668060"/>
            <a:ext cx="1072117" cy="48520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BF03973-ACF0-4EAF-956A-3132A88FE8D5}"/>
              </a:ext>
            </a:extLst>
          </p:cNvPr>
          <p:cNvSpPr txBox="1"/>
          <p:nvPr/>
        </p:nvSpPr>
        <p:spPr>
          <a:xfrm>
            <a:off x="3008704" y="6186562"/>
            <a:ext cx="106342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i="1" dirty="0" err="1"/>
              <a:t>Immagine</a:t>
            </a:r>
            <a:r>
              <a:rPr lang="en-GB" sz="500" i="1" dirty="0"/>
              <a:t>: David McCamey</a:t>
            </a:r>
          </a:p>
        </p:txBody>
      </p:sp>
      <p:sp>
        <p:nvSpPr>
          <p:cNvPr id="31" name="Google Shape;194;p24">
            <a:extLst>
              <a:ext uri="{FF2B5EF4-FFF2-40B4-BE49-F238E27FC236}">
                <a16:creationId xmlns:a16="http://schemas.microsoft.com/office/drawing/2014/main" id="{5A0414D4-A4C7-4BEF-A137-B905329E9F05}"/>
              </a:ext>
            </a:extLst>
          </p:cNvPr>
          <p:cNvSpPr/>
          <p:nvPr/>
        </p:nvSpPr>
        <p:spPr>
          <a:xfrm>
            <a:off x="1471818" y="6412327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23" dirty="0"/>
              <a:t>Tutti hanno una coda appiccicosa come adattamento.</a:t>
            </a:r>
          </a:p>
          <a:p>
            <a:r>
              <a:rPr lang="it-IT" sz="923" dirty="0"/>
              <a:t>Depongono due tipi di uova- a schiusa rapida o a schiusa ritardata per far fronte ai cambiamenti ambientali.</a:t>
            </a:r>
          </a:p>
          <a:p>
            <a:r>
              <a:rPr lang="it-IT" sz="923" dirty="0"/>
              <a:t>Hanno un ciclo di vita rapido per sopportare i cambiamenti.</a:t>
            </a:r>
          </a:p>
          <a:p>
            <a:r>
              <a:rPr lang="it-IT" sz="923" dirty="0"/>
              <a:t>Alcune specie formano cisti per sopravvivere a condizioni ambientali difficili.</a:t>
            </a:r>
          </a:p>
        </p:txBody>
      </p:sp>
      <p:sp>
        <p:nvSpPr>
          <p:cNvPr id="32" name="Google Shape;194;p24">
            <a:extLst>
              <a:ext uri="{FF2B5EF4-FFF2-40B4-BE49-F238E27FC236}">
                <a16:creationId xmlns:a16="http://schemas.microsoft.com/office/drawing/2014/main" id="{F925CE4E-1D26-40F1-BF79-646F79FABADD}"/>
              </a:ext>
            </a:extLst>
          </p:cNvPr>
          <p:cNvSpPr/>
          <p:nvPr/>
        </p:nvSpPr>
        <p:spPr>
          <a:xfrm>
            <a:off x="1471818" y="7174683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23" dirty="0"/>
              <a:t>Mangiano prevalentemente batteri succhiandoli in bocca.</a:t>
            </a:r>
          </a:p>
          <a:p>
            <a:r>
              <a:rPr lang="it-IT" sz="923" dirty="0"/>
              <a:t>Alcune specie hanno uncini e spine sul corpo per scoraggiare i predatori.</a:t>
            </a:r>
            <a:endParaRPr lang="en" sz="923" dirty="0"/>
          </a:p>
          <a:p>
            <a:endParaRPr lang="en" sz="923" dirty="0"/>
          </a:p>
        </p:txBody>
      </p:sp>
      <p:sp>
        <p:nvSpPr>
          <p:cNvPr id="33" name="Google Shape;194;p24">
            <a:extLst>
              <a:ext uri="{FF2B5EF4-FFF2-40B4-BE49-F238E27FC236}">
                <a16:creationId xmlns:a16="http://schemas.microsoft.com/office/drawing/2014/main" id="{BC0D2E30-BA84-4CE6-BE66-02C8FE41525C}"/>
              </a:ext>
            </a:extLst>
          </p:cNvPr>
          <p:cNvSpPr/>
          <p:nvPr/>
        </p:nvSpPr>
        <p:spPr>
          <a:xfrm>
            <a:off x="1466887" y="7937039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70" dirty="0"/>
              <a:t>Si conoscono 800 specie, ma molte altre devono ancora essere scoperte</a:t>
            </a:r>
            <a:r>
              <a:rPr lang="en-GB" sz="970" dirty="0"/>
              <a:t>.</a:t>
            </a:r>
            <a:endParaRPr sz="970" dirty="0"/>
          </a:p>
        </p:txBody>
      </p:sp>
      <p:sp>
        <p:nvSpPr>
          <p:cNvPr id="34" name="Google Shape;194;p24">
            <a:extLst>
              <a:ext uri="{FF2B5EF4-FFF2-40B4-BE49-F238E27FC236}">
                <a16:creationId xmlns:a16="http://schemas.microsoft.com/office/drawing/2014/main" id="{F7873B26-0B9E-46D3-AFC6-1FE87B51CA05}"/>
              </a:ext>
            </a:extLst>
          </p:cNvPr>
          <p:cNvSpPr/>
          <p:nvPr/>
        </p:nvSpPr>
        <p:spPr>
          <a:xfrm>
            <a:off x="1466887" y="8699395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it-IT" sz="923" dirty="0"/>
              <a:t>Si sa ben poco a proposito delle varietà di </a:t>
            </a:r>
            <a:r>
              <a:rPr lang="it-IT" sz="923" dirty="0" err="1"/>
              <a:t>gastrotrichi</a:t>
            </a:r>
            <a:r>
              <a:rPr lang="it-IT" sz="923" dirty="0"/>
              <a:t> e si stanno portando avanti studi.</a:t>
            </a:r>
          </a:p>
          <a:p>
            <a:r>
              <a:rPr lang="it-IT" sz="923" dirty="0"/>
              <a:t>La loro riproduzione è poco conosciuta.</a:t>
            </a:r>
          </a:p>
        </p:txBody>
      </p:sp>
      <p:sp>
        <p:nvSpPr>
          <p:cNvPr id="35" name="Google Shape;199;p24">
            <a:extLst>
              <a:ext uri="{FF2B5EF4-FFF2-40B4-BE49-F238E27FC236}">
                <a16:creationId xmlns:a16="http://schemas.microsoft.com/office/drawing/2014/main" id="{C870DFC9-0582-4381-A68D-6FD1032E963D}"/>
              </a:ext>
            </a:extLst>
          </p:cNvPr>
          <p:cNvSpPr/>
          <p:nvPr/>
        </p:nvSpPr>
        <p:spPr>
          <a:xfrm>
            <a:off x="75510" y="7923082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-US" sz="1232" dirty="0" err="1">
                <a:solidFill>
                  <a:schemeClr val="dk1"/>
                </a:solidFill>
              </a:rPr>
              <a:t>Conoscenze</a:t>
            </a:r>
            <a:r>
              <a:rPr lang="en-US" sz="1232" dirty="0">
                <a:solidFill>
                  <a:schemeClr val="dk1"/>
                </a:solidFill>
              </a:rPr>
              <a:t> </a:t>
            </a:r>
            <a:r>
              <a:rPr lang="en-US" sz="1232" dirty="0" err="1">
                <a:solidFill>
                  <a:schemeClr val="dk1"/>
                </a:solidFill>
              </a:rPr>
              <a:t>scientifiche</a:t>
            </a:r>
            <a:endParaRPr lang="en-US" sz="2215" dirty="0"/>
          </a:p>
        </p:txBody>
      </p:sp>
      <p:sp>
        <p:nvSpPr>
          <p:cNvPr id="36" name="Google Shape;201;p24">
            <a:extLst>
              <a:ext uri="{FF2B5EF4-FFF2-40B4-BE49-F238E27FC236}">
                <a16:creationId xmlns:a16="http://schemas.microsoft.com/office/drawing/2014/main" id="{E0293ACD-F45E-4C5E-81C8-F3B39B156EE9}"/>
              </a:ext>
            </a:extLst>
          </p:cNvPr>
          <p:cNvSpPr/>
          <p:nvPr/>
        </p:nvSpPr>
        <p:spPr>
          <a:xfrm>
            <a:off x="61794" y="6408284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-US" sz="1232" dirty="0" err="1"/>
              <a:t>Adattamenti</a:t>
            </a:r>
            <a:r>
              <a:rPr lang="en-US" sz="1232" dirty="0"/>
              <a:t> </a:t>
            </a:r>
            <a:r>
              <a:rPr lang="en-US" sz="1232" dirty="0" err="1"/>
              <a:t>all’interno</a:t>
            </a:r>
            <a:r>
              <a:rPr lang="en-US" sz="1232" dirty="0"/>
              <a:t> del </a:t>
            </a:r>
            <a:r>
              <a:rPr lang="en-US" sz="1232" dirty="0" err="1"/>
              <a:t>muschio</a:t>
            </a:r>
            <a:endParaRPr lang="en-US" sz="1232" dirty="0"/>
          </a:p>
        </p:txBody>
      </p:sp>
      <p:sp>
        <p:nvSpPr>
          <p:cNvPr id="37" name="Google Shape;201;p24">
            <a:extLst>
              <a:ext uri="{FF2B5EF4-FFF2-40B4-BE49-F238E27FC236}">
                <a16:creationId xmlns:a16="http://schemas.microsoft.com/office/drawing/2014/main" id="{3B0756F1-0AE4-45B0-A3C9-D417C3944DC2}"/>
              </a:ext>
            </a:extLst>
          </p:cNvPr>
          <p:cNvSpPr/>
          <p:nvPr/>
        </p:nvSpPr>
        <p:spPr>
          <a:xfrm>
            <a:off x="61794" y="7165683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-US" sz="1232" dirty="0" err="1"/>
              <a:t>Rilevanza</a:t>
            </a:r>
            <a:r>
              <a:rPr lang="en-US" sz="1232" dirty="0"/>
              <a:t> </a:t>
            </a:r>
            <a:r>
              <a:rPr lang="en-US" sz="1232" dirty="0" err="1"/>
              <a:t>ecologica</a:t>
            </a:r>
            <a:endParaRPr lang="en" sz="1232" dirty="0"/>
          </a:p>
        </p:txBody>
      </p:sp>
      <p:sp>
        <p:nvSpPr>
          <p:cNvPr id="38" name="Google Shape;199;p24">
            <a:extLst>
              <a:ext uri="{FF2B5EF4-FFF2-40B4-BE49-F238E27FC236}">
                <a16:creationId xmlns:a16="http://schemas.microsoft.com/office/drawing/2014/main" id="{7B843AAA-E00C-4F89-97A9-248453B1D202}"/>
              </a:ext>
            </a:extLst>
          </p:cNvPr>
          <p:cNvSpPr/>
          <p:nvPr/>
        </p:nvSpPr>
        <p:spPr>
          <a:xfrm>
            <a:off x="61794" y="8691524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-US" sz="1232" dirty="0" err="1">
                <a:solidFill>
                  <a:schemeClr val="dk1"/>
                </a:solidFill>
              </a:rPr>
              <a:t>Incognite</a:t>
            </a:r>
            <a:r>
              <a:rPr lang="en-US" sz="1232" dirty="0">
                <a:solidFill>
                  <a:schemeClr val="dk1"/>
                </a:solidFill>
              </a:rPr>
              <a:t> </a:t>
            </a:r>
            <a:r>
              <a:rPr lang="en-US" sz="1232" dirty="0" err="1">
                <a:solidFill>
                  <a:schemeClr val="dk1"/>
                </a:solidFill>
              </a:rPr>
              <a:t>scientifiche</a:t>
            </a:r>
            <a:endParaRPr lang="en-US" sz="2215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0907E0-C3A7-459F-8E89-6E6AD1CB897A}"/>
              </a:ext>
            </a:extLst>
          </p:cNvPr>
          <p:cNvSpPr txBox="1"/>
          <p:nvPr/>
        </p:nvSpPr>
        <p:spPr>
          <a:xfrm>
            <a:off x="4364155" y="9692709"/>
            <a:ext cx="2490067" cy="20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62" dirty="0" err="1"/>
              <a:t>Illustrazione</a:t>
            </a:r>
            <a:r>
              <a:rPr lang="en-GB" sz="762" dirty="0"/>
              <a:t> e </a:t>
            </a:r>
            <a:r>
              <a:rPr lang="en-GB" sz="762" dirty="0" err="1"/>
              <a:t>foto</a:t>
            </a:r>
            <a:r>
              <a:rPr lang="en-GB" sz="762" dirty="0"/>
              <a:t>: Andy Chandler-Grevatt</a:t>
            </a:r>
          </a:p>
        </p:txBody>
      </p:sp>
    </p:spTree>
    <p:extLst>
      <p:ext uri="{BB962C8B-B14F-4D97-AF65-F5344CB8AC3E}">
        <p14:creationId xmlns:p14="http://schemas.microsoft.com/office/powerpoint/2010/main" val="202114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927</Words>
  <Application>Microsoft Office PowerPoint</Application>
  <PresentationFormat>A4 Paper (210x297 mm)</PresentationFormat>
  <Paragraphs>107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I “Big Five” (animali pluricellulari a basso ingrandimento)</vt:lpstr>
      <vt:lpstr>I “Big Five” (animali pluricellulari a basso ingrandimento)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‘Big’ Five (multicellular animals at low magnifications)</dc:title>
  <dc:creator>Maria Paola Pisano</dc:creator>
  <cp:lastModifiedBy>Martina Marzullo</cp:lastModifiedBy>
  <cp:revision>34</cp:revision>
  <cp:lastPrinted>2023-05-03T08:12:53Z</cp:lastPrinted>
  <dcterms:created xsi:type="dcterms:W3CDTF">2023-04-06T12:49:31Z</dcterms:created>
  <dcterms:modified xsi:type="dcterms:W3CDTF">2023-12-05T09:18:26Z</dcterms:modified>
</cp:coreProperties>
</file>