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0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0CDB735-7CB4-647C-CD67-5B8830958DCA}" v="17" dt="2022-05-11T18:53:51.60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00" d="100"/>
          <a:sy n="100" d="100"/>
        </p:scale>
        <p:origin x="336" y="-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343F6-6630-4968-BF1E-AF12293A5CDE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7EFB0-EAC5-4A01-8DF8-533169A21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9043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343F6-6630-4968-BF1E-AF12293A5CDE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7EFB0-EAC5-4A01-8DF8-533169A21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7469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343F6-6630-4968-BF1E-AF12293A5CDE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7EFB0-EAC5-4A01-8DF8-533169A21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0168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343F6-6630-4968-BF1E-AF12293A5CDE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7EFB0-EAC5-4A01-8DF8-533169A21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3288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343F6-6630-4968-BF1E-AF12293A5CDE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7EFB0-EAC5-4A01-8DF8-533169A21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6544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343F6-6630-4968-BF1E-AF12293A5CDE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7EFB0-EAC5-4A01-8DF8-533169A21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9825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343F6-6630-4968-BF1E-AF12293A5CDE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7EFB0-EAC5-4A01-8DF8-533169A21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8194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343F6-6630-4968-BF1E-AF12293A5CDE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7EFB0-EAC5-4A01-8DF8-533169A21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074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343F6-6630-4968-BF1E-AF12293A5CDE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7EFB0-EAC5-4A01-8DF8-533169A21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6393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343F6-6630-4968-BF1E-AF12293A5CDE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7EFB0-EAC5-4A01-8DF8-533169A21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6112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343F6-6630-4968-BF1E-AF12293A5CDE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F7EFB0-EAC5-4A01-8DF8-533169A21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7970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4343F6-6630-4968-BF1E-AF12293A5CDE}" type="datetimeFigureOut">
              <a:rPr lang="en-GB" smtClean="0"/>
              <a:t>06/02/2024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F7EFB0-EAC5-4A01-8DF8-533169A217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2116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B80DE38-BF9E-43E6-B581-6BB59686F915}"/>
              </a:ext>
            </a:extLst>
          </p:cNvPr>
          <p:cNvSpPr txBox="1"/>
          <p:nvPr/>
        </p:nvSpPr>
        <p:spPr>
          <a:xfrm>
            <a:off x="108679" y="43607"/>
            <a:ext cx="6640642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l-GR" sz="2800" b="1" dirty="0">
                <a:latin typeface="Calibri" panose="020F0502020204030204" pitchFamily="34" charset="0"/>
                <a:ea typeface="Times New Roman" panose="02020603050405020304" pitchFamily="18" charset="0"/>
              </a:rPr>
              <a:t>Αγωγιμότητα και ιόντα σε διαλύμα</a:t>
            </a:r>
            <a:endParaRPr lang="en-GB" dirty="0">
              <a:latin typeface="Calibri" panose="020F0502020204030204" pitchFamily="34" charset="0"/>
            </a:endParaRPr>
          </a:p>
          <a:p>
            <a:r>
              <a:rPr lang="el-GR" dirty="0">
                <a:latin typeface="Calibri" panose="020F0502020204030204" pitchFamily="34" charset="0"/>
              </a:rPr>
              <a:t>Φορέστε προστατευτικά γυαλιά και τοποθετείστε το φύλλο έργασίας σε διαφάνεια.</a:t>
            </a:r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D265DEA-96FB-4959-A93F-2E1AB0D848A9}"/>
              </a:ext>
            </a:extLst>
          </p:cNvPr>
          <p:cNvSpPr txBox="1"/>
          <p:nvPr/>
        </p:nvSpPr>
        <p:spPr>
          <a:xfrm>
            <a:off x="217358" y="1119494"/>
            <a:ext cx="414478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dirty="0">
                <a:latin typeface="Calibri" panose="020F0502020204030204" pitchFamily="34" charset="0"/>
                <a:ea typeface="Times New Roman" panose="02020603050405020304" pitchFamily="18" charset="0"/>
              </a:rPr>
              <a:t>1)</a:t>
            </a:r>
            <a:r>
              <a:rPr lang="en-GB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l-GR" dirty="0">
                <a:latin typeface="Calibri" panose="020F0502020204030204" pitchFamily="34" charset="0"/>
                <a:ea typeface="Times New Roman" panose="02020603050405020304" pitchFamily="18" charset="0"/>
              </a:rPr>
              <a:t>Γεμίστε τον κύκλο Α με νερό βρύσης και παρατηρείστε την κόκκινη λυχνία LED στο μετρητή αγωγιμότητας.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2D19CD6-69C8-45FE-9CB9-76746787059D}"/>
              </a:ext>
            </a:extLst>
          </p:cNvPr>
          <p:cNvSpPr txBox="1"/>
          <p:nvPr/>
        </p:nvSpPr>
        <p:spPr>
          <a:xfrm>
            <a:off x="217358" y="1986132"/>
            <a:ext cx="414478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latin typeface="Calibri" panose="020F0502020204030204" pitchFamily="34" charset="0"/>
                <a:ea typeface="Times New Roman" panose="02020603050405020304" pitchFamily="18" charset="0"/>
              </a:rPr>
              <a:t>2</a:t>
            </a: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 </a:t>
            </a:r>
            <a:r>
              <a:rPr lang="el-GR" dirty="0">
                <a:latin typeface="Calibri" panose="020F0502020204030204" pitchFamily="34" charset="0"/>
                <a:ea typeface="Times New Roman" panose="02020603050405020304" pitchFamily="18" charset="0"/>
              </a:rPr>
              <a:t>Τοποθετείστε μερικούς κόκκους αλατιού στο μαύρο ορθογώνιο προς τα δεξιά. Μην βάλετε κανέναν κόκκο σε κανέναν κύκλο.</a:t>
            </a:r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31CE239-5C6F-479C-88C7-0E9B632E9B04}"/>
              </a:ext>
            </a:extLst>
          </p:cNvPr>
          <p:cNvSpPr txBox="1"/>
          <p:nvPr/>
        </p:nvSpPr>
        <p:spPr>
          <a:xfrm>
            <a:off x="217358" y="3089612"/>
            <a:ext cx="414478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3) </a:t>
            </a:r>
            <a:r>
              <a:rPr lang="el-GR" altLang="en-US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Γεμίστε τον κύκλο Β και Γ με καθαρό (απεσταγμένο ή απιονισμένο) νερό. Τοποθετείστε τα ηλεκτρόδια και παρατηρείστε την κόκκινη λυχνία LED.</a:t>
            </a:r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1AE689-5C85-4EC4-930D-0DDB9ED03897}"/>
              </a:ext>
            </a:extLst>
          </p:cNvPr>
          <p:cNvSpPr txBox="1"/>
          <p:nvPr/>
        </p:nvSpPr>
        <p:spPr>
          <a:xfrm>
            <a:off x="217358" y="4188934"/>
            <a:ext cx="634854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latin typeface="Calibri" panose="020F0502020204030204" pitchFamily="34" charset="0"/>
              </a:rPr>
              <a:t>4) </a:t>
            </a:r>
            <a:r>
              <a:rPr lang="el-GR" altLang="en-US" dirty="0">
                <a:latin typeface="Calibri" pitchFamily="34" charset="0"/>
                <a:cs typeface="Times New Roman" pitchFamily="18" charset="0"/>
              </a:rPr>
              <a:t>Τοποθετείστε τα ηλεκτρόδια στον κύκλο Β και δείτε αν ανάβει η λυχνία LED.</a:t>
            </a:r>
            <a:endParaRPr lang="en-GB" altLang="en-US" sz="800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03C4BD7-3C44-461A-AC45-1D0915004725}"/>
              </a:ext>
            </a:extLst>
          </p:cNvPr>
          <p:cNvSpPr txBox="1"/>
          <p:nvPr/>
        </p:nvSpPr>
        <p:spPr>
          <a:xfrm>
            <a:off x="202056" y="4736680"/>
            <a:ext cx="674859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latin typeface="Calibri" panose="020F0502020204030204" pitchFamily="34" charset="0"/>
              </a:rPr>
              <a:t>5) </a:t>
            </a:r>
            <a:r>
              <a:rPr lang="el-GR" altLang="en-US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Χρησιμοποιώντας την πλατιά άκρη της σπάτουλας, σπρώξτε 1-3 κρυστάλλους στη σταγόνα.</a:t>
            </a:r>
            <a:endParaRPr lang="en-GB" altLang="en-US" sz="8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03C8B4D-AEA9-4BE6-8F10-64FFA95F5D69}"/>
              </a:ext>
            </a:extLst>
          </p:cNvPr>
          <p:cNvSpPr txBox="1"/>
          <p:nvPr/>
        </p:nvSpPr>
        <p:spPr>
          <a:xfrm>
            <a:off x="202056" y="5255671"/>
            <a:ext cx="664064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latin typeface="Calibri" panose="020F0502020204030204" pitchFamily="34" charset="0"/>
              </a:rPr>
              <a:t>6) </a:t>
            </a:r>
            <a:r>
              <a:rPr lang="el-GR" altLang="en-US" dirty="0">
                <a:latin typeface="Calibri" pitchFamily="34" charset="0"/>
                <a:cs typeface="Times New Roman" pitchFamily="18" charset="0"/>
              </a:rPr>
              <a:t>Τοποθετείστε τα ηλεκτρόδια στον κύκλο Γ, κρατείστε τα για 30 s και δείτε αν ανάβει η λυχνία LED.</a:t>
            </a:r>
            <a:endParaRPr lang="en-GB" altLang="en-US" sz="800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B91E1159-0AE4-4FF7-A7F4-49D8BD5353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50138" y="1195153"/>
            <a:ext cx="540000" cy="540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 sz="2000"/>
          </a:p>
        </p:txBody>
      </p:sp>
      <p:sp>
        <p:nvSpPr>
          <p:cNvPr id="16" name="Rectangle 59">
            <a:extLst>
              <a:ext uri="{FF2B5EF4-FFF2-40B4-BE49-F238E27FC236}">
                <a16:creationId xmlns:a16="http://schemas.microsoft.com/office/drawing/2014/main" id="{773B5BFB-479A-49F5-9028-D6E6BE5713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35199" y="1816853"/>
            <a:ext cx="894101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l-GR" altLang="en-US" sz="14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Κύκλος</a:t>
            </a:r>
            <a:r>
              <a:rPr lang="en-GB" altLang="en-US" sz="14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A</a:t>
            </a:r>
            <a:endParaRPr lang="en-GB" altLang="en-US" sz="7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DD893DC7-00AA-4E69-94DD-F5E0A4EB3E18}"/>
              </a:ext>
            </a:extLst>
          </p:cNvPr>
          <p:cNvSpPr/>
          <p:nvPr/>
        </p:nvSpPr>
        <p:spPr>
          <a:xfrm>
            <a:off x="4595886" y="2384155"/>
            <a:ext cx="1538214" cy="504214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GB" sz="2000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1582A239-BCA7-447F-B8C8-443CA24E53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50261" y="3120651"/>
            <a:ext cx="540000" cy="540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 sz="2000"/>
          </a:p>
        </p:txBody>
      </p:sp>
      <p:sp>
        <p:nvSpPr>
          <p:cNvPr id="19" name="Rectangle 59">
            <a:extLst>
              <a:ext uri="{FF2B5EF4-FFF2-40B4-BE49-F238E27FC236}">
                <a16:creationId xmlns:a16="http://schemas.microsoft.com/office/drawing/2014/main" id="{41EAAB74-BDF1-4264-8ED8-C49E277B6A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5322" y="3727218"/>
            <a:ext cx="860578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l-GR" altLang="en-US" sz="14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Κύκλος</a:t>
            </a:r>
            <a:r>
              <a:rPr lang="en-GB" altLang="en-US" sz="14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B</a:t>
            </a:r>
            <a:endParaRPr lang="en-GB" altLang="en-US" sz="700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E90A05AD-D47D-4C73-A913-699ACFC244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90139" y="3120651"/>
            <a:ext cx="540000" cy="540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 sz="2000"/>
          </a:p>
        </p:txBody>
      </p:sp>
      <p:sp>
        <p:nvSpPr>
          <p:cNvPr id="21" name="Rectangle 59">
            <a:extLst>
              <a:ext uri="{FF2B5EF4-FFF2-40B4-BE49-F238E27FC236}">
                <a16:creationId xmlns:a16="http://schemas.microsoft.com/office/drawing/2014/main" id="{AD01F1B5-21B3-4B41-85FE-259142474F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75200" y="3727218"/>
            <a:ext cx="860578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l-GR" altLang="en-US" sz="14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Κύκλος</a:t>
            </a:r>
            <a:r>
              <a:rPr lang="en-GB" altLang="en-US" sz="1400" dirty="0">
                <a:latin typeface="Calibri" pitchFamily="34" charset="0"/>
                <a:ea typeface="Calibri" pitchFamily="34" charset="0"/>
                <a:cs typeface="Times New Roman" pitchFamily="18" charset="0"/>
              </a:rPr>
              <a:t> C</a:t>
            </a:r>
            <a:endParaRPr lang="en-GB" altLang="en-US" sz="700" dirty="0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94D6F749-EE2B-4789-96A0-D62BDBE664ED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025900" y="6383588"/>
            <a:ext cx="540000" cy="540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 sz="2000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505528C8-B29D-46ED-BCA8-D2C0B06EEB30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041839" y="9070044"/>
            <a:ext cx="540000" cy="540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 sz="2000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593D1489-73F3-421B-B03C-D3908A462A6A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044478" y="8115946"/>
            <a:ext cx="540000" cy="540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 sz="2000"/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770DB848-33B6-1468-2385-22EAB5835219}"/>
              </a:ext>
            </a:extLst>
          </p:cNvPr>
          <p:cNvSpPr>
            <a:spLocks noChangeArrowheads="1"/>
          </p:cNvSpPr>
          <p:nvPr/>
        </p:nvSpPr>
        <p:spPr bwMode="auto">
          <a:xfrm rot="5400000">
            <a:off x="6041839" y="7161847"/>
            <a:ext cx="540000" cy="540000"/>
          </a:xfrm>
          <a:prstGeom prst="ellipse">
            <a:avLst/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GB" sz="200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C8FDA34-2AB3-69DD-EE45-1F914F736FFF}"/>
              </a:ext>
            </a:extLst>
          </p:cNvPr>
          <p:cNvSpPr txBox="1"/>
          <p:nvPr/>
        </p:nvSpPr>
        <p:spPr>
          <a:xfrm>
            <a:off x="0" y="6315294"/>
            <a:ext cx="6025680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l-GR" dirty="0"/>
              <a:t>Γεμίστε τον κύκλο με απεσταγμένο νερό. Προσθέστε μερικούς κόκκους ζάχαρης (σουκρόζη). Τοποθετείστε τα ηλεκτρόδια και παρατηρείστε την κόκκινη λυχνία LED.</a:t>
            </a:r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38F0E8A-95DD-791E-4A3A-741A2301762B}"/>
              </a:ext>
            </a:extLst>
          </p:cNvPr>
          <p:cNvSpPr txBox="1"/>
          <p:nvPr/>
        </p:nvSpPr>
        <p:spPr>
          <a:xfrm>
            <a:off x="1781934" y="5860200"/>
            <a:ext cx="348088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l-GR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Επιπλέον δραστηριότητες</a:t>
            </a:r>
            <a:endParaRPr lang="en-GB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6DFD436-18C0-0B9E-7A5E-DFB72AE348A5}"/>
              </a:ext>
            </a:extLst>
          </p:cNvPr>
          <p:cNvSpPr txBox="1"/>
          <p:nvPr/>
        </p:nvSpPr>
        <p:spPr>
          <a:xfrm>
            <a:off x="-1994" y="7148444"/>
            <a:ext cx="5992001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l-GR" dirty="0"/>
              <a:t>Γεμίστε τον κύκλο με απεσταγμένο νερό. Προσθέστε μερικούς κόκκους καφέ ζάχαρης. Τοποθετείστε τα ηλεκτρόδια και παρατηρείστε την κόκκινη λυχνία LED.</a:t>
            </a:r>
            <a:endParaRPr lang="en-US" dirty="0"/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040FF59A-B94D-AB85-DF38-EC1CB4AD64A3}"/>
              </a:ext>
            </a:extLst>
          </p:cNvPr>
          <p:cNvSpPr txBox="1"/>
          <p:nvPr/>
        </p:nvSpPr>
        <p:spPr>
          <a:xfrm>
            <a:off x="-14073" y="7919868"/>
            <a:ext cx="5992001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l-GR" dirty="0"/>
              <a:t>Γεμίστε τον κύκλο με απεσταγμένο νερό. Προσθέστε μερικούς κρυστάλλους υπερμαγγανικού καλίου στην άκρη. Όπως το μωβ χρώμα διαχέεται, τοποθετείστε τα ηλεκτρόδια στη σταγόνα και παρατηρείστε.</a:t>
            </a:r>
            <a:endParaRPr lang="en-US" dirty="0"/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847037A9-B046-02F4-AF4F-D09BBA53DBD1}"/>
              </a:ext>
            </a:extLst>
          </p:cNvPr>
          <p:cNvSpPr txBox="1"/>
          <p:nvPr/>
        </p:nvSpPr>
        <p:spPr>
          <a:xfrm>
            <a:off x="-26152" y="8998866"/>
            <a:ext cx="5992001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l-GR" dirty="0"/>
              <a:t>Γεμίστε τον κύκλο με απεσταγμένο νερό και universal δείκτη. Τοποθετείστε τα ηλεκτρόδια μέσα στη σταγόνα και παρατηρείστε.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06672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239</Words>
  <Application>Microsoft Office PowerPoint</Application>
  <PresentationFormat>A4 Paper (210x297 mm)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Adrian Allan (Education)</dc:creator>
  <cp:lastModifiedBy>Martina Marzullo</cp:lastModifiedBy>
  <cp:revision>23</cp:revision>
  <dcterms:created xsi:type="dcterms:W3CDTF">2022-05-04T13:52:09Z</dcterms:created>
  <dcterms:modified xsi:type="dcterms:W3CDTF">2024-02-06T12:22:10Z</dcterms:modified>
</cp:coreProperties>
</file>