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CDB735-7CB4-647C-CD67-5B8830958DCA}" v="17" dt="2022-05-11T18:53:51.6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6" d="100"/>
          <a:sy n="76" d="100"/>
        </p:scale>
        <p:origin x="8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4343F6-6630-4968-BF1E-AF12293A5CDE}" type="datetimeFigureOut">
              <a:rPr lang="en-GB" smtClean="0"/>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F7EFB0-EAC5-4A01-8DF8-533169A2174A}" type="slidenum">
              <a:rPr lang="en-GB" smtClean="0"/>
              <a:t>‹#›</a:t>
            </a:fld>
            <a:endParaRPr lang="en-GB"/>
          </a:p>
        </p:txBody>
      </p:sp>
    </p:spTree>
    <p:extLst>
      <p:ext uri="{BB962C8B-B14F-4D97-AF65-F5344CB8AC3E}">
        <p14:creationId xmlns:p14="http://schemas.microsoft.com/office/powerpoint/2010/main" val="1019043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4343F6-6630-4968-BF1E-AF12293A5CDE}" type="datetimeFigureOut">
              <a:rPr lang="en-GB" smtClean="0"/>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F7EFB0-EAC5-4A01-8DF8-533169A2174A}" type="slidenum">
              <a:rPr lang="en-GB" smtClean="0"/>
              <a:t>‹#›</a:t>
            </a:fld>
            <a:endParaRPr lang="en-GB"/>
          </a:p>
        </p:txBody>
      </p:sp>
    </p:spTree>
    <p:extLst>
      <p:ext uri="{BB962C8B-B14F-4D97-AF65-F5344CB8AC3E}">
        <p14:creationId xmlns:p14="http://schemas.microsoft.com/office/powerpoint/2010/main" val="175746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4343F6-6630-4968-BF1E-AF12293A5CDE}" type="datetimeFigureOut">
              <a:rPr lang="en-GB" smtClean="0"/>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F7EFB0-EAC5-4A01-8DF8-533169A2174A}" type="slidenum">
              <a:rPr lang="en-GB" smtClean="0"/>
              <a:t>‹#›</a:t>
            </a:fld>
            <a:endParaRPr lang="en-GB"/>
          </a:p>
        </p:txBody>
      </p:sp>
    </p:spTree>
    <p:extLst>
      <p:ext uri="{BB962C8B-B14F-4D97-AF65-F5344CB8AC3E}">
        <p14:creationId xmlns:p14="http://schemas.microsoft.com/office/powerpoint/2010/main" val="2640168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4343F6-6630-4968-BF1E-AF12293A5CDE}" type="datetimeFigureOut">
              <a:rPr lang="en-GB" smtClean="0"/>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F7EFB0-EAC5-4A01-8DF8-533169A2174A}" type="slidenum">
              <a:rPr lang="en-GB" smtClean="0"/>
              <a:t>‹#›</a:t>
            </a:fld>
            <a:endParaRPr lang="en-GB"/>
          </a:p>
        </p:txBody>
      </p:sp>
    </p:spTree>
    <p:extLst>
      <p:ext uri="{BB962C8B-B14F-4D97-AF65-F5344CB8AC3E}">
        <p14:creationId xmlns:p14="http://schemas.microsoft.com/office/powerpoint/2010/main" val="426328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4343F6-6630-4968-BF1E-AF12293A5CDE}" type="datetimeFigureOut">
              <a:rPr lang="en-GB" smtClean="0"/>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F7EFB0-EAC5-4A01-8DF8-533169A2174A}" type="slidenum">
              <a:rPr lang="en-GB" smtClean="0"/>
              <a:t>‹#›</a:t>
            </a:fld>
            <a:endParaRPr lang="en-GB"/>
          </a:p>
        </p:txBody>
      </p:sp>
    </p:spTree>
    <p:extLst>
      <p:ext uri="{BB962C8B-B14F-4D97-AF65-F5344CB8AC3E}">
        <p14:creationId xmlns:p14="http://schemas.microsoft.com/office/powerpoint/2010/main" val="2482654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4343F6-6630-4968-BF1E-AF12293A5CDE}" type="datetimeFigureOut">
              <a:rPr lang="en-GB" smtClean="0"/>
              <a:t>29/02/2024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F7EFB0-EAC5-4A01-8DF8-533169A2174A}" type="slidenum">
              <a:rPr lang="en-GB" smtClean="0"/>
              <a:t>‹#›</a:t>
            </a:fld>
            <a:endParaRPr lang="en-GB"/>
          </a:p>
        </p:txBody>
      </p:sp>
    </p:spTree>
    <p:extLst>
      <p:ext uri="{BB962C8B-B14F-4D97-AF65-F5344CB8AC3E}">
        <p14:creationId xmlns:p14="http://schemas.microsoft.com/office/powerpoint/2010/main" val="779825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4343F6-6630-4968-BF1E-AF12293A5CDE}" type="datetimeFigureOut">
              <a:rPr lang="en-GB" smtClean="0"/>
              <a:t>29/02/2024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8F7EFB0-EAC5-4A01-8DF8-533169A2174A}" type="slidenum">
              <a:rPr lang="en-GB" smtClean="0"/>
              <a:t>‹#›</a:t>
            </a:fld>
            <a:endParaRPr lang="en-GB"/>
          </a:p>
        </p:txBody>
      </p:sp>
    </p:spTree>
    <p:extLst>
      <p:ext uri="{BB962C8B-B14F-4D97-AF65-F5344CB8AC3E}">
        <p14:creationId xmlns:p14="http://schemas.microsoft.com/office/powerpoint/2010/main" val="1608194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4343F6-6630-4968-BF1E-AF12293A5CDE}" type="datetimeFigureOut">
              <a:rPr lang="en-GB" smtClean="0"/>
              <a:t>29/02/2024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8F7EFB0-EAC5-4A01-8DF8-533169A2174A}" type="slidenum">
              <a:rPr lang="en-GB" smtClean="0"/>
              <a:t>‹#›</a:t>
            </a:fld>
            <a:endParaRPr lang="en-GB"/>
          </a:p>
        </p:txBody>
      </p:sp>
    </p:spTree>
    <p:extLst>
      <p:ext uri="{BB962C8B-B14F-4D97-AF65-F5344CB8AC3E}">
        <p14:creationId xmlns:p14="http://schemas.microsoft.com/office/powerpoint/2010/main" val="1768074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4343F6-6630-4968-BF1E-AF12293A5CDE}" type="datetimeFigureOut">
              <a:rPr lang="en-GB" smtClean="0"/>
              <a:t>29/02/2024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8F7EFB0-EAC5-4A01-8DF8-533169A2174A}" type="slidenum">
              <a:rPr lang="en-GB" smtClean="0"/>
              <a:t>‹#›</a:t>
            </a:fld>
            <a:endParaRPr lang="en-GB"/>
          </a:p>
        </p:txBody>
      </p:sp>
    </p:spTree>
    <p:extLst>
      <p:ext uri="{BB962C8B-B14F-4D97-AF65-F5344CB8AC3E}">
        <p14:creationId xmlns:p14="http://schemas.microsoft.com/office/powerpoint/2010/main" val="2366393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94343F6-6630-4968-BF1E-AF12293A5CDE}" type="datetimeFigureOut">
              <a:rPr lang="en-GB" smtClean="0"/>
              <a:t>29/02/2024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F7EFB0-EAC5-4A01-8DF8-533169A2174A}" type="slidenum">
              <a:rPr lang="en-GB" smtClean="0"/>
              <a:t>‹#›</a:t>
            </a:fld>
            <a:endParaRPr lang="en-GB"/>
          </a:p>
        </p:txBody>
      </p:sp>
    </p:spTree>
    <p:extLst>
      <p:ext uri="{BB962C8B-B14F-4D97-AF65-F5344CB8AC3E}">
        <p14:creationId xmlns:p14="http://schemas.microsoft.com/office/powerpoint/2010/main" val="1666112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94343F6-6630-4968-BF1E-AF12293A5CDE}" type="datetimeFigureOut">
              <a:rPr lang="en-GB" smtClean="0"/>
              <a:t>29/02/2024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F7EFB0-EAC5-4A01-8DF8-533169A2174A}" type="slidenum">
              <a:rPr lang="en-GB" smtClean="0"/>
              <a:t>‹#›</a:t>
            </a:fld>
            <a:endParaRPr lang="en-GB"/>
          </a:p>
        </p:txBody>
      </p:sp>
    </p:spTree>
    <p:extLst>
      <p:ext uri="{BB962C8B-B14F-4D97-AF65-F5344CB8AC3E}">
        <p14:creationId xmlns:p14="http://schemas.microsoft.com/office/powerpoint/2010/main" val="2607970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94343F6-6630-4968-BF1E-AF12293A5CDE}" type="datetimeFigureOut">
              <a:rPr lang="en-GB" smtClean="0"/>
              <a:t>29/02/2024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8F7EFB0-EAC5-4A01-8DF8-533169A2174A}" type="slidenum">
              <a:rPr lang="en-GB" smtClean="0"/>
              <a:t>‹#›</a:t>
            </a:fld>
            <a:endParaRPr lang="en-GB"/>
          </a:p>
        </p:txBody>
      </p:sp>
    </p:spTree>
    <p:extLst>
      <p:ext uri="{BB962C8B-B14F-4D97-AF65-F5344CB8AC3E}">
        <p14:creationId xmlns:p14="http://schemas.microsoft.com/office/powerpoint/2010/main" val="24621167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B80DE38-BF9E-43E6-B581-6BB59686F915}"/>
              </a:ext>
            </a:extLst>
          </p:cNvPr>
          <p:cNvSpPr txBox="1"/>
          <p:nvPr/>
        </p:nvSpPr>
        <p:spPr>
          <a:xfrm>
            <a:off x="217357" y="152610"/>
            <a:ext cx="6640642" cy="1077218"/>
          </a:xfrm>
          <a:prstGeom prst="rect">
            <a:avLst/>
          </a:prstGeom>
          <a:noFill/>
        </p:spPr>
        <p:txBody>
          <a:bodyPr wrap="square">
            <a:spAutoFit/>
          </a:bodyPr>
          <a:lstStyle/>
          <a:p>
            <a:pPr algn="ctr"/>
            <a:r>
              <a:rPr lang="fr-FR" sz="2800" b="1" dirty="0">
                <a:latin typeface="Calibri" panose="020F0502020204030204" pitchFamily="34" charset="0"/>
                <a:ea typeface="Times New Roman" panose="02020603050405020304" pitchFamily="18" charset="0"/>
              </a:rPr>
              <a:t>Conductivité et les ions en solution </a:t>
            </a:r>
            <a:endParaRPr lang="en-GB" dirty="0">
              <a:latin typeface="Calibri" panose="020F0502020204030204" pitchFamily="34" charset="0"/>
            </a:endParaRPr>
          </a:p>
          <a:p>
            <a:r>
              <a:rPr lang="fr-FR" dirty="0">
                <a:latin typeface="Calibri" panose="020F0502020204030204" pitchFamily="34" charset="0"/>
              </a:rPr>
              <a:t>Insérez le papier dans une chemise en plastique transparent. Portez des lunettes de protection.</a:t>
            </a:r>
            <a:endParaRPr lang="en-GB" dirty="0"/>
          </a:p>
        </p:txBody>
      </p:sp>
      <p:sp>
        <p:nvSpPr>
          <p:cNvPr id="6" name="TextBox 5">
            <a:extLst>
              <a:ext uri="{FF2B5EF4-FFF2-40B4-BE49-F238E27FC236}">
                <a16:creationId xmlns:a16="http://schemas.microsoft.com/office/drawing/2014/main" id="{1D265DEA-96FB-4959-A93F-2E1AB0D848A9}"/>
              </a:ext>
            </a:extLst>
          </p:cNvPr>
          <p:cNvSpPr txBox="1"/>
          <p:nvPr/>
        </p:nvSpPr>
        <p:spPr>
          <a:xfrm>
            <a:off x="217358" y="1182988"/>
            <a:ext cx="4144780" cy="923330"/>
          </a:xfrm>
          <a:prstGeom prst="rect">
            <a:avLst/>
          </a:prstGeom>
          <a:noFill/>
        </p:spPr>
        <p:txBody>
          <a:bodyPr wrap="square">
            <a:spAutoFit/>
          </a:bodyPr>
          <a:lstStyle/>
          <a:p>
            <a:r>
              <a:rPr lang="en-GB" sz="1800" dirty="0">
                <a:effectLst/>
                <a:latin typeface="Calibri" panose="020F0502020204030204" pitchFamily="34" charset="0"/>
                <a:ea typeface="Times New Roman" panose="02020603050405020304" pitchFamily="18" charset="0"/>
              </a:rPr>
              <a:t>1) </a:t>
            </a:r>
            <a:r>
              <a:rPr lang="fr-FR" dirty="0">
                <a:latin typeface="Calibri" panose="020F0502020204030204" pitchFamily="34" charset="0"/>
                <a:ea typeface="Times New Roman" panose="02020603050405020304" pitchFamily="18" charset="0"/>
              </a:rPr>
              <a:t>Remplir le cercle A avec de l'eau du robinet et observer le voyant rouge de l'indicateur de conductivité.</a:t>
            </a:r>
            <a:endParaRPr lang="en-GB" dirty="0"/>
          </a:p>
        </p:txBody>
      </p:sp>
      <p:sp>
        <p:nvSpPr>
          <p:cNvPr id="7" name="TextBox 6">
            <a:extLst>
              <a:ext uri="{FF2B5EF4-FFF2-40B4-BE49-F238E27FC236}">
                <a16:creationId xmlns:a16="http://schemas.microsoft.com/office/drawing/2014/main" id="{22D19CD6-69C8-45FE-9CB9-76746787059D}"/>
              </a:ext>
            </a:extLst>
          </p:cNvPr>
          <p:cNvSpPr txBox="1"/>
          <p:nvPr/>
        </p:nvSpPr>
        <p:spPr>
          <a:xfrm>
            <a:off x="217358" y="2149333"/>
            <a:ext cx="4144780" cy="923330"/>
          </a:xfrm>
          <a:prstGeom prst="rect">
            <a:avLst/>
          </a:prstGeom>
          <a:noFill/>
        </p:spPr>
        <p:txBody>
          <a:bodyPr wrap="square">
            <a:spAutoFit/>
          </a:bodyPr>
          <a:lstStyle/>
          <a:p>
            <a:r>
              <a:rPr lang="fr-FR" dirty="0">
                <a:latin typeface="Calibri" panose="020F0502020204030204" pitchFamily="34" charset="0"/>
                <a:ea typeface="Times New Roman" panose="02020603050405020304" pitchFamily="18" charset="0"/>
              </a:rPr>
              <a:t>2) Placez quelques grains de sel dans le rectangle noir à droite. N'en mettez pas dans les cercles.</a:t>
            </a:r>
            <a:endParaRPr lang="en-GB" dirty="0"/>
          </a:p>
        </p:txBody>
      </p:sp>
      <p:sp>
        <p:nvSpPr>
          <p:cNvPr id="9" name="TextBox 8">
            <a:extLst>
              <a:ext uri="{FF2B5EF4-FFF2-40B4-BE49-F238E27FC236}">
                <a16:creationId xmlns:a16="http://schemas.microsoft.com/office/drawing/2014/main" id="{931CE239-5C6F-479C-88C7-0E9B632E9B04}"/>
              </a:ext>
            </a:extLst>
          </p:cNvPr>
          <p:cNvSpPr txBox="1"/>
          <p:nvPr/>
        </p:nvSpPr>
        <p:spPr>
          <a:xfrm>
            <a:off x="217358" y="3143881"/>
            <a:ext cx="4144780" cy="923330"/>
          </a:xfrm>
          <a:prstGeom prst="rect">
            <a:avLst/>
          </a:prstGeom>
          <a:noFill/>
        </p:spPr>
        <p:txBody>
          <a:bodyPr wrap="square">
            <a:spAutoFit/>
          </a:bodyPr>
          <a:lstStyle/>
          <a:p>
            <a:r>
              <a:rPr lang="fr-FR" dirty="0">
                <a:latin typeface="Calibri" panose="020F0502020204030204" pitchFamily="34" charset="0"/>
                <a:ea typeface="Times New Roman" panose="02020603050405020304" pitchFamily="18" charset="0"/>
              </a:rPr>
              <a:t>3) Remplir les cercles B et C d'eau pure (distillée ou désionisée). Insérer les électrodes et observer le voyant rouge.</a:t>
            </a:r>
            <a:endParaRPr lang="en-GB" dirty="0"/>
          </a:p>
        </p:txBody>
      </p:sp>
      <p:sp>
        <p:nvSpPr>
          <p:cNvPr id="10" name="TextBox 9">
            <a:extLst>
              <a:ext uri="{FF2B5EF4-FFF2-40B4-BE49-F238E27FC236}">
                <a16:creationId xmlns:a16="http://schemas.microsoft.com/office/drawing/2014/main" id="{001AE689-5C85-4EC4-930D-0DDB9ED03897}"/>
              </a:ext>
            </a:extLst>
          </p:cNvPr>
          <p:cNvSpPr txBox="1"/>
          <p:nvPr/>
        </p:nvSpPr>
        <p:spPr>
          <a:xfrm>
            <a:off x="217358" y="4120709"/>
            <a:ext cx="6348542" cy="646331"/>
          </a:xfrm>
          <a:prstGeom prst="rect">
            <a:avLst/>
          </a:prstGeom>
          <a:noFill/>
        </p:spPr>
        <p:txBody>
          <a:bodyPr wrap="square">
            <a:spAutoFit/>
          </a:bodyPr>
          <a:lstStyle/>
          <a:p>
            <a:r>
              <a:rPr lang="fr-FR" dirty="0">
                <a:latin typeface="Calibri" panose="020F0502020204030204" pitchFamily="34" charset="0"/>
              </a:rPr>
              <a:t>4) Insérer les électrodes dans le cercle B et vérifier si le voyant s'allume.</a:t>
            </a:r>
            <a:endParaRPr lang="en-GB" altLang="en-US" sz="800" dirty="0"/>
          </a:p>
        </p:txBody>
      </p:sp>
      <p:sp>
        <p:nvSpPr>
          <p:cNvPr id="11" name="TextBox 10">
            <a:extLst>
              <a:ext uri="{FF2B5EF4-FFF2-40B4-BE49-F238E27FC236}">
                <a16:creationId xmlns:a16="http://schemas.microsoft.com/office/drawing/2014/main" id="{903C4BD7-3C44-461A-AC45-1D0915004725}"/>
              </a:ext>
            </a:extLst>
          </p:cNvPr>
          <p:cNvSpPr txBox="1"/>
          <p:nvPr/>
        </p:nvSpPr>
        <p:spPr>
          <a:xfrm>
            <a:off x="217358" y="4715955"/>
            <a:ext cx="6748592" cy="646331"/>
          </a:xfrm>
          <a:prstGeom prst="rect">
            <a:avLst/>
          </a:prstGeom>
          <a:noFill/>
        </p:spPr>
        <p:txBody>
          <a:bodyPr wrap="square">
            <a:spAutoFit/>
          </a:bodyPr>
          <a:lstStyle/>
          <a:p>
            <a:r>
              <a:rPr lang="fr-FR" dirty="0">
                <a:latin typeface="Calibri" panose="020F0502020204030204" pitchFamily="34" charset="0"/>
              </a:rPr>
              <a:t>5) À l'aide de l'extrémité plate de l'éclisse, pousser 1 à 3 cristaux dans la flaque.</a:t>
            </a:r>
            <a:endParaRPr lang="en-GB" altLang="en-US" sz="800" dirty="0"/>
          </a:p>
        </p:txBody>
      </p:sp>
      <p:sp>
        <p:nvSpPr>
          <p:cNvPr id="12" name="TextBox 11">
            <a:extLst>
              <a:ext uri="{FF2B5EF4-FFF2-40B4-BE49-F238E27FC236}">
                <a16:creationId xmlns:a16="http://schemas.microsoft.com/office/drawing/2014/main" id="{003C8B4D-AEA9-4BE6-8F10-64FFA95F5D69}"/>
              </a:ext>
            </a:extLst>
          </p:cNvPr>
          <p:cNvSpPr txBox="1"/>
          <p:nvPr/>
        </p:nvSpPr>
        <p:spPr>
          <a:xfrm>
            <a:off x="217358" y="5303202"/>
            <a:ext cx="6640642" cy="646331"/>
          </a:xfrm>
          <a:prstGeom prst="rect">
            <a:avLst/>
          </a:prstGeom>
          <a:noFill/>
        </p:spPr>
        <p:txBody>
          <a:bodyPr wrap="square">
            <a:spAutoFit/>
          </a:bodyPr>
          <a:lstStyle/>
          <a:p>
            <a:r>
              <a:rPr lang="fr-FR" dirty="0">
                <a:latin typeface="Calibri" panose="020F0502020204030204" pitchFamily="34" charset="0"/>
              </a:rPr>
              <a:t>6) Insérez les électrodes dans le cercle C, maintenez-le immobile pendant 30 s et vérifiez si la LED s'allume.</a:t>
            </a:r>
            <a:endParaRPr lang="en-GB" altLang="en-US" sz="800" dirty="0"/>
          </a:p>
        </p:txBody>
      </p:sp>
      <p:sp>
        <p:nvSpPr>
          <p:cNvPr id="15" name="Oval 14">
            <a:extLst>
              <a:ext uri="{FF2B5EF4-FFF2-40B4-BE49-F238E27FC236}">
                <a16:creationId xmlns:a16="http://schemas.microsoft.com/office/drawing/2014/main" id="{B91E1159-0AE4-4FF7-A7F4-49D8BD535308}"/>
              </a:ext>
            </a:extLst>
          </p:cNvPr>
          <p:cNvSpPr>
            <a:spLocks noChangeArrowheads="1"/>
          </p:cNvSpPr>
          <p:nvPr/>
        </p:nvSpPr>
        <p:spPr bwMode="auto">
          <a:xfrm>
            <a:off x="5050138" y="1195153"/>
            <a:ext cx="540000" cy="5400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sz="2000"/>
          </a:p>
        </p:txBody>
      </p:sp>
      <p:sp>
        <p:nvSpPr>
          <p:cNvPr id="16" name="Rectangle 59">
            <a:extLst>
              <a:ext uri="{FF2B5EF4-FFF2-40B4-BE49-F238E27FC236}">
                <a16:creationId xmlns:a16="http://schemas.microsoft.com/office/drawing/2014/main" id="{773B5BFB-479A-49F5-9028-D6E6BE571301}"/>
              </a:ext>
            </a:extLst>
          </p:cNvPr>
          <p:cNvSpPr>
            <a:spLocks noChangeArrowheads="1"/>
          </p:cNvSpPr>
          <p:nvPr/>
        </p:nvSpPr>
        <p:spPr bwMode="auto">
          <a:xfrm>
            <a:off x="4935199" y="1816853"/>
            <a:ext cx="805201" cy="307777"/>
          </a:xfrm>
          <a:prstGeom prst="rect">
            <a:avLst/>
          </a:prstGeom>
          <a:solidFill>
            <a:schemeClr val="accent1">
              <a:lumMod val="40000"/>
              <a:lumOff val="60000"/>
            </a:schemeClr>
          </a:solidFill>
          <a:ln>
            <a:noFill/>
          </a:ln>
          <a:effec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GB" altLang="en-US" sz="1400" dirty="0">
                <a:latin typeface="Calibri" pitchFamily="34" charset="0"/>
                <a:ea typeface="Calibri" pitchFamily="34" charset="0"/>
                <a:cs typeface="Times New Roman" pitchFamily="18" charset="0"/>
              </a:rPr>
              <a:t>Cercle A</a:t>
            </a:r>
            <a:endParaRPr lang="en-GB" altLang="en-US" sz="700" dirty="0"/>
          </a:p>
        </p:txBody>
      </p:sp>
      <p:sp>
        <p:nvSpPr>
          <p:cNvPr id="17" name="Rectangle 16">
            <a:extLst>
              <a:ext uri="{FF2B5EF4-FFF2-40B4-BE49-F238E27FC236}">
                <a16:creationId xmlns:a16="http://schemas.microsoft.com/office/drawing/2014/main" id="{DD893DC7-00AA-4E69-94DD-F5E0A4EB3E18}"/>
              </a:ext>
            </a:extLst>
          </p:cNvPr>
          <p:cNvSpPr/>
          <p:nvPr/>
        </p:nvSpPr>
        <p:spPr>
          <a:xfrm>
            <a:off x="4595886" y="2384155"/>
            <a:ext cx="1538214" cy="504214"/>
          </a:xfrm>
          <a:prstGeom prst="rec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2000"/>
          </a:p>
        </p:txBody>
      </p:sp>
      <p:sp>
        <p:nvSpPr>
          <p:cNvPr id="18" name="Oval 17">
            <a:extLst>
              <a:ext uri="{FF2B5EF4-FFF2-40B4-BE49-F238E27FC236}">
                <a16:creationId xmlns:a16="http://schemas.microsoft.com/office/drawing/2014/main" id="{1582A239-BCA7-447F-B8C8-443CA24E53FF}"/>
              </a:ext>
            </a:extLst>
          </p:cNvPr>
          <p:cNvSpPr>
            <a:spLocks noChangeArrowheads="1"/>
          </p:cNvSpPr>
          <p:nvPr/>
        </p:nvSpPr>
        <p:spPr bwMode="auto">
          <a:xfrm>
            <a:off x="4550261" y="3120651"/>
            <a:ext cx="540000" cy="5400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sz="2000"/>
          </a:p>
        </p:txBody>
      </p:sp>
      <p:sp>
        <p:nvSpPr>
          <p:cNvPr id="19" name="Rectangle 59">
            <a:extLst>
              <a:ext uri="{FF2B5EF4-FFF2-40B4-BE49-F238E27FC236}">
                <a16:creationId xmlns:a16="http://schemas.microsoft.com/office/drawing/2014/main" id="{41EAAB74-BDF1-4264-8ED8-C49E277B6AB0}"/>
              </a:ext>
            </a:extLst>
          </p:cNvPr>
          <p:cNvSpPr>
            <a:spLocks noChangeArrowheads="1"/>
          </p:cNvSpPr>
          <p:nvPr/>
        </p:nvSpPr>
        <p:spPr bwMode="auto">
          <a:xfrm>
            <a:off x="4435322" y="3727218"/>
            <a:ext cx="769877" cy="307777"/>
          </a:xfrm>
          <a:prstGeom prst="rect">
            <a:avLst/>
          </a:prstGeom>
          <a:solidFill>
            <a:schemeClr val="accent1">
              <a:lumMod val="40000"/>
              <a:lumOff val="60000"/>
            </a:schemeClr>
          </a:solidFill>
          <a:ln>
            <a:noFill/>
          </a:ln>
          <a:effec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GB" altLang="en-US" sz="1400" dirty="0">
                <a:latin typeface="Calibri" pitchFamily="34" charset="0"/>
                <a:ea typeface="Calibri" pitchFamily="34" charset="0"/>
                <a:cs typeface="Times New Roman" pitchFamily="18" charset="0"/>
              </a:rPr>
              <a:t>Cercle B</a:t>
            </a:r>
            <a:endParaRPr lang="en-GB" altLang="en-US" sz="700" dirty="0"/>
          </a:p>
        </p:txBody>
      </p:sp>
      <p:sp>
        <p:nvSpPr>
          <p:cNvPr id="20" name="Oval 19">
            <a:extLst>
              <a:ext uri="{FF2B5EF4-FFF2-40B4-BE49-F238E27FC236}">
                <a16:creationId xmlns:a16="http://schemas.microsoft.com/office/drawing/2014/main" id="{E90A05AD-D47D-4C73-A913-699ACFC24479}"/>
              </a:ext>
            </a:extLst>
          </p:cNvPr>
          <p:cNvSpPr>
            <a:spLocks noChangeArrowheads="1"/>
          </p:cNvSpPr>
          <p:nvPr/>
        </p:nvSpPr>
        <p:spPr bwMode="auto">
          <a:xfrm>
            <a:off x="5590139" y="3120651"/>
            <a:ext cx="540000" cy="5400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sz="2000"/>
          </a:p>
        </p:txBody>
      </p:sp>
      <p:sp>
        <p:nvSpPr>
          <p:cNvPr id="21" name="Rectangle 59">
            <a:extLst>
              <a:ext uri="{FF2B5EF4-FFF2-40B4-BE49-F238E27FC236}">
                <a16:creationId xmlns:a16="http://schemas.microsoft.com/office/drawing/2014/main" id="{AD01F1B5-21B3-4B41-85FE-259142474FE8}"/>
              </a:ext>
            </a:extLst>
          </p:cNvPr>
          <p:cNvSpPr>
            <a:spLocks noChangeArrowheads="1"/>
          </p:cNvSpPr>
          <p:nvPr/>
        </p:nvSpPr>
        <p:spPr bwMode="auto">
          <a:xfrm>
            <a:off x="5475200" y="3727218"/>
            <a:ext cx="769877" cy="307777"/>
          </a:xfrm>
          <a:prstGeom prst="rect">
            <a:avLst/>
          </a:prstGeom>
          <a:solidFill>
            <a:schemeClr val="accent1">
              <a:lumMod val="40000"/>
              <a:lumOff val="60000"/>
            </a:schemeClr>
          </a:solidFill>
          <a:ln>
            <a:noFill/>
          </a:ln>
          <a:effec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GB" altLang="en-US" sz="1400" dirty="0">
                <a:latin typeface="Calibri" pitchFamily="34" charset="0"/>
                <a:ea typeface="Calibri" pitchFamily="34" charset="0"/>
                <a:cs typeface="Times New Roman" pitchFamily="18" charset="0"/>
              </a:rPr>
              <a:t>Cercle C</a:t>
            </a:r>
            <a:endParaRPr lang="en-GB" altLang="en-US" sz="700" dirty="0"/>
          </a:p>
        </p:txBody>
      </p:sp>
      <p:sp>
        <p:nvSpPr>
          <p:cNvPr id="23" name="Oval 22">
            <a:extLst>
              <a:ext uri="{FF2B5EF4-FFF2-40B4-BE49-F238E27FC236}">
                <a16:creationId xmlns:a16="http://schemas.microsoft.com/office/drawing/2014/main" id="{94D6F749-EE2B-4789-96A0-D62BDBE664ED}"/>
              </a:ext>
            </a:extLst>
          </p:cNvPr>
          <p:cNvSpPr>
            <a:spLocks noChangeArrowheads="1"/>
          </p:cNvSpPr>
          <p:nvPr/>
        </p:nvSpPr>
        <p:spPr bwMode="auto">
          <a:xfrm rot="5400000">
            <a:off x="5977928" y="6318452"/>
            <a:ext cx="540000" cy="5400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sz="2000"/>
          </a:p>
        </p:txBody>
      </p:sp>
      <p:sp>
        <p:nvSpPr>
          <p:cNvPr id="22" name="Oval 21">
            <a:extLst>
              <a:ext uri="{FF2B5EF4-FFF2-40B4-BE49-F238E27FC236}">
                <a16:creationId xmlns:a16="http://schemas.microsoft.com/office/drawing/2014/main" id="{505528C8-B29D-46ED-BCA8-D2C0B06EEB30}"/>
              </a:ext>
            </a:extLst>
          </p:cNvPr>
          <p:cNvSpPr>
            <a:spLocks noChangeArrowheads="1"/>
          </p:cNvSpPr>
          <p:nvPr/>
        </p:nvSpPr>
        <p:spPr bwMode="auto">
          <a:xfrm rot="5400000">
            <a:off x="6025900" y="9075844"/>
            <a:ext cx="540000" cy="5400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sz="2000"/>
          </a:p>
        </p:txBody>
      </p:sp>
      <p:sp>
        <p:nvSpPr>
          <p:cNvPr id="24" name="Oval 23">
            <a:extLst>
              <a:ext uri="{FF2B5EF4-FFF2-40B4-BE49-F238E27FC236}">
                <a16:creationId xmlns:a16="http://schemas.microsoft.com/office/drawing/2014/main" id="{593D1489-73F3-421B-B03C-D3908A462A6A}"/>
              </a:ext>
            </a:extLst>
          </p:cNvPr>
          <p:cNvSpPr>
            <a:spLocks noChangeArrowheads="1"/>
          </p:cNvSpPr>
          <p:nvPr/>
        </p:nvSpPr>
        <p:spPr bwMode="auto">
          <a:xfrm rot="5400000">
            <a:off x="5983539" y="8116609"/>
            <a:ext cx="540000" cy="5400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sz="2000"/>
          </a:p>
        </p:txBody>
      </p:sp>
      <p:sp>
        <p:nvSpPr>
          <p:cNvPr id="25" name="Oval 24">
            <a:extLst>
              <a:ext uri="{FF2B5EF4-FFF2-40B4-BE49-F238E27FC236}">
                <a16:creationId xmlns:a16="http://schemas.microsoft.com/office/drawing/2014/main" id="{770DB848-33B6-1468-2385-22EAB5835219}"/>
              </a:ext>
            </a:extLst>
          </p:cNvPr>
          <p:cNvSpPr>
            <a:spLocks noChangeArrowheads="1"/>
          </p:cNvSpPr>
          <p:nvPr/>
        </p:nvSpPr>
        <p:spPr bwMode="auto">
          <a:xfrm rot="5400000">
            <a:off x="5977928" y="7157373"/>
            <a:ext cx="540000" cy="5400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sz="2000"/>
          </a:p>
        </p:txBody>
      </p:sp>
      <p:sp>
        <p:nvSpPr>
          <p:cNvPr id="2" name="TextBox 1">
            <a:extLst>
              <a:ext uri="{FF2B5EF4-FFF2-40B4-BE49-F238E27FC236}">
                <a16:creationId xmlns:a16="http://schemas.microsoft.com/office/drawing/2014/main" id="{8C8FDA34-2AB3-69DD-EE45-1F914F736FFF}"/>
              </a:ext>
            </a:extLst>
          </p:cNvPr>
          <p:cNvSpPr txBox="1"/>
          <p:nvPr/>
        </p:nvSpPr>
        <p:spPr>
          <a:xfrm>
            <a:off x="0" y="6297522"/>
            <a:ext cx="602568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t>Remplir le cercle avec de l'eau distillée. Ajoutez quelques grains de sucre raffiné (saccharose). Insérez les électrodes et observez la LED rouge.</a:t>
            </a:r>
            <a:endParaRPr lang="en-US" dirty="0"/>
          </a:p>
        </p:txBody>
      </p:sp>
      <p:sp>
        <p:nvSpPr>
          <p:cNvPr id="26" name="TextBox 25">
            <a:extLst>
              <a:ext uri="{FF2B5EF4-FFF2-40B4-BE49-F238E27FC236}">
                <a16:creationId xmlns:a16="http://schemas.microsoft.com/office/drawing/2014/main" id="{838F0E8A-95DD-791E-4A3A-741A2301762B}"/>
              </a:ext>
            </a:extLst>
          </p:cNvPr>
          <p:cNvSpPr txBox="1"/>
          <p:nvPr/>
        </p:nvSpPr>
        <p:spPr>
          <a:xfrm>
            <a:off x="1797236" y="5868244"/>
            <a:ext cx="3480885" cy="461665"/>
          </a:xfrm>
          <a:prstGeom prst="rect">
            <a:avLst/>
          </a:prstGeom>
          <a:noFill/>
        </p:spPr>
        <p:txBody>
          <a:bodyPr wrap="square">
            <a:spAutoFit/>
          </a:bodyPr>
          <a:lstStyle/>
          <a:p>
            <a:pPr algn="ctr"/>
            <a:r>
              <a:rPr lang="en-GB" altLang="en-US" sz="2400" dirty="0" err="1">
                <a:latin typeface="Calibri" panose="020F0502020204030204" pitchFamily="34" charset="0"/>
                <a:cs typeface="Calibri" panose="020F0502020204030204" pitchFamily="34" charset="0"/>
              </a:rPr>
              <a:t>Autres</a:t>
            </a:r>
            <a:r>
              <a:rPr lang="en-GB" altLang="en-US" sz="2400" dirty="0">
                <a:latin typeface="Calibri" panose="020F0502020204030204" pitchFamily="34" charset="0"/>
                <a:cs typeface="Calibri" panose="020F0502020204030204" pitchFamily="34" charset="0"/>
              </a:rPr>
              <a:t> </a:t>
            </a:r>
            <a:r>
              <a:rPr lang="en-GB" altLang="en-US" sz="2400" dirty="0" err="1">
                <a:latin typeface="Calibri" panose="020F0502020204030204" pitchFamily="34" charset="0"/>
                <a:cs typeface="Calibri" panose="020F0502020204030204" pitchFamily="34" charset="0"/>
              </a:rPr>
              <a:t>activités</a:t>
            </a:r>
            <a:r>
              <a:rPr lang="en-GB" altLang="en-US" sz="2400" dirty="0">
                <a:latin typeface="Calibri" panose="020F0502020204030204" pitchFamily="34" charset="0"/>
                <a:cs typeface="Calibri" panose="020F0502020204030204" pitchFamily="34" charset="0"/>
              </a:rPr>
              <a:t> </a:t>
            </a:r>
            <a:r>
              <a:rPr lang="en-GB" altLang="en-US" sz="2400" dirty="0" err="1">
                <a:latin typeface="Calibri" panose="020F0502020204030204" pitchFamily="34" charset="0"/>
                <a:cs typeface="Calibri" panose="020F0502020204030204" pitchFamily="34" charset="0"/>
              </a:rPr>
              <a:t>possibles</a:t>
            </a:r>
            <a:endParaRPr lang="en-GB" altLang="en-US" sz="2400" dirty="0">
              <a:latin typeface="Calibri" panose="020F0502020204030204" pitchFamily="34" charset="0"/>
              <a:cs typeface="Calibri" panose="020F0502020204030204" pitchFamily="34" charset="0"/>
            </a:endParaRPr>
          </a:p>
        </p:txBody>
      </p:sp>
      <p:sp>
        <p:nvSpPr>
          <p:cNvPr id="27" name="TextBox 26">
            <a:extLst>
              <a:ext uri="{FF2B5EF4-FFF2-40B4-BE49-F238E27FC236}">
                <a16:creationId xmlns:a16="http://schemas.microsoft.com/office/drawing/2014/main" id="{D6DFD436-18C0-0B9E-7A5E-DFB72AE348A5}"/>
              </a:ext>
            </a:extLst>
          </p:cNvPr>
          <p:cNvSpPr txBox="1"/>
          <p:nvPr/>
        </p:nvSpPr>
        <p:spPr>
          <a:xfrm>
            <a:off x="0" y="7147669"/>
            <a:ext cx="5992001"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t>Remplir le cercle avec de l'eau distillée. Ajoutez quelques grains de sucre roux. Insérez les électrodes et observez la LED rouge.</a:t>
            </a:r>
            <a:endParaRPr lang="en-US" dirty="0"/>
          </a:p>
        </p:txBody>
      </p:sp>
      <p:sp>
        <p:nvSpPr>
          <p:cNvPr id="28" name="TextBox 27">
            <a:extLst>
              <a:ext uri="{FF2B5EF4-FFF2-40B4-BE49-F238E27FC236}">
                <a16:creationId xmlns:a16="http://schemas.microsoft.com/office/drawing/2014/main" id="{040FF59A-B94D-AB85-DF38-EC1CB4AD64A3}"/>
              </a:ext>
            </a:extLst>
          </p:cNvPr>
          <p:cNvSpPr txBox="1"/>
          <p:nvPr/>
        </p:nvSpPr>
        <p:spPr>
          <a:xfrm>
            <a:off x="0" y="7977549"/>
            <a:ext cx="5992001"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t>Remplir le cercle avec de l'eau distillée. Ajouter quelques cristaux de manganate(VII) de potassium par le côté. Lorsque la couleur violette se diffuse, insérez les électrodes dans la goutte et observez.</a:t>
            </a:r>
            <a:endParaRPr lang="en-US" dirty="0"/>
          </a:p>
        </p:txBody>
      </p:sp>
      <p:sp>
        <p:nvSpPr>
          <p:cNvPr id="29" name="TextBox 28">
            <a:extLst>
              <a:ext uri="{FF2B5EF4-FFF2-40B4-BE49-F238E27FC236}">
                <a16:creationId xmlns:a16="http://schemas.microsoft.com/office/drawing/2014/main" id="{847037A9-B046-02F4-AF4F-D09BBA53DBD1}"/>
              </a:ext>
            </a:extLst>
          </p:cNvPr>
          <p:cNvSpPr txBox="1"/>
          <p:nvPr/>
        </p:nvSpPr>
        <p:spPr>
          <a:xfrm>
            <a:off x="16839" y="9117493"/>
            <a:ext cx="5992001"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t>Remplir le cercle avec de l'eau distillée et l'indicateur universel.  Insérer les électrodes dans la goutte et observer.</a:t>
            </a:r>
            <a:endParaRPr lang="en-US" dirty="0"/>
          </a:p>
        </p:txBody>
      </p:sp>
    </p:spTree>
    <p:extLst>
      <p:ext uri="{BB962C8B-B14F-4D97-AF65-F5344CB8AC3E}">
        <p14:creationId xmlns:p14="http://schemas.microsoft.com/office/powerpoint/2010/main" val="26606672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TotalTime>
  <Words>262</Words>
  <Application>Microsoft Office PowerPoint</Application>
  <PresentationFormat>A4 Paper (210x297 mm)</PresentationFormat>
  <Paragraphs>16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Adrian Allan (Education)</dc:creator>
  <cp:lastModifiedBy>Martina Marzullo</cp:lastModifiedBy>
  <cp:revision>23</cp:revision>
  <dcterms:created xsi:type="dcterms:W3CDTF">2022-05-04T13:52:09Z</dcterms:created>
  <dcterms:modified xsi:type="dcterms:W3CDTF">2024-02-29T14:37:41Z</dcterms:modified>
</cp:coreProperties>
</file>