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306" r:id="rId4"/>
    <p:sldId id="301" r:id="rId5"/>
  </p:sldIdLst>
  <p:sldSz cx="9906000" cy="6858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29/09/2022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18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29/09/2022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553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29/09/2022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257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29/09/2022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686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29/09/2022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1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29/09/2022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244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29/09/2022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721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29/09/2022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113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29/09/2022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081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29/09/2022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427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80B94-CCCF-44D9-8D63-17A27211EFAB}" type="datetimeFigureOut">
              <a:rPr lang="en-GB" smtClean="0"/>
              <a:t>29/09/2022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95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80B94-CCCF-44D9-8D63-17A27211EFAB}" type="datetimeFigureOut">
              <a:rPr lang="en-GB" smtClean="0"/>
              <a:t>29/09/2022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AEA18-CB63-4712-8116-73D26472C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626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E1799D39-C137-44D9-A55F-58E1833434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25506"/>
              </p:ext>
            </p:extLst>
          </p:nvPr>
        </p:nvGraphicFramePr>
        <p:xfrm>
          <a:off x="1203663" y="932901"/>
          <a:ext cx="7498669" cy="267140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243209">
                  <a:extLst>
                    <a:ext uri="{9D8B030D-6E8A-4147-A177-3AD203B41FA5}">
                      <a16:colId xmlns:a16="http://schemas.microsoft.com/office/drawing/2014/main" val="3803567078"/>
                    </a:ext>
                  </a:extLst>
                </a:gridCol>
                <a:gridCol w="1255460">
                  <a:extLst>
                    <a:ext uri="{9D8B030D-6E8A-4147-A177-3AD203B41FA5}">
                      <a16:colId xmlns:a16="http://schemas.microsoft.com/office/drawing/2014/main" val="130748082"/>
                    </a:ext>
                  </a:extLst>
                </a:gridCol>
              </a:tblGrid>
              <a:tr h="1536723">
                <a:tc>
                  <a:txBody>
                    <a:bodyPr/>
                    <a:lstStyle/>
                    <a:p>
                      <a:pPr marL="67945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Añade 2 gotas de sulfato de cobre (II) 0.1 M sobre la diagonal del cuadrado.</a:t>
                      </a:r>
                    </a:p>
                    <a:p>
                      <a:pPr marL="67945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Añade dos gotas de hidróxido de sodio 0.4 M sobre las gotas anteriores.</a:t>
                      </a:r>
                    </a:p>
                    <a:p>
                      <a:pPr marL="67945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Remueve con el palillo.</a:t>
                      </a:r>
                    </a:p>
                    <a:p>
                      <a:pPr marL="67945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Limpia la superficie utilizada con un papel absorbente.</a:t>
                      </a:r>
                    </a:p>
                    <a:p>
                      <a:pPr marL="67945" marR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E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los cuadrados siguientes puedes realizar otras reacciones químicas con los reactivos que tengas como yoduro de potasio o carbonato de sodio y sulfato de magnesio. Se trata de una reacción química ‘verde’ con materiales que puedes comprar en tiendas no especializadas.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35"/>
                        </a:spcBef>
                        <a:spcAft>
                          <a:spcPts val="5"/>
                        </a:spcAft>
                      </a:pPr>
                      <a:r>
                        <a:rPr lang="en-GB" sz="6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8731372"/>
                  </a:ext>
                </a:extLst>
              </a:tr>
              <a:tr h="964524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4986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26490" algn="l"/>
                          <a:tab pos="2103120" algn="l"/>
                          <a:tab pos="3079750" algn="l"/>
                          <a:tab pos="4056380" algn="l"/>
                          <a:tab pos="5033010" algn="l"/>
                        </a:tabLst>
                      </a:pPr>
                      <a:r>
                        <a:rPr lang="en-GB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	 	 	 	 	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638100"/>
                  </a:ext>
                </a:extLst>
              </a:tr>
            </a:tbl>
          </a:graphicData>
        </a:graphic>
      </p:graphicFrame>
      <p:grpSp>
        <p:nvGrpSpPr>
          <p:cNvPr id="51" name="docshapegroup1">
            <a:extLst>
              <a:ext uri="{FF2B5EF4-FFF2-40B4-BE49-F238E27FC236}">
                <a16:creationId xmlns:a16="http://schemas.microsoft.com/office/drawing/2014/main" id="{779048B2-55A3-4F17-B198-38FE1E3B97CF}"/>
              </a:ext>
            </a:extLst>
          </p:cNvPr>
          <p:cNvGrpSpPr>
            <a:grpSpLocks/>
          </p:cNvGrpSpPr>
          <p:nvPr/>
        </p:nvGrpSpPr>
        <p:grpSpPr bwMode="auto">
          <a:xfrm>
            <a:off x="7782929" y="2821187"/>
            <a:ext cx="567743" cy="562147"/>
            <a:chOff x="0" y="0"/>
            <a:chExt cx="597" cy="597"/>
          </a:xfrm>
        </p:grpSpPr>
        <p:sp>
          <p:nvSpPr>
            <p:cNvPr id="52" name="docshape2">
              <a:extLst>
                <a:ext uri="{FF2B5EF4-FFF2-40B4-BE49-F238E27FC236}">
                  <a16:creationId xmlns:a16="http://schemas.microsoft.com/office/drawing/2014/main" id="{442A0DE8-7BBF-41EC-8F5A-1937F0E69A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" y="10"/>
              <a:ext cx="566" cy="566"/>
            </a:xfrm>
            <a:custGeom>
              <a:avLst/>
              <a:gdLst>
                <a:gd name="T0" fmla="+- 0 587 21"/>
                <a:gd name="T1" fmla="*/ T0 w 566"/>
                <a:gd name="T2" fmla="+- 0 10 10"/>
                <a:gd name="T3" fmla="*/ 10 h 566"/>
                <a:gd name="T4" fmla="+- 0 21 21"/>
                <a:gd name="T5" fmla="*/ T4 w 566"/>
                <a:gd name="T6" fmla="+- 0 10 10"/>
                <a:gd name="T7" fmla="*/ 10 h 566"/>
                <a:gd name="T8" fmla="+- 0 587 21"/>
                <a:gd name="T9" fmla="*/ T8 w 566"/>
                <a:gd name="T10" fmla="+- 0 576 10"/>
                <a:gd name="T11" fmla="*/ 576 h 566"/>
                <a:gd name="T12" fmla="+- 0 587 21"/>
                <a:gd name="T13" fmla="*/ T12 w 566"/>
                <a:gd name="T14" fmla="+- 0 10 10"/>
                <a:gd name="T15" fmla="*/ 10 h 56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566" h="566">
                  <a:moveTo>
                    <a:pt x="566" y="0"/>
                  </a:moveTo>
                  <a:lnTo>
                    <a:pt x="0" y="0"/>
                  </a:lnTo>
                  <a:lnTo>
                    <a:pt x="566" y="566"/>
                  </a:lnTo>
                  <a:lnTo>
                    <a:pt x="566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docshape3">
              <a:extLst>
                <a:ext uri="{FF2B5EF4-FFF2-40B4-BE49-F238E27FC236}">
                  <a16:creationId xmlns:a16="http://schemas.microsoft.com/office/drawing/2014/main" id="{FF73250E-05F5-41FE-AD3A-362B2FF33A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577" cy="577"/>
            </a:xfrm>
            <a:custGeom>
              <a:avLst/>
              <a:gdLst>
                <a:gd name="T0" fmla="+- 0 587 10"/>
                <a:gd name="T1" fmla="*/ T0 w 577"/>
                <a:gd name="T2" fmla="+- 0 10 10"/>
                <a:gd name="T3" fmla="*/ 10 h 577"/>
                <a:gd name="T4" fmla="+- 0 587 10"/>
                <a:gd name="T5" fmla="*/ T4 w 577"/>
                <a:gd name="T6" fmla="+- 0 576 10"/>
                <a:gd name="T7" fmla="*/ 576 h 577"/>
                <a:gd name="T8" fmla="+- 0 21 10"/>
                <a:gd name="T9" fmla="*/ T8 w 577"/>
                <a:gd name="T10" fmla="+- 0 10 10"/>
                <a:gd name="T11" fmla="*/ 10 h 577"/>
                <a:gd name="T12" fmla="+- 0 587 10"/>
                <a:gd name="T13" fmla="*/ T12 w 577"/>
                <a:gd name="T14" fmla="+- 0 10 10"/>
                <a:gd name="T15" fmla="*/ 10 h 577"/>
                <a:gd name="T16" fmla="+- 0 10 10"/>
                <a:gd name="T17" fmla="*/ T16 w 577"/>
                <a:gd name="T18" fmla="+- 0 587 10"/>
                <a:gd name="T19" fmla="*/ 587 h 577"/>
                <a:gd name="T20" fmla="+- 0 10 10"/>
                <a:gd name="T21" fmla="*/ T20 w 577"/>
                <a:gd name="T22" fmla="+- 0 21 10"/>
                <a:gd name="T23" fmla="*/ 21 h 577"/>
                <a:gd name="T24" fmla="+- 0 576 10"/>
                <a:gd name="T25" fmla="*/ T24 w 577"/>
                <a:gd name="T26" fmla="+- 0 587 10"/>
                <a:gd name="T27" fmla="*/ 587 h 577"/>
                <a:gd name="T28" fmla="+- 0 10 10"/>
                <a:gd name="T29" fmla="*/ T28 w 577"/>
                <a:gd name="T30" fmla="+- 0 587 10"/>
                <a:gd name="T31" fmla="*/ 587 h 57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577" h="577">
                  <a:moveTo>
                    <a:pt x="577" y="0"/>
                  </a:moveTo>
                  <a:lnTo>
                    <a:pt x="577" y="566"/>
                  </a:lnTo>
                  <a:lnTo>
                    <a:pt x="11" y="0"/>
                  </a:lnTo>
                  <a:lnTo>
                    <a:pt x="577" y="0"/>
                  </a:lnTo>
                  <a:close/>
                  <a:moveTo>
                    <a:pt x="0" y="577"/>
                  </a:moveTo>
                  <a:lnTo>
                    <a:pt x="0" y="11"/>
                  </a:lnTo>
                  <a:lnTo>
                    <a:pt x="566" y="577"/>
                  </a:lnTo>
                  <a:lnTo>
                    <a:pt x="0" y="577"/>
                  </a:lnTo>
                  <a:close/>
                </a:path>
              </a:pathLst>
            </a:custGeom>
            <a:noFill/>
            <a:ln w="12700">
              <a:solidFill>
                <a:srgbClr val="78787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4" name="docshapegroup4">
            <a:extLst>
              <a:ext uri="{FF2B5EF4-FFF2-40B4-BE49-F238E27FC236}">
                <a16:creationId xmlns:a16="http://schemas.microsoft.com/office/drawing/2014/main" id="{AF1C9830-3DC4-4DC3-877F-56BC81127862}"/>
              </a:ext>
            </a:extLst>
          </p:cNvPr>
          <p:cNvGrpSpPr>
            <a:grpSpLocks/>
          </p:cNvGrpSpPr>
          <p:nvPr/>
        </p:nvGrpSpPr>
        <p:grpSpPr bwMode="auto">
          <a:xfrm>
            <a:off x="6524841" y="2846314"/>
            <a:ext cx="567743" cy="559796"/>
            <a:chOff x="0" y="0"/>
            <a:chExt cx="597" cy="596"/>
          </a:xfrm>
        </p:grpSpPr>
        <p:sp>
          <p:nvSpPr>
            <p:cNvPr id="55" name="docshape5">
              <a:extLst>
                <a:ext uri="{FF2B5EF4-FFF2-40B4-BE49-F238E27FC236}">
                  <a16:creationId xmlns:a16="http://schemas.microsoft.com/office/drawing/2014/main" id="{7BF725B4-AFE5-447A-8710-54D51504AEC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" y="10"/>
              <a:ext cx="566" cy="565"/>
            </a:xfrm>
            <a:custGeom>
              <a:avLst/>
              <a:gdLst>
                <a:gd name="T0" fmla="+- 0 587 21"/>
                <a:gd name="T1" fmla="*/ T0 w 566"/>
                <a:gd name="T2" fmla="+- 0 10 10"/>
                <a:gd name="T3" fmla="*/ 10 h 565"/>
                <a:gd name="T4" fmla="+- 0 21 21"/>
                <a:gd name="T5" fmla="*/ T4 w 566"/>
                <a:gd name="T6" fmla="+- 0 10 10"/>
                <a:gd name="T7" fmla="*/ 10 h 565"/>
                <a:gd name="T8" fmla="+- 0 587 21"/>
                <a:gd name="T9" fmla="*/ T8 w 566"/>
                <a:gd name="T10" fmla="+- 0 575 10"/>
                <a:gd name="T11" fmla="*/ 575 h 565"/>
                <a:gd name="T12" fmla="+- 0 587 21"/>
                <a:gd name="T13" fmla="*/ T12 w 566"/>
                <a:gd name="T14" fmla="+- 0 10 10"/>
                <a:gd name="T15" fmla="*/ 10 h 5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566" h="565">
                  <a:moveTo>
                    <a:pt x="566" y="0"/>
                  </a:moveTo>
                  <a:lnTo>
                    <a:pt x="0" y="0"/>
                  </a:lnTo>
                  <a:lnTo>
                    <a:pt x="566" y="565"/>
                  </a:lnTo>
                  <a:lnTo>
                    <a:pt x="566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docshape6">
              <a:extLst>
                <a:ext uri="{FF2B5EF4-FFF2-40B4-BE49-F238E27FC236}">
                  <a16:creationId xmlns:a16="http://schemas.microsoft.com/office/drawing/2014/main" id="{F5C67D8B-F442-4E12-A2A2-B8A1B69C428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577" cy="576"/>
            </a:xfrm>
            <a:custGeom>
              <a:avLst/>
              <a:gdLst>
                <a:gd name="T0" fmla="+- 0 587 10"/>
                <a:gd name="T1" fmla="*/ T0 w 577"/>
                <a:gd name="T2" fmla="+- 0 10 10"/>
                <a:gd name="T3" fmla="*/ 10 h 576"/>
                <a:gd name="T4" fmla="+- 0 587 10"/>
                <a:gd name="T5" fmla="*/ T4 w 577"/>
                <a:gd name="T6" fmla="+- 0 575 10"/>
                <a:gd name="T7" fmla="*/ 575 h 576"/>
                <a:gd name="T8" fmla="+- 0 21 10"/>
                <a:gd name="T9" fmla="*/ T8 w 577"/>
                <a:gd name="T10" fmla="+- 0 10 10"/>
                <a:gd name="T11" fmla="*/ 10 h 576"/>
                <a:gd name="T12" fmla="+- 0 587 10"/>
                <a:gd name="T13" fmla="*/ T12 w 577"/>
                <a:gd name="T14" fmla="+- 0 10 10"/>
                <a:gd name="T15" fmla="*/ 10 h 576"/>
                <a:gd name="T16" fmla="+- 0 10 10"/>
                <a:gd name="T17" fmla="*/ T16 w 577"/>
                <a:gd name="T18" fmla="+- 0 586 10"/>
                <a:gd name="T19" fmla="*/ 586 h 576"/>
                <a:gd name="T20" fmla="+- 0 10 10"/>
                <a:gd name="T21" fmla="*/ T20 w 577"/>
                <a:gd name="T22" fmla="+- 0 21 10"/>
                <a:gd name="T23" fmla="*/ 21 h 576"/>
                <a:gd name="T24" fmla="+- 0 576 10"/>
                <a:gd name="T25" fmla="*/ T24 w 577"/>
                <a:gd name="T26" fmla="+- 0 586 10"/>
                <a:gd name="T27" fmla="*/ 586 h 576"/>
                <a:gd name="T28" fmla="+- 0 10 10"/>
                <a:gd name="T29" fmla="*/ T28 w 577"/>
                <a:gd name="T30" fmla="+- 0 586 10"/>
                <a:gd name="T31" fmla="*/ 586 h 57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577" h="576">
                  <a:moveTo>
                    <a:pt x="577" y="0"/>
                  </a:moveTo>
                  <a:lnTo>
                    <a:pt x="577" y="565"/>
                  </a:lnTo>
                  <a:lnTo>
                    <a:pt x="11" y="0"/>
                  </a:lnTo>
                  <a:lnTo>
                    <a:pt x="577" y="0"/>
                  </a:lnTo>
                  <a:close/>
                  <a:moveTo>
                    <a:pt x="0" y="576"/>
                  </a:moveTo>
                  <a:lnTo>
                    <a:pt x="0" y="11"/>
                  </a:lnTo>
                  <a:lnTo>
                    <a:pt x="566" y="576"/>
                  </a:lnTo>
                  <a:lnTo>
                    <a:pt x="0" y="576"/>
                  </a:lnTo>
                  <a:close/>
                </a:path>
              </a:pathLst>
            </a:custGeom>
            <a:noFill/>
            <a:ln w="12700">
              <a:solidFill>
                <a:srgbClr val="78787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7" name="docshapegroup7">
            <a:extLst>
              <a:ext uri="{FF2B5EF4-FFF2-40B4-BE49-F238E27FC236}">
                <a16:creationId xmlns:a16="http://schemas.microsoft.com/office/drawing/2014/main" id="{BE736D1D-4BAB-4D95-A1DE-C900E14649C9}"/>
              </a:ext>
            </a:extLst>
          </p:cNvPr>
          <p:cNvGrpSpPr>
            <a:grpSpLocks/>
          </p:cNvGrpSpPr>
          <p:nvPr/>
        </p:nvGrpSpPr>
        <p:grpSpPr bwMode="auto">
          <a:xfrm>
            <a:off x="5276263" y="2848816"/>
            <a:ext cx="567743" cy="559796"/>
            <a:chOff x="0" y="0"/>
            <a:chExt cx="597" cy="596"/>
          </a:xfrm>
        </p:grpSpPr>
        <p:sp>
          <p:nvSpPr>
            <p:cNvPr id="58" name="docshape8">
              <a:extLst>
                <a:ext uri="{FF2B5EF4-FFF2-40B4-BE49-F238E27FC236}">
                  <a16:creationId xmlns:a16="http://schemas.microsoft.com/office/drawing/2014/main" id="{CA4130E6-4A26-47C2-A570-BD431EF7B3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" y="10"/>
              <a:ext cx="566" cy="565"/>
            </a:xfrm>
            <a:custGeom>
              <a:avLst/>
              <a:gdLst>
                <a:gd name="T0" fmla="+- 0 587 21"/>
                <a:gd name="T1" fmla="*/ T0 w 566"/>
                <a:gd name="T2" fmla="+- 0 10 10"/>
                <a:gd name="T3" fmla="*/ 10 h 565"/>
                <a:gd name="T4" fmla="+- 0 21 21"/>
                <a:gd name="T5" fmla="*/ T4 w 566"/>
                <a:gd name="T6" fmla="+- 0 10 10"/>
                <a:gd name="T7" fmla="*/ 10 h 565"/>
                <a:gd name="T8" fmla="+- 0 587 21"/>
                <a:gd name="T9" fmla="*/ T8 w 566"/>
                <a:gd name="T10" fmla="+- 0 575 10"/>
                <a:gd name="T11" fmla="*/ 575 h 565"/>
                <a:gd name="T12" fmla="+- 0 587 21"/>
                <a:gd name="T13" fmla="*/ T12 w 566"/>
                <a:gd name="T14" fmla="+- 0 10 10"/>
                <a:gd name="T15" fmla="*/ 10 h 5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566" h="565">
                  <a:moveTo>
                    <a:pt x="566" y="0"/>
                  </a:moveTo>
                  <a:lnTo>
                    <a:pt x="0" y="0"/>
                  </a:lnTo>
                  <a:lnTo>
                    <a:pt x="566" y="565"/>
                  </a:lnTo>
                  <a:lnTo>
                    <a:pt x="566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docshape9">
              <a:extLst>
                <a:ext uri="{FF2B5EF4-FFF2-40B4-BE49-F238E27FC236}">
                  <a16:creationId xmlns:a16="http://schemas.microsoft.com/office/drawing/2014/main" id="{A310A096-CD91-46A4-8021-4C2866A00A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577" cy="576"/>
            </a:xfrm>
            <a:custGeom>
              <a:avLst/>
              <a:gdLst>
                <a:gd name="T0" fmla="+- 0 587 10"/>
                <a:gd name="T1" fmla="*/ T0 w 577"/>
                <a:gd name="T2" fmla="+- 0 10 10"/>
                <a:gd name="T3" fmla="*/ 10 h 576"/>
                <a:gd name="T4" fmla="+- 0 587 10"/>
                <a:gd name="T5" fmla="*/ T4 w 577"/>
                <a:gd name="T6" fmla="+- 0 575 10"/>
                <a:gd name="T7" fmla="*/ 575 h 576"/>
                <a:gd name="T8" fmla="+- 0 21 10"/>
                <a:gd name="T9" fmla="*/ T8 w 577"/>
                <a:gd name="T10" fmla="+- 0 10 10"/>
                <a:gd name="T11" fmla="*/ 10 h 576"/>
                <a:gd name="T12" fmla="+- 0 587 10"/>
                <a:gd name="T13" fmla="*/ T12 w 577"/>
                <a:gd name="T14" fmla="+- 0 10 10"/>
                <a:gd name="T15" fmla="*/ 10 h 576"/>
                <a:gd name="T16" fmla="+- 0 10 10"/>
                <a:gd name="T17" fmla="*/ T16 w 577"/>
                <a:gd name="T18" fmla="+- 0 586 10"/>
                <a:gd name="T19" fmla="*/ 586 h 576"/>
                <a:gd name="T20" fmla="+- 0 10 10"/>
                <a:gd name="T21" fmla="*/ T20 w 577"/>
                <a:gd name="T22" fmla="+- 0 21 10"/>
                <a:gd name="T23" fmla="*/ 21 h 576"/>
                <a:gd name="T24" fmla="+- 0 576 10"/>
                <a:gd name="T25" fmla="*/ T24 w 577"/>
                <a:gd name="T26" fmla="+- 0 586 10"/>
                <a:gd name="T27" fmla="*/ 586 h 576"/>
                <a:gd name="T28" fmla="+- 0 10 10"/>
                <a:gd name="T29" fmla="*/ T28 w 577"/>
                <a:gd name="T30" fmla="+- 0 586 10"/>
                <a:gd name="T31" fmla="*/ 586 h 57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577" h="576">
                  <a:moveTo>
                    <a:pt x="577" y="0"/>
                  </a:moveTo>
                  <a:lnTo>
                    <a:pt x="577" y="565"/>
                  </a:lnTo>
                  <a:lnTo>
                    <a:pt x="11" y="0"/>
                  </a:lnTo>
                  <a:lnTo>
                    <a:pt x="577" y="0"/>
                  </a:lnTo>
                  <a:close/>
                  <a:moveTo>
                    <a:pt x="0" y="576"/>
                  </a:moveTo>
                  <a:lnTo>
                    <a:pt x="0" y="11"/>
                  </a:lnTo>
                  <a:lnTo>
                    <a:pt x="566" y="576"/>
                  </a:lnTo>
                  <a:lnTo>
                    <a:pt x="0" y="576"/>
                  </a:lnTo>
                  <a:close/>
                </a:path>
              </a:pathLst>
            </a:custGeom>
            <a:noFill/>
            <a:ln w="12700">
              <a:solidFill>
                <a:srgbClr val="78787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0" name="docshapegroup10">
            <a:extLst>
              <a:ext uri="{FF2B5EF4-FFF2-40B4-BE49-F238E27FC236}">
                <a16:creationId xmlns:a16="http://schemas.microsoft.com/office/drawing/2014/main" id="{1EF1946B-A8BA-43B0-9218-B9A99CE085F1}"/>
              </a:ext>
            </a:extLst>
          </p:cNvPr>
          <p:cNvGrpSpPr>
            <a:grpSpLocks/>
          </p:cNvGrpSpPr>
          <p:nvPr/>
        </p:nvGrpSpPr>
        <p:grpSpPr bwMode="auto">
          <a:xfrm>
            <a:off x="3899391" y="2827529"/>
            <a:ext cx="567743" cy="559796"/>
            <a:chOff x="0" y="0"/>
            <a:chExt cx="597" cy="596"/>
          </a:xfrm>
        </p:grpSpPr>
        <p:sp>
          <p:nvSpPr>
            <p:cNvPr id="61" name="docshape11">
              <a:extLst>
                <a:ext uri="{FF2B5EF4-FFF2-40B4-BE49-F238E27FC236}">
                  <a16:creationId xmlns:a16="http://schemas.microsoft.com/office/drawing/2014/main" id="{8D7DE25B-A6F1-4718-8AA4-523BCDC74F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" y="10"/>
              <a:ext cx="566" cy="565"/>
            </a:xfrm>
            <a:custGeom>
              <a:avLst/>
              <a:gdLst>
                <a:gd name="T0" fmla="+- 0 587 21"/>
                <a:gd name="T1" fmla="*/ T0 w 566"/>
                <a:gd name="T2" fmla="+- 0 10 10"/>
                <a:gd name="T3" fmla="*/ 10 h 565"/>
                <a:gd name="T4" fmla="+- 0 21 21"/>
                <a:gd name="T5" fmla="*/ T4 w 566"/>
                <a:gd name="T6" fmla="+- 0 10 10"/>
                <a:gd name="T7" fmla="*/ 10 h 565"/>
                <a:gd name="T8" fmla="+- 0 587 21"/>
                <a:gd name="T9" fmla="*/ T8 w 566"/>
                <a:gd name="T10" fmla="+- 0 575 10"/>
                <a:gd name="T11" fmla="*/ 575 h 565"/>
                <a:gd name="T12" fmla="+- 0 587 21"/>
                <a:gd name="T13" fmla="*/ T12 w 566"/>
                <a:gd name="T14" fmla="+- 0 10 10"/>
                <a:gd name="T15" fmla="*/ 10 h 5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566" h="565">
                  <a:moveTo>
                    <a:pt x="566" y="0"/>
                  </a:moveTo>
                  <a:lnTo>
                    <a:pt x="0" y="0"/>
                  </a:lnTo>
                  <a:lnTo>
                    <a:pt x="566" y="565"/>
                  </a:lnTo>
                  <a:lnTo>
                    <a:pt x="566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docshape12">
              <a:extLst>
                <a:ext uri="{FF2B5EF4-FFF2-40B4-BE49-F238E27FC236}">
                  <a16:creationId xmlns:a16="http://schemas.microsoft.com/office/drawing/2014/main" id="{D8ECAB38-61F9-4981-A472-BFBD001C0EA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577" cy="576"/>
            </a:xfrm>
            <a:custGeom>
              <a:avLst/>
              <a:gdLst>
                <a:gd name="T0" fmla="+- 0 587 10"/>
                <a:gd name="T1" fmla="*/ T0 w 577"/>
                <a:gd name="T2" fmla="+- 0 10 10"/>
                <a:gd name="T3" fmla="*/ 10 h 576"/>
                <a:gd name="T4" fmla="+- 0 587 10"/>
                <a:gd name="T5" fmla="*/ T4 w 577"/>
                <a:gd name="T6" fmla="+- 0 575 10"/>
                <a:gd name="T7" fmla="*/ 575 h 576"/>
                <a:gd name="T8" fmla="+- 0 21 10"/>
                <a:gd name="T9" fmla="*/ T8 w 577"/>
                <a:gd name="T10" fmla="+- 0 10 10"/>
                <a:gd name="T11" fmla="*/ 10 h 576"/>
                <a:gd name="T12" fmla="+- 0 587 10"/>
                <a:gd name="T13" fmla="*/ T12 w 577"/>
                <a:gd name="T14" fmla="+- 0 10 10"/>
                <a:gd name="T15" fmla="*/ 10 h 576"/>
                <a:gd name="T16" fmla="+- 0 10 10"/>
                <a:gd name="T17" fmla="*/ T16 w 577"/>
                <a:gd name="T18" fmla="+- 0 586 10"/>
                <a:gd name="T19" fmla="*/ 586 h 576"/>
                <a:gd name="T20" fmla="+- 0 10 10"/>
                <a:gd name="T21" fmla="*/ T20 w 577"/>
                <a:gd name="T22" fmla="+- 0 21 10"/>
                <a:gd name="T23" fmla="*/ 21 h 576"/>
                <a:gd name="T24" fmla="+- 0 576 10"/>
                <a:gd name="T25" fmla="*/ T24 w 577"/>
                <a:gd name="T26" fmla="+- 0 586 10"/>
                <a:gd name="T27" fmla="*/ 586 h 576"/>
                <a:gd name="T28" fmla="+- 0 10 10"/>
                <a:gd name="T29" fmla="*/ T28 w 577"/>
                <a:gd name="T30" fmla="+- 0 586 10"/>
                <a:gd name="T31" fmla="*/ 586 h 57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577" h="576">
                  <a:moveTo>
                    <a:pt x="577" y="0"/>
                  </a:moveTo>
                  <a:lnTo>
                    <a:pt x="577" y="565"/>
                  </a:lnTo>
                  <a:lnTo>
                    <a:pt x="11" y="0"/>
                  </a:lnTo>
                  <a:lnTo>
                    <a:pt x="577" y="0"/>
                  </a:lnTo>
                  <a:close/>
                  <a:moveTo>
                    <a:pt x="0" y="576"/>
                  </a:moveTo>
                  <a:lnTo>
                    <a:pt x="0" y="11"/>
                  </a:lnTo>
                  <a:lnTo>
                    <a:pt x="566" y="576"/>
                  </a:lnTo>
                  <a:lnTo>
                    <a:pt x="0" y="576"/>
                  </a:lnTo>
                  <a:close/>
                </a:path>
              </a:pathLst>
            </a:custGeom>
            <a:noFill/>
            <a:ln w="12700">
              <a:solidFill>
                <a:srgbClr val="78787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3" name="docshapegroup13">
            <a:extLst>
              <a:ext uri="{FF2B5EF4-FFF2-40B4-BE49-F238E27FC236}">
                <a16:creationId xmlns:a16="http://schemas.microsoft.com/office/drawing/2014/main" id="{6F0923A1-9F52-4577-BEDC-AEB6BDD7DCCC}"/>
              </a:ext>
            </a:extLst>
          </p:cNvPr>
          <p:cNvGrpSpPr>
            <a:grpSpLocks/>
          </p:cNvGrpSpPr>
          <p:nvPr/>
        </p:nvGrpSpPr>
        <p:grpSpPr bwMode="auto">
          <a:xfrm>
            <a:off x="2643355" y="2840614"/>
            <a:ext cx="567743" cy="559796"/>
            <a:chOff x="0" y="0"/>
            <a:chExt cx="597" cy="596"/>
          </a:xfrm>
        </p:grpSpPr>
        <p:sp>
          <p:nvSpPr>
            <p:cNvPr id="64" name="docshape14">
              <a:extLst>
                <a:ext uri="{FF2B5EF4-FFF2-40B4-BE49-F238E27FC236}">
                  <a16:creationId xmlns:a16="http://schemas.microsoft.com/office/drawing/2014/main" id="{69D30616-DDEC-48D6-94E3-020801CCF8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" y="10"/>
              <a:ext cx="566" cy="565"/>
            </a:xfrm>
            <a:custGeom>
              <a:avLst/>
              <a:gdLst>
                <a:gd name="T0" fmla="+- 0 587 21"/>
                <a:gd name="T1" fmla="*/ T0 w 566"/>
                <a:gd name="T2" fmla="+- 0 10 10"/>
                <a:gd name="T3" fmla="*/ 10 h 565"/>
                <a:gd name="T4" fmla="+- 0 21 21"/>
                <a:gd name="T5" fmla="*/ T4 w 566"/>
                <a:gd name="T6" fmla="+- 0 10 10"/>
                <a:gd name="T7" fmla="*/ 10 h 565"/>
                <a:gd name="T8" fmla="+- 0 587 21"/>
                <a:gd name="T9" fmla="*/ T8 w 566"/>
                <a:gd name="T10" fmla="+- 0 575 10"/>
                <a:gd name="T11" fmla="*/ 575 h 565"/>
                <a:gd name="T12" fmla="+- 0 587 21"/>
                <a:gd name="T13" fmla="*/ T12 w 566"/>
                <a:gd name="T14" fmla="+- 0 10 10"/>
                <a:gd name="T15" fmla="*/ 10 h 5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566" h="565">
                  <a:moveTo>
                    <a:pt x="566" y="0"/>
                  </a:moveTo>
                  <a:lnTo>
                    <a:pt x="0" y="0"/>
                  </a:lnTo>
                  <a:lnTo>
                    <a:pt x="566" y="565"/>
                  </a:lnTo>
                  <a:lnTo>
                    <a:pt x="566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docshape15">
              <a:extLst>
                <a:ext uri="{FF2B5EF4-FFF2-40B4-BE49-F238E27FC236}">
                  <a16:creationId xmlns:a16="http://schemas.microsoft.com/office/drawing/2014/main" id="{52951E14-09F4-477D-AD04-C4743875EE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577" cy="576"/>
            </a:xfrm>
            <a:custGeom>
              <a:avLst/>
              <a:gdLst>
                <a:gd name="T0" fmla="+- 0 587 10"/>
                <a:gd name="T1" fmla="*/ T0 w 577"/>
                <a:gd name="T2" fmla="+- 0 10 10"/>
                <a:gd name="T3" fmla="*/ 10 h 576"/>
                <a:gd name="T4" fmla="+- 0 587 10"/>
                <a:gd name="T5" fmla="*/ T4 w 577"/>
                <a:gd name="T6" fmla="+- 0 575 10"/>
                <a:gd name="T7" fmla="*/ 575 h 576"/>
                <a:gd name="T8" fmla="+- 0 21 10"/>
                <a:gd name="T9" fmla="*/ T8 w 577"/>
                <a:gd name="T10" fmla="+- 0 10 10"/>
                <a:gd name="T11" fmla="*/ 10 h 576"/>
                <a:gd name="T12" fmla="+- 0 587 10"/>
                <a:gd name="T13" fmla="*/ T12 w 577"/>
                <a:gd name="T14" fmla="+- 0 10 10"/>
                <a:gd name="T15" fmla="*/ 10 h 576"/>
                <a:gd name="T16" fmla="+- 0 10 10"/>
                <a:gd name="T17" fmla="*/ T16 w 577"/>
                <a:gd name="T18" fmla="+- 0 586 10"/>
                <a:gd name="T19" fmla="*/ 586 h 576"/>
                <a:gd name="T20" fmla="+- 0 10 10"/>
                <a:gd name="T21" fmla="*/ T20 w 577"/>
                <a:gd name="T22" fmla="+- 0 21 10"/>
                <a:gd name="T23" fmla="*/ 21 h 576"/>
                <a:gd name="T24" fmla="+- 0 576 10"/>
                <a:gd name="T25" fmla="*/ T24 w 577"/>
                <a:gd name="T26" fmla="+- 0 586 10"/>
                <a:gd name="T27" fmla="*/ 586 h 576"/>
                <a:gd name="T28" fmla="+- 0 10 10"/>
                <a:gd name="T29" fmla="*/ T28 w 577"/>
                <a:gd name="T30" fmla="+- 0 586 10"/>
                <a:gd name="T31" fmla="*/ 586 h 57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577" h="576">
                  <a:moveTo>
                    <a:pt x="577" y="0"/>
                  </a:moveTo>
                  <a:lnTo>
                    <a:pt x="577" y="565"/>
                  </a:lnTo>
                  <a:lnTo>
                    <a:pt x="11" y="0"/>
                  </a:lnTo>
                  <a:lnTo>
                    <a:pt x="577" y="0"/>
                  </a:lnTo>
                  <a:close/>
                  <a:moveTo>
                    <a:pt x="0" y="576"/>
                  </a:moveTo>
                  <a:lnTo>
                    <a:pt x="0" y="11"/>
                  </a:lnTo>
                  <a:lnTo>
                    <a:pt x="566" y="576"/>
                  </a:lnTo>
                  <a:lnTo>
                    <a:pt x="0" y="576"/>
                  </a:lnTo>
                  <a:close/>
                </a:path>
              </a:pathLst>
            </a:custGeom>
            <a:noFill/>
            <a:ln w="12700">
              <a:solidFill>
                <a:srgbClr val="78787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6" name="docshapegroup16">
            <a:extLst>
              <a:ext uri="{FF2B5EF4-FFF2-40B4-BE49-F238E27FC236}">
                <a16:creationId xmlns:a16="http://schemas.microsoft.com/office/drawing/2014/main" id="{A04F06DB-19DD-4595-B39E-CF556C111E93}"/>
              </a:ext>
            </a:extLst>
          </p:cNvPr>
          <p:cNvGrpSpPr>
            <a:grpSpLocks/>
          </p:cNvGrpSpPr>
          <p:nvPr/>
        </p:nvGrpSpPr>
        <p:grpSpPr bwMode="auto">
          <a:xfrm>
            <a:off x="1385267" y="2836922"/>
            <a:ext cx="567743" cy="559796"/>
            <a:chOff x="0" y="0"/>
            <a:chExt cx="597" cy="596"/>
          </a:xfrm>
        </p:grpSpPr>
        <p:sp>
          <p:nvSpPr>
            <p:cNvPr id="67" name="docshape17">
              <a:extLst>
                <a:ext uri="{FF2B5EF4-FFF2-40B4-BE49-F238E27FC236}">
                  <a16:creationId xmlns:a16="http://schemas.microsoft.com/office/drawing/2014/main" id="{C9119853-9322-4A96-85AE-AF720A53B5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" y="10"/>
              <a:ext cx="566" cy="565"/>
            </a:xfrm>
            <a:custGeom>
              <a:avLst/>
              <a:gdLst>
                <a:gd name="T0" fmla="+- 0 587 21"/>
                <a:gd name="T1" fmla="*/ T0 w 566"/>
                <a:gd name="T2" fmla="+- 0 10 10"/>
                <a:gd name="T3" fmla="*/ 10 h 565"/>
                <a:gd name="T4" fmla="+- 0 21 21"/>
                <a:gd name="T5" fmla="*/ T4 w 566"/>
                <a:gd name="T6" fmla="+- 0 10 10"/>
                <a:gd name="T7" fmla="*/ 10 h 565"/>
                <a:gd name="T8" fmla="+- 0 587 21"/>
                <a:gd name="T9" fmla="*/ T8 w 566"/>
                <a:gd name="T10" fmla="+- 0 575 10"/>
                <a:gd name="T11" fmla="*/ 575 h 565"/>
                <a:gd name="T12" fmla="+- 0 587 21"/>
                <a:gd name="T13" fmla="*/ T12 w 566"/>
                <a:gd name="T14" fmla="+- 0 10 10"/>
                <a:gd name="T15" fmla="*/ 10 h 5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566" h="565">
                  <a:moveTo>
                    <a:pt x="566" y="0"/>
                  </a:moveTo>
                  <a:lnTo>
                    <a:pt x="0" y="0"/>
                  </a:lnTo>
                  <a:lnTo>
                    <a:pt x="566" y="565"/>
                  </a:lnTo>
                  <a:lnTo>
                    <a:pt x="566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docshape18">
              <a:extLst>
                <a:ext uri="{FF2B5EF4-FFF2-40B4-BE49-F238E27FC236}">
                  <a16:creationId xmlns:a16="http://schemas.microsoft.com/office/drawing/2014/main" id="{7119692F-068A-445C-B451-86385EF1173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577" cy="576"/>
            </a:xfrm>
            <a:custGeom>
              <a:avLst/>
              <a:gdLst>
                <a:gd name="T0" fmla="+- 0 587 10"/>
                <a:gd name="T1" fmla="*/ T0 w 577"/>
                <a:gd name="T2" fmla="+- 0 10 10"/>
                <a:gd name="T3" fmla="*/ 10 h 576"/>
                <a:gd name="T4" fmla="+- 0 587 10"/>
                <a:gd name="T5" fmla="*/ T4 w 577"/>
                <a:gd name="T6" fmla="+- 0 575 10"/>
                <a:gd name="T7" fmla="*/ 575 h 576"/>
                <a:gd name="T8" fmla="+- 0 21 10"/>
                <a:gd name="T9" fmla="*/ T8 w 577"/>
                <a:gd name="T10" fmla="+- 0 10 10"/>
                <a:gd name="T11" fmla="*/ 10 h 576"/>
                <a:gd name="T12" fmla="+- 0 587 10"/>
                <a:gd name="T13" fmla="*/ T12 w 577"/>
                <a:gd name="T14" fmla="+- 0 10 10"/>
                <a:gd name="T15" fmla="*/ 10 h 576"/>
                <a:gd name="T16" fmla="+- 0 10 10"/>
                <a:gd name="T17" fmla="*/ T16 w 577"/>
                <a:gd name="T18" fmla="+- 0 586 10"/>
                <a:gd name="T19" fmla="*/ 586 h 576"/>
                <a:gd name="T20" fmla="+- 0 10 10"/>
                <a:gd name="T21" fmla="*/ T20 w 577"/>
                <a:gd name="T22" fmla="+- 0 21 10"/>
                <a:gd name="T23" fmla="*/ 21 h 576"/>
                <a:gd name="T24" fmla="+- 0 576 10"/>
                <a:gd name="T25" fmla="*/ T24 w 577"/>
                <a:gd name="T26" fmla="+- 0 586 10"/>
                <a:gd name="T27" fmla="*/ 586 h 576"/>
                <a:gd name="T28" fmla="+- 0 10 10"/>
                <a:gd name="T29" fmla="*/ T28 w 577"/>
                <a:gd name="T30" fmla="+- 0 586 10"/>
                <a:gd name="T31" fmla="*/ 586 h 57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577" h="576">
                  <a:moveTo>
                    <a:pt x="577" y="0"/>
                  </a:moveTo>
                  <a:lnTo>
                    <a:pt x="577" y="565"/>
                  </a:lnTo>
                  <a:lnTo>
                    <a:pt x="11" y="0"/>
                  </a:lnTo>
                  <a:lnTo>
                    <a:pt x="577" y="0"/>
                  </a:lnTo>
                  <a:close/>
                  <a:moveTo>
                    <a:pt x="0" y="576"/>
                  </a:moveTo>
                  <a:lnTo>
                    <a:pt x="0" y="11"/>
                  </a:lnTo>
                  <a:lnTo>
                    <a:pt x="566" y="576"/>
                  </a:lnTo>
                  <a:lnTo>
                    <a:pt x="0" y="576"/>
                  </a:lnTo>
                  <a:close/>
                </a:path>
              </a:pathLst>
            </a:custGeom>
            <a:noFill/>
            <a:ln w="12700">
              <a:solidFill>
                <a:srgbClr val="78787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9" name="docshapegroup19">
            <a:extLst>
              <a:ext uri="{FF2B5EF4-FFF2-40B4-BE49-F238E27FC236}">
                <a16:creationId xmlns:a16="http://schemas.microsoft.com/office/drawing/2014/main" id="{1A5F9E61-7CDA-4413-A0AA-64FD1FCCACC7}"/>
              </a:ext>
            </a:extLst>
          </p:cNvPr>
          <p:cNvGrpSpPr>
            <a:grpSpLocks/>
          </p:cNvGrpSpPr>
          <p:nvPr/>
        </p:nvGrpSpPr>
        <p:grpSpPr bwMode="auto">
          <a:xfrm>
            <a:off x="7802900" y="1362348"/>
            <a:ext cx="567743" cy="559796"/>
            <a:chOff x="0" y="0"/>
            <a:chExt cx="597" cy="596"/>
          </a:xfrm>
        </p:grpSpPr>
        <p:sp>
          <p:nvSpPr>
            <p:cNvPr id="70" name="docshape20">
              <a:extLst>
                <a:ext uri="{FF2B5EF4-FFF2-40B4-BE49-F238E27FC236}">
                  <a16:creationId xmlns:a16="http://schemas.microsoft.com/office/drawing/2014/main" id="{3ECE369E-6EF0-4828-9D7D-C911536370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1" y="10"/>
              <a:ext cx="566" cy="565"/>
            </a:xfrm>
            <a:custGeom>
              <a:avLst/>
              <a:gdLst>
                <a:gd name="T0" fmla="+- 0 587 21"/>
                <a:gd name="T1" fmla="*/ T0 w 566"/>
                <a:gd name="T2" fmla="+- 0 10 10"/>
                <a:gd name="T3" fmla="*/ 10 h 565"/>
                <a:gd name="T4" fmla="+- 0 21 21"/>
                <a:gd name="T5" fmla="*/ T4 w 566"/>
                <a:gd name="T6" fmla="+- 0 10 10"/>
                <a:gd name="T7" fmla="*/ 10 h 565"/>
                <a:gd name="T8" fmla="+- 0 587 21"/>
                <a:gd name="T9" fmla="*/ T8 w 566"/>
                <a:gd name="T10" fmla="+- 0 575 10"/>
                <a:gd name="T11" fmla="*/ 575 h 565"/>
                <a:gd name="T12" fmla="+- 0 587 21"/>
                <a:gd name="T13" fmla="*/ T12 w 566"/>
                <a:gd name="T14" fmla="+- 0 10 10"/>
                <a:gd name="T15" fmla="*/ 10 h 5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566" h="565">
                  <a:moveTo>
                    <a:pt x="566" y="0"/>
                  </a:moveTo>
                  <a:lnTo>
                    <a:pt x="0" y="0"/>
                  </a:lnTo>
                  <a:lnTo>
                    <a:pt x="566" y="565"/>
                  </a:lnTo>
                  <a:lnTo>
                    <a:pt x="566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docshape21">
              <a:extLst>
                <a:ext uri="{FF2B5EF4-FFF2-40B4-BE49-F238E27FC236}">
                  <a16:creationId xmlns:a16="http://schemas.microsoft.com/office/drawing/2014/main" id="{8E91F955-07C2-442D-A474-E2CE0BFC0EA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577" cy="576"/>
            </a:xfrm>
            <a:custGeom>
              <a:avLst/>
              <a:gdLst>
                <a:gd name="T0" fmla="+- 0 587 10"/>
                <a:gd name="T1" fmla="*/ T0 w 577"/>
                <a:gd name="T2" fmla="+- 0 10 10"/>
                <a:gd name="T3" fmla="*/ 10 h 576"/>
                <a:gd name="T4" fmla="+- 0 587 10"/>
                <a:gd name="T5" fmla="*/ T4 w 577"/>
                <a:gd name="T6" fmla="+- 0 575 10"/>
                <a:gd name="T7" fmla="*/ 575 h 576"/>
                <a:gd name="T8" fmla="+- 0 21 10"/>
                <a:gd name="T9" fmla="*/ T8 w 577"/>
                <a:gd name="T10" fmla="+- 0 10 10"/>
                <a:gd name="T11" fmla="*/ 10 h 576"/>
                <a:gd name="T12" fmla="+- 0 587 10"/>
                <a:gd name="T13" fmla="*/ T12 w 577"/>
                <a:gd name="T14" fmla="+- 0 10 10"/>
                <a:gd name="T15" fmla="*/ 10 h 576"/>
                <a:gd name="T16" fmla="+- 0 10 10"/>
                <a:gd name="T17" fmla="*/ T16 w 577"/>
                <a:gd name="T18" fmla="+- 0 586 10"/>
                <a:gd name="T19" fmla="*/ 586 h 576"/>
                <a:gd name="T20" fmla="+- 0 10 10"/>
                <a:gd name="T21" fmla="*/ T20 w 577"/>
                <a:gd name="T22" fmla="+- 0 21 10"/>
                <a:gd name="T23" fmla="*/ 21 h 576"/>
                <a:gd name="T24" fmla="+- 0 576 10"/>
                <a:gd name="T25" fmla="*/ T24 w 577"/>
                <a:gd name="T26" fmla="+- 0 586 10"/>
                <a:gd name="T27" fmla="*/ 586 h 576"/>
                <a:gd name="T28" fmla="+- 0 10 10"/>
                <a:gd name="T29" fmla="*/ T28 w 577"/>
                <a:gd name="T30" fmla="+- 0 586 10"/>
                <a:gd name="T31" fmla="*/ 586 h 57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577" h="576">
                  <a:moveTo>
                    <a:pt x="577" y="0"/>
                  </a:moveTo>
                  <a:lnTo>
                    <a:pt x="577" y="565"/>
                  </a:lnTo>
                  <a:lnTo>
                    <a:pt x="11" y="0"/>
                  </a:lnTo>
                  <a:lnTo>
                    <a:pt x="577" y="0"/>
                  </a:lnTo>
                  <a:close/>
                  <a:moveTo>
                    <a:pt x="0" y="576"/>
                  </a:moveTo>
                  <a:lnTo>
                    <a:pt x="0" y="11"/>
                  </a:lnTo>
                  <a:lnTo>
                    <a:pt x="566" y="576"/>
                  </a:lnTo>
                  <a:lnTo>
                    <a:pt x="0" y="576"/>
                  </a:lnTo>
                  <a:close/>
                </a:path>
              </a:pathLst>
            </a:custGeom>
            <a:noFill/>
            <a:ln w="12700">
              <a:solidFill>
                <a:srgbClr val="78787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4" name="Rectangle 73">
            <a:extLst>
              <a:ext uri="{FF2B5EF4-FFF2-40B4-BE49-F238E27FC236}">
                <a16:creationId xmlns:a16="http://schemas.microsoft.com/office/drawing/2014/main" id="{B8AB96CD-0DBC-4AF5-87BF-46184B1F0600}"/>
              </a:ext>
            </a:extLst>
          </p:cNvPr>
          <p:cNvSpPr/>
          <p:nvPr/>
        </p:nvSpPr>
        <p:spPr>
          <a:xfrm>
            <a:off x="1011833" y="3752957"/>
            <a:ext cx="7329329" cy="312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marR="415925">
              <a:lnSpc>
                <a:spcPct val="107000"/>
              </a:lnSpc>
              <a:spcBef>
                <a:spcPts val="905"/>
              </a:spcBef>
              <a:spcAft>
                <a:spcPts val="0"/>
              </a:spcAft>
            </a:pPr>
            <a:r>
              <a:rPr lang="es-ES" sz="1400" dirty="0">
                <a:latin typeface="Calibri" panose="020F0502020204030204" pitchFamily="34" charset="0"/>
                <a:ea typeface="Calibri" panose="020F0502020204030204" pitchFamily="34" charset="0"/>
              </a:rPr>
              <a:t>¿De dónde proceden los componentes de las disoluciones?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aphicFrame>
        <p:nvGraphicFramePr>
          <p:cNvPr id="76" name="Table 75">
            <a:extLst>
              <a:ext uri="{FF2B5EF4-FFF2-40B4-BE49-F238E27FC236}">
                <a16:creationId xmlns:a16="http://schemas.microsoft.com/office/drawing/2014/main" id="{CB8AB56D-91EF-48F9-B940-805590263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72793"/>
              </p:ext>
            </p:extLst>
          </p:nvPr>
        </p:nvGraphicFramePr>
        <p:xfrm>
          <a:off x="1203663" y="4305376"/>
          <a:ext cx="7498669" cy="23469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316270">
                  <a:extLst>
                    <a:ext uri="{9D8B030D-6E8A-4147-A177-3AD203B41FA5}">
                      <a16:colId xmlns:a16="http://schemas.microsoft.com/office/drawing/2014/main" val="3734623334"/>
                    </a:ext>
                  </a:extLst>
                </a:gridCol>
                <a:gridCol w="696106">
                  <a:extLst>
                    <a:ext uri="{9D8B030D-6E8A-4147-A177-3AD203B41FA5}">
                      <a16:colId xmlns:a16="http://schemas.microsoft.com/office/drawing/2014/main" val="3454412991"/>
                    </a:ext>
                  </a:extLst>
                </a:gridCol>
                <a:gridCol w="1473099">
                  <a:extLst>
                    <a:ext uri="{9D8B030D-6E8A-4147-A177-3AD203B41FA5}">
                      <a16:colId xmlns:a16="http://schemas.microsoft.com/office/drawing/2014/main" val="4214992552"/>
                    </a:ext>
                  </a:extLst>
                </a:gridCol>
                <a:gridCol w="694473">
                  <a:extLst>
                    <a:ext uri="{9D8B030D-6E8A-4147-A177-3AD203B41FA5}">
                      <a16:colId xmlns:a16="http://schemas.microsoft.com/office/drawing/2014/main" val="1441286394"/>
                    </a:ext>
                  </a:extLst>
                </a:gridCol>
                <a:gridCol w="2318721">
                  <a:extLst>
                    <a:ext uri="{9D8B030D-6E8A-4147-A177-3AD203B41FA5}">
                      <a16:colId xmlns:a16="http://schemas.microsoft.com/office/drawing/2014/main" val="1688182400"/>
                    </a:ext>
                  </a:extLst>
                </a:gridCol>
              </a:tblGrid>
              <a:tr h="1306285">
                <a:tc>
                  <a:txBody>
                    <a:bodyPr/>
                    <a:lstStyle/>
                    <a:p>
                      <a:pPr marL="67945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Coloca unos cristales de cloruro de cobre en el círculo pequeño de la derecha. Añade agua con una pipeta hasta cubrir el círculo grande y remueve con un palillo limpio.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50"/>
                        </a:spcBef>
                        <a:spcAft>
                          <a:spcPts val="5"/>
                        </a:spcAft>
                      </a:pPr>
                      <a:r>
                        <a:rPr lang="en-GB" sz="9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Coloca unos cristales de carbonato de sodio anhidro en el círculo pequeño de la izquierda. Añade agua con una pipeta hasta cubrir el círculo grande y remueve con un palillo limpio.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649747"/>
                  </a:ext>
                </a:extLst>
              </a:tr>
              <a:tr h="648788">
                <a:tc gridSpan="5">
                  <a:txBody>
                    <a:bodyPr/>
                    <a:lstStyle/>
                    <a:p>
                      <a:pPr marL="67945" marR="1301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Toma con una pipeta dos gotas del líquido del círculo de la izquierda y colócalas sobre el cuadrado del centro. Con otra pipeta toma otras dos gotas del círculo de la derecha y añádelas al cuadrado del centro.</a:t>
                      </a:r>
                    </a:p>
                    <a:p>
                      <a:pPr marL="67945" marR="13017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Remueve el contenido del cuadro con un palillo limpio.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774816"/>
                  </a:ext>
                </a:extLst>
              </a:tr>
            </a:tbl>
          </a:graphicData>
        </a:graphic>
      </p:graphicFrame>
      <p:grpSp>
        <p:nvGrpSpPr>
          <p:cNvPr id="77" name="docshapegroup22">
            <a:extLst>
              <a:ext uri="{FF2B5EF4-FFF2-40B4-BE49-F238E27FC236}">
                <a16:creationId xmlns:a16="http://schemas.microsoft.com/office/drawing/2014/main" id="{B5B1D6C6-EABB-497D-B7E0-2DCA0DDA8EE4}"/>
              </a:ext>
            </a:extLst>
          </p:cNvPr>
          <p:cNvGrpSpPr>
            <a:grpSpLocks/>
          </p:cNvGrpSpPr>
          <p:nvPr/>
        </p:nvGrpSpPr>
        <p:grpSpPr bwMode="auto">
          <a:xfrm>
            <a:off x="5833078" y="4831531"/>
            <a:ext cx="371475" cy="371475"/>
            <a:chOff x="0" y="0"/>
            <a:chExt cx="586" cy="586"/>
          </a:xfrm>
        </p:grpSpPr>
        <p:sp>
          <p:nvSpPr>
            <p:cNvPr id="78" name="docshape23">
              <a:extLst>
                <a:ext uri="{FF2B5EF4-FFF2-40B4-BE49-F238E27FC236}">
                  <a16:creationId xmlns:a16="http://schemas.microsoft.com/office/drawing/2014/main" id="{A0BC98A9-6F24-4529-8172-7DBDCC3C1BE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566" cy="566"/>
            </a:xfrm>
            <a:custGeom>
              <a:avLst/>
              <a:gdLst>
                <a:gd name="T0" fmla="+- 0 10 10"/>
                <a:gd name="T1" fmla="*/ T0 w 566"/>
                <a:gd name="T2" fmla="+- 0 293 10"/>
                <a:gd name="T3" fmla="*/ 293 h 566"/>
                <a:gd name="T4" fmla="+- 0 20 10"/>
                <a:gd name="T5" fmla="*/ T4 w 566"/>
                <a:gd name="T6" fmla="+- 0 218 10"/>
                <a:gd name="T7" fmla="*/ 218 h 566"/>
                <a:gd name="T8" fmla="+- 0 49 10"/>
                <a:gd name="T9" fmla="*/ T8 w 566"/>
                <a:gd name="T10" fmla="+- 0 150 10"/>
                <a:gd name="T11" fmla="*/ 150 h 566"/>
                <a:gd name="T12" fmla="+- 0 93 10"/>
                <a:gd name="T13" fmla="*/ T12 w 566"/>
                <a:gd name="T14" fmla="+- 0 93 10"/>
                <a:gd name="T15" fmla="*/ 93 h 566"/>
                <a:gd name="T16" fmla="+- 0 150 10"/>
                <a:gd name="T17" fmla="*/ T16 w 566"/>
                <a:gd name="T18" fmla="+- 0 49 10"/>
                <a:gd name="T19" fmla="*/ 49 h 566"/>
                <a:gd name="T20" fmla="+- 0 218 10"/>
                <a:gd name="T21" fmla="*/ T20 w 566"/>
                <a:gd name="T22" fmla="+- 0 20 10"/>
                <a:gd name="T23" fmla="*/ 20 h 566"/>
                <a:gd name="T24" fmla="+- 0 293 10"/>
                <a:gd name="T25" fmla="*/ T24 w 566"/>
                <a:gd name="T26" fmla="+- 0 10 10"/>
                <a:gd name="T27" fmla="*/ 10 h 566"/>
                <a:gd name="T28" fmla="+- 0 368 10"/>
                <a:gd name="T29" fmla="*/ T28 w 566"/>
                <a:gd name="T30" fmla="+- 0 20 10"/>
                <a:gd name="T31" fmla="*/ 20 h 566"/>
                <a:gd name="T32" fmla="+- 0 436 10"/>
                <a:gd name="T33" fmla="*/ T32 w 566"/>
                <a:gd name="T34" fmla="+- 0 49 10"/>
                <a:gd name="T35" fmla="*/ 49 h 566"/>
                <a:gd name="T36" fmla="+- 0 493 10"/>
                <a:gd name="T37" fmla="*/ T36 w 566"/>
                <a:gd name="T38" fmla="+- 0 93 10"/>
                <a:gd name="T39" fmla="*/ 93 h 566"/>
                <a:gd name="T40" fmla="+- 0 537 10"/>
                <a:gd name="T41" fmla="*/ T40 w 566"/>
                <a:gd name="T42" fmla="+- 0 150 10"/>
                <a:gd name="T43" fmla="*/ 150 h 566"/>
                <a:gd name="T44" fmla="+- 0 566 10"/>
                <a:gd name="T45" fmla="*/ T44 w 566"/>
                <a:gd name="T46" fmla="+- 0 218 10"/>
                <a:gd name="T47" fmla="*/ 218 h 566"/>
                <a:gd name="T48" fmla="+- 0 576 10"/>
                <a:gd name="T49" fmla="*/ T48 w 566"/>
                <a:gd name="T50" fmla="+- 0 293 10"/>
                <a:gd name="T51" fmla="*/ 293 h 566"/>
                <a:gd name="T52" fmla="+- 0 566 10"/>
                <a:gd name="T53" fmla="*/ T52 w 566"/>
                <a:gd name="T54" fmla="+- 0 368 10"/>
                <a:gd name="T55" fmla="*/ 368 h 566"/>
                <a:gd name="T56" fmla="+- 0 537 10"/>
                <a:gd name="T57" fmla="*/ T56 w 566"/>
                <a:gd name="T58" fmla="+- 0 436 10"/>
                <a:gd name="T59" fmla="*/ 436 h 566"/>
                <a:gd name="T60" fmla="+- 0 493 10"/>
                <a:gd name="T61" fmla="*/ T60 w 566"/>
                <a:gd name="T62" fmla="+- 0 493 10"/>
                <a:gd name="T63" fmla="*/ 493 h 566"/>
                <a:gd name="T64" fmla="+- 0 436 10"/>
                <a:gd name="T65" fmla="*/ T64 w 566"/>
                <a:gd name="T66" fmla="+- 0 537 10"/>
                <a:gd name="T67" fmla="*/ 537 h 566"/>
                <a:gd name="T68" fmla="+- 0 368 10"/>
                <a:gd name="T69" fmla="*/ T68 w 566"/>
                <a:gd name="T70" fmla="+- 0 566 10"/>
                <a:gd name="T71" fmla="*/ 566 h 566"/>
                <a:gd name="T72" fmla="+- 0 293 10"/>
                <a:gd name="T73" fmla="*/ T72 w 566"/>
                <a:gd name="T74" fmla="+- 0 576 10"/>
                <a:gd name="T75" fmla="*/ 576 h 566"/>
                <a:gd name="T76" fmla="+- 0 218 10"/>
                <a:gd name="T77" fmla="*/ T76 w 566"/>
                <a:gd name="T78" fmla="+- 0 566 10"/>
                <a:gd name="T79" fmla="*/ 566 h 566"/>
                <a:gd name="T80" fmla="+- 0 150 10"/>
                <a:gd name="T81" fmla="*/ T80 w 566"/>
                <a:gd name="T82" fmla="+- 0 537 10"/>
                <a:gd name="T83" fmla="*/ 537 h 566"/>
                <a:gd name="T84" fmla="+- 0 93 10"/>
                <a:gd name="T85" fmla="*/ T84 w 566"/>
                <a:gd name="T86" fmla="+- 0 493 10"/>
                <a:gd name="T87" fmla="*/ 493 h 566"/>
                <a:gd name="T88" fmla="+- 0 49 10"/>
                <a:gd name="T89" fmla="*/ T88 w 566"/>
                <a:gd name="T90" fmla="+- 0 436 10"/>
                <a:gd name="T91" fmla="*/ 436 h 566"/>
                <a:gd name="T92" fmla="+- 0 20 10"/>
                <a:gd name="T93" fmla="*/ T92 w 566"/>
                <a:gd name="T94" fmla="+- 0 368 10"/>
                <a:gd name="T95" fmla="*/ 368 h 566"/>
                <a:gd name="T96" fmla="+- 0 10 10"/>
                <a:gd name="T97" fmla="*/ T96 w 566"/>
                <a:gd name="T98" fmla="+- 0 293 10"/>
                <a:gd name="T99" fmla="*/ 293 h 56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</a:cxnLst>
              <a:rect l="0" t="0" r="r" b="b"/>
              <a:pathLst>
                <a:path w="566" h="566">
                  <a:moveTo>
                    <a:pt x="0" y="283"/>
                  </a:moveTo>
                  <a:lnTo>
                    <a:pt x="10" y="208"/>
                  </a:lnTo>
                  <a:lnTo>
                    <a:pt x="39" y="140"/>
                  </a:lnTo>
                  <a:lnTo>
                    <a:pt x="83" y="83"/>
                  </a:lnTo>
                  <a:lnTo>
                    <a:pt x="140" y="39"/>
                  </a:lnTo>
                  <a:lnTo>
                    <a:pt x="208" y="10"/>
                  </a:lnTo>
                  <a:lnTo>
                    <a:pt x="283" y="0"/>
                  </a:lnTo>
                  <a:lnTo>
                    <a:pt x="358" y="10"/>
                  </a:lnTo>
                  <a:lnTo>
                    <a:pt x="426" y="39"/>
                  </a:lnTo>
                  <a:lnTo>
                    <a:pt x="483" y="83"/>
                  </a:lnTo>
                  <a:lnTo>
                    <a:pt x="527" y="140"/>
                  </a:lnTo>
                  <a:lnTo>
                    <a:pt x="556" y="208"/>
                  </a:lnTo>
                  <a:lnTo>
                    <a:pt x="566" y="283"/>
                  </a:lnTo>
                  <a:lnTo>
                    <a:pt x="556" y="358"/>
                  </a:lnTo>
                  <a:lnTo>
                    <a:pt x="527" y="426"/>
                  </a:lnTo>
                  <a:lnTo>
                    <a:pt x="483" y="483"/>
                  </a:lnTo>
                  <a:lnTo>
                    <a:pt x="426" y="527"/>
                  </a:lnTo>
                  <a:lnTo>
                    <a:pt x="358" y="556"/>
                  </a:lnTo>
                  <a:lnTo>
                    <a:pt x="283" y="566"/>
                  </a:lnTo>
                  <a:lnTo>
                    <a:pt x="208" y="556"/>
                  </a:lnTo>
                  <a:lnTo>
                    <a:pt x="140" y="527"/>
                  </a:lnTo>
                  <a:lnTo>
                    <a:pt x="83" y="483"/>
                  </a:lnTo>
                  <a:lnTo>
                    <a:pt x="39" y="426"/>
                  </a:lnTo>
                  <a:lnTo>
                    <a:pt x="10" y="358"/>
                  </a:lnTo>
                  <a:lnTo>
                    <a:pt x="0" y="283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098" name="docshape24">
              <a:extLst>
                <a:ext uri="{FF2B5EF4-FFF2-40B4-BE49-F238E27FC236}">
                  <a16:creationId xmlns:a16="http://schemas.microsoft.com/office/drawing/2014/main" id="{CD39F0A8-4710-46F5-9B57-F3897D9FC77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" y="226"/>
              <a:ext cx="134" cy="1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9" name="docshapegroup25">
            <a:extLst>
              <a:ext uri="{FF2B5EF4-FFF2-40B4-BE49-F238E27FC236}">
                <a16:creationId xmlns:a16="http://schemas.microsoft.com/office/drawing/2014/main" id="{30B52359-68E4-42CB-BC03-94D122AF7419}"/>
              </a:ext>
            </a:extLst>
          </p:cNvPr>
          <p:cNvGrpSpPr>
            <a:grpSpLocks/>
          </p:cNvGrpSpPr>
          <p:nvPr/>
        </p:nvGrpSpPr>
        <p:grpSpPr bwMode="auto">
          <a:xfrm>
            <a:off x="4744668" y="4837870"/>
            <a:ext cx="379413" cy="377825"/>
            <a:chOff x="0" y="0"/>
            <a:chExt cx="597" cy="596"/>
          </a:xfrm>
        </p:grpSpPr>
        <p:sp>
          <p:nvSpPr>
            <p:cNvPr id="80" name="docshape26">
              <a:extLst>
                <a:ext uri="{FF2B5EF4-FFF2-40B4-BE49-F238E27FC236}">
                  <a16:creationId xmlns:a16="http://schemas.microsoft.com/office/drawing/2014/main" id="{5131DD30-8FFA-4EA3-84BF-61284B9199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" y="10"/>
              <a:ext cx="566" cy="565"/>
            </a:xfrm>
            <a:custGeom>
              <a:avLst/>
              <a:gdLst>
                <a:gd name="T0" fmla="+- 0 587 21"/>
                <a:gd name="T1" fmla="*/ T0 w 566"/>
                <a:gd name="T2" fmla="+- 0 10 10"/>
                <a:gd name="T3" fmla="*/ 10 h 565"/>
                <a:gd name="T4" fmla="+- 0 21 21"/>
                <a:gd name="T5" fmla="*/ T4 w 566"/>
                <a:gd name="T6" fmla="+- 0 10 10"/>
                <a:gd name="T7" fmla="*/ 10 h 565"/>
                <a:gd name="T8" fmla="+- 0 587 21"/>
                <a:gd name="T9" fmla="*/ T8 w 566"/>
                <a:gd name="T10" fmla="+- 0 575 10"/>
                <a:gd name="T11" fmla="*/ 575 h 565"/>
                <a:gd name="T12" fmla="+- 0 587 21"/>
                <a:gd name="T13" fmla="*/ T12 w 566"/>
                <a:gd name="T14" fmla="+- 0 10 10"/>
                <a:gd name="T15" fmla="*/ 10 h 5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566" h="565">
                  <a:moveTo>
                    <a:pt x="566" y="0"/>
                  </a:moveTo>
                  <a:lnTo>
                    <a:pt x="0" y="0"/>
                  </a:lnTo>
                  <a:lnTo>
                    <a:pt x="566" y="565"/>
                  </a:lnTo>
                  <a:lnTo>
                    <a:pt x="566" y="0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docshape27">
              <a:extLst>
                <a:ext uri="{FF2B5EF4-FFF2-40B4-BE49-F238E27FC236}">
                  <a16:creationId xmlns:a16="http://schemas.microsoft.com/office/drawing/2014/main" id="{C30F7B64-1DEF-4E18-97C9-74C05FA507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577" cy="576"/>
            </a:xfrm>
            <a:custGeom>
              <a:avLst/>
              <a:gdLst>
                <a:gd name="T0" fmla="+- 0 587 10"/>
                <a:gd name="T1" fmla="*/ T0 w 577"/>
                <a:gd name="T2" fmla="+- 0 10 10"/>
                <a:gd name="T3" fmla="*/ 10 h 576"/>
                <a:gd name="T4" fmla="+- 0 587 10"/>
                <a:gd name="T5" fmla="*/ T4 w 577"/>
                <a:gd name="T6" fmla="+- 0 575 10"/>
                <a:gd name="T7" fmla="*/ 575 h 576"/>
                <a:gd name="T8" fmla="+- 0 21 10"/>
                <a:gd name="T9" fmla="*/ T8 w 577"/>
                <a:gd name="T10" fmla="+- 0 10 10"/>
                <a:gd name="T11" fmla="*/ 10 h 576"/>
                <a:gd name="T12" fmla="+- 0 587 10"/>
                <a:gd name="T13" fmla="*/ T12 w 577"/>
                <a:gd name="T14" fmla="+- 0 10 10"/>
                <a:gd name="T15" fmla="*/ 10 h 576"/>
                <a:gd name="T16" fmla="+- 0 10 10"/>
                <a:gd name="T17" fmla="*/ T16 w 577"/>
                <a:gd name="T18" fmla="+- 0 586 10"/>
                <a:gd name="T19" fmla="*/ 586 h 576"/>
                <a:gd name="T20" fmla="+- 0 10 10"/>
                <a:gd name="T21" fmla="*/ T20 w 577"/>
                <a:gd name="T22" fmla="+- 0 21 10"/>
                <a:gd name="T23" fmla="*/ 21 h 576"/>
                <a:gd name="T24" fmla="+- 0 576 10"/>
                <a:gd name="T25" fmla="*/ T24 w 577"/>
                <a:gd name="T26" fmla="+- 0 586 10"/>
                <a:gd name="T27" fmla="*/ 586 h 576"/>
                <a:gd name="T28" fmla="+- 0 10 10"/>
                <a:gd name="T29" fmla="*/ T28 w 577"/>
                <a:gd name="T30" fmla="+- 0 586 10"/>
                <a:gd name="T31" fmla="*/ 586 h 57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577" h="576">
                  <a:moveTo>
                    <a:pt x="577" y="0"/>
                  </a:moveTo>
                  <a:lnTo>
                    <a:pt x="577" y="565"/>
                  </a:lnTo>
                  <a:lnTo>
                    <a:pt x="11" y="0"/>
                  </a:lnTo>
                  <a:lnTo>
                    <a:pt x="577" y="0"/>
                  </a:lnTo>
                  <a:close/>
                  <a:moveTo>
                    <a:pt x="0" y="576"/>
                  </a:moveTo>
                  <a:lnTo>
                    <a:pt x="0" y="11"/>
                  </a:lnTo>
                  <a:lnTo>
                    <a:pt x="566" y="576"/>
                  </a:lnTo>
                  <a:lnTo>
                    <a:pt x="0" y="576"/>
                  </a:lnTo>
                  <a:close/>
                </a:path>
              </a:pathLst>
            </a:custGeom>
            <a:noFill/>
            <a:ln w="12700">
              <a:solidFill>
                <a:srgbClr val="78787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2" name="docshapegroup28">
            <a:extLst>
              <a:ext uri="{FF2B5EF4-FFF2-40B4-BE49-F238E27FC236}">
                <a16:creationId xmlns:a16="http://schemas.microsoft.com/office/drawing/2014/main" id="{52235358-C974-4157-B92A-09A061D2B864}"/>
              </a:ext>
            </a:extLst>
          </p:cNvPr>
          <p:cNvGrpSpPr>
            <a:grpSpLocks/>
          </p:cNvGrpSpPr>
          <p:nvPr/>
        </p:nvGrpSpPr>
        <p:grpSpPr bwMode="auto">
          <a:xfrm>
            <a:off x="3673498" y="4841044"/>
            <a:ext cx="371475" cy="371475"/>
            <a:chOff x="0" y="0"/>
            <a:chExt cx="586" cy="586"/>
          </a:xfrm>
        </p:grpSpPr>
        <p:sp>
          <p:nvSpPr>
            <p:cNvPr id="83" name="docshape29">
              <a:extLst>
                <a:ext uri="{FF2B5EF4-FFF2-40B4-BE49-F238E27FC236}">
                  <a16:creationId xmlns:a16="http://schemas.microsoft.com/office/drawing/2014/main" id="{CFD97A49-32DE-4D48-87A5-A72C016CB4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566" cy="566"/>
            </a:xfrm>
            <a:custGeom>
              <a:avLst/>
              <a:gdLst>
                <a:gd name="T0" fmla="+- 0 10 10"/>
                <a:gd name="T1" fmla="*/ T0 w 566"/>
                <a:gd name="T2" fmla="+- 0 293 10"/>
                <a:gd name="T3" fmla="*/ 293 h 566"/>
                <a:gd name="T4" fmla="+- 0 20 10"/>
                <a:gd name="T5" fmla="*/ T4 w 566"/>
                <a:gd name="T6" fmla="+- 0 218 10"/>
                <a:gd name="T7" fmla="*/ 218 h 566"/>
                <a:gd name="T8" fmla="+- 0 49 10"/>
                <a:gd name="T9" fmla="*/ T8 w 566"/>
                <a:gd name="T10" fmla="+- 0 150 10"/>
                <a:gd name="T11" fmla="*/ 150 h 566"/>
                <a:gd name="T12" fmla="+- 0 93 10"/>
                <a:gd name="T13" fmla="*/ T12 w 566"/>
                <a:gd name="T14" fmla="+- 0 93 10"/>
                <a:gd name="T15" fmla="*/ 93 h 566"/>
                <a:gd name="T16" fmla="+- 0 150 10"/>
                <a:gd name="T17" fmla="*/ T16 w 566"/>
                <a:gd name="T18" fmla="+- 0 49 10"/>
                <a:gd name="T19" fmla="*/ 49 h 566"/>
                <a:gd name="T20" fmla="+- 0 218 10"/>
                <a:gd name="T21" fmla="*/ T20 w 566"/>
                <a:gd name="T22" fmla="+- 0 20 10"/>
                <a:gd name="T23" fmla="*/ 20 h 566"/>
                <a:gd name="T24" fmla="+- 0 293 10"/>
                <a:gd name="T25" fmla="*/ T24 w 566"/>
                <a:gd name="T26" fmla="+- 0 10 10"/>
                <a:gd name="T27" fmla="*/ 10 h 566"/>
                <a:gd name="T28" fmla="+- 0 368 10"/>
                <a:gd name="T29" fmla="*/ T28 w 566"/>
                <a:gd name="T30" fmla="+- 0 20 10"/>
                <a:gd name="T31" fmla="*/ 20 h 566"/>
                <a:gd name="T32" fmla="+- 0 436 10"/>
                <a:gd name="T33" fmla="*/ T32 w 566"/>
                <a:gd name="T34" fmla="+- 0 49 10"/>
                <a:gd name="T35" fmla="*/ 49 h 566"/>
                <a:gd name="T36" fmla="+- 0 493 10"/>
                <a:gd name="T37" fmla="*/ T36 w 566"/>
                <a:gd name="T38" fmla="+- 0 93 10"/>
                <a:gd name="T39" fmla="*/ 93 h 566"/>
                <a:gd name="T40" fmla="+- 0 537 10"/>
                <a:gd name="T41" fmla="*/ T40 w 566"/>
                <a:gd name="T42" fmla="+- 0 150 10"/>
                <a:gd name="T43" fmla="*/ 150 h 566"/>
                <a:gd name="T44" fmla="+- 0 566 10"/>
                <a:gd name="T45" fmla="*/ T44 w 566"/>
                <a:gd name="T46" fmla="+- 0 218 10"/>
                <a:gd name="T47" fmla="*/ 218 h 566"/>
                <a:gd name="T48" fmla="+- 0 576 10"/>
                <a:gd name="T49" fmla="*/ T48 w 566"/>
                <a:gd name="T50" fmla="+- 0 293 10"/>
                <a:gd name="T51" fmla="*/ 293 h 566"/>
                <a:gd name="T52" fmla="+- 0 566 10"/>
                <a:gd name="T53" fmla="*/ T52 w 566"/>
                <a:gd name="T54" fmla="+- 0 368 10"/>
                <a:gd name="T55" fmla="*/ 368 h 566"/>
                <a:gd name="T56" fmla="+- 0 537 10"/>
                <a:gd name="T57" fmla="*/ T56 w 566"/>
                <a:gd name="T58" fmla="+- 0 436 10"/>
                <a:gd name="T59" fmla="*/ 436 h 566"/>
                <a:gd name="T60" fmla="+- 0 493 10"/>
                <a:gd name="T61" fmla="*/ T60 w 566"/>
                <a:gd name="T62" fmla="+- 0 493 10"/>
                <a:gd name="T63" fmla="*/ 493 h 566"/>
                <a:gd name="T64" fmla="+- 0 436 10"/>
                <a:gd name="T65" fmla="*/ T64 w 566"/>
                <a:gd name="T66" fmla="+- 0 537 10"/>
                <a:gd name="T67" fmla="*/ 537 h 566"/>
                <a:gd name="T68" fmla="+- 0 368 10"/>
                <a:gd name="T69" fmla="*/ T68 w 566"/>
                <a:gd name="T70" fmla="+- 0 566 10"/>
                <a:gd name="T71" fmla="*/ 566 h 566"/>
                <a:gd name="T72" fmla="+- 0 293 10"/>
                <a:gd name="T73" fmla="*/ T72 w 566"/>
                <a:gd name="T74" fmla="+- 0 576 10"/>
                <a:gd name="T75" fmla="*/ 576 h 566"/>
                <a:gd name="T76" fmla="+- 0 218 10"/>
                <a:gd name="T77" fmla="*/ T76 w 566"/>
                <a:gd name="T78" fmla="+- 0 566 10"/>
                <a:gd name="T79" fmla="*/ 566 h 566"/>
                <a:gd name="T80" fmla="+- 0 150 10"/>
                <a:gd name="T81" fmla="*/ T80 w 566"/>
                <a:gd name="T82" fmla="+- 0 537 10"/>
                <a:gd name="T83" fmla="*/ 537 h 566"/>
                <a:gd name="T84" fmla="+- 0 93 10"/>
                <a:gd name="T85" fmla="*/ T84 w 566"/>
                <a:gd name="T86" fmla="+- 0 493 10"/>
                <a:gd name="T87" fmla="*/ 493 h 566"/>
                <a:gd name="T88" fmla="+- 0 49 10"/>
                <a:gd name="T89" fmla="*/ T88 w 566"/>
                <a:gd name="T90" fmla="+- 0 436 10"/>
                <a:gd name="T91" fmla="*/ 436 h 566"/>
                <a:gd name="T92" fmla="+- 0 20 10"/>
                <a:gd name="T93" fmla="*/ T92 w 566"/>
                <a:gd name="T94" fmla="+- 0 368 10"/>
                <a:gd name="T95" fmla="*/ 368 h 566"/>
                <a:gd name="T96" fmla="+- 0 10 10"/>
                <a:gd name="T97" fmla="*/ T96 w 566"/>
                <a:gd name="T98" fmla="+- 0 293 10"/>
                <a:gd name="T99" fmla="*/ 293 h 56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</a:cxnLst>
              <a:rect l="0" t="0" r="r" b="b"/>
              <a:pathLst>
                <a:path w="566" h="566">
                  <a:moveTo>
                    <a:pt x="0" y="283"/>
                  </a:moveTo>
                  <a:lnTo>
                    <a:pt x="10" y="208"/>
                  </a:lnTo>
                  <a:lnTo>
                    <a:pt x="39" y="140"/>
                  </a:lnTo>
                  <a:lnTo>
                    <a:pt x="83" y="83"/>
                  </a:lnTo>
                  <a:lnTo>
                    <a:pt x="140" y="39"/>
                  </a:lnTo>
                  <a:lnTo>
                    <a:pt x="208" y="10"/>
                  </a:lnTo>
                  <a:lnTo>
                    <a:pt x="283" y="0"/>
                  </a:lnTo>
                  <a:lnTo>
                    <a:pt x="358" y="10"/>
                  </a:lnTo>
                  <a:lnTo>
                    <a:pt x="426" y="39"/>
                  </a:lnTo>
                  <a:lnTo>
                    <a:pt x="483" y="83"/>
                  </a:lnTo>
                  <a:lnTo>
                    <a:pt x="527" y="140"/>
                  </a:lnTo>
                  <a:lnTo>
                    <a:pt x="556" y="208"/>
                  </a:lnTo>
                  <a:lnTo>
                    <a:pt x="566" y="283"/>
                  </a:lnTo>
                  <a:lnTo>
                    <a:pt x="556" y="358"/>
                  </a:lnTo>
                  <a:lnTo>
                    <a:pt x="527" y="426"/>
                  </a:lnTo>
                  <a:lnTo>
                    <a:pt x="483" y="483"/>
                  </a:lnTo>
                  <a:lnTo>
                    <a:pt x="426" y="527"/>
                  </a:lnTo>
                  <a:lnTo>
                    <a:pt x="358" y="556"/>
                  </a:lnTo>
                  <a:lnTo>
                    <a:pt x="283" y="566"/>
                  </a:lnTo>
                  <a:lnTo>
                    <a:pt x="208" y="556"/>
                  </a:lnTo>
                  <a:lnTo>
                    <a:pt x="140" y="527"/>
                  </a:lnTo>
                  <a:lnTo>
                    <a:pt x="83" y="483"/>
                  </a:lnTo>
                  <a:lnTo>
                    <a:pt x="39" y="426"/>
                  </a:lnTo>
                  <a:lnTo>
                    <a:pt x="10" y="358"/>
                  </a:lnTo>
                  <a:lnTo>
                    <a:pt x="0" y="283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2092" name="docshape30">
              <a:extLst>
                <a:ext uri="{FF2B5EF4-FFF2-40B4-BE49-F238E27FC236}">
                  <a16:creationId xmlns:a16="http://schemas.microsoft.com/office/drawing/2014/main" id="{E499DE35-B030-41FC-9234-AE1FC26EF6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" y="226"/>
              <a:ext cx="134" cy="1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FF3D1FAA-2BF0-4DCE-80D4-3462FA193F93}"/>
              </a:ext>
            </a:extLst>
          </p:cNvPr>
          <p:cNvSpPr/>
          <p:nvPr/>
        </p:nvSpPr>
        <p:spPr>
          <a:xfrm>
            <a:off x="145646" y="63585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200"/>
              </a:spcBef>
            </a:pPr>
            <a:r>
              <a:rPr lang="en-GB" b="1" dirty="0" err="1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Hoja</a:t>
            </a:r>
            <a:r>
              <a:rPr lang="en-GB" b="1" dirty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b="1" dirty="0">
              <a:solidFill>
                <a:srgbClr val="365F91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67" name="docshapegroup1"/>
          <p:cNvGrpSpPr>
            <a:grpSpLocks/>
          </p:cNvGrpSpPr>
          <p:nvPr/>
        </p:nvGrpSpPr>
        <p:grpSpPr bwMode="auto">
          <a:xfrm>
            <a:off x="0" y="0"/>
            <a:ext cx="379413" cy="379413"/>
            <a:chOff x="0" y="0"/>
            <a:chExt cx="597" cy="597"/>
          </a:xfrm>
        </p:grpSpPr>
      </p:grpSp>
      <p:grpSp>
        <p:nvGrpSpPr>
          <p:cNvPr id="2064" name="docshapegroup4"/>
          <p:cNvGrpSpPr>
            <a:grpSpLocks/>
          </p:cNvGrpSpPr>
          <p:nvPr/>
        </p:nvGrpSpPr>
        <p:grpSpPr bwMode="auto">
          <a:xfrm>
            <a:off x="0" y="0"/>
            <a:ext cx="379413" cy="377825"/>
            <a:chOff x="0" y="0"/>
            <a:chExt cx="597" cy="596"/>
          </a:xfrm>
        </p:grpSpPr>
      </p:grpSp>
      <p:grpSp>
        <p:nvGrpSpPr>
          <p:cNvPr id="2061" name="docshapegroup7"/>
          <p:cNvGrpSpPr>
            <a:grpSpLocks/>
          </p:cNvGrpSpPr>
          <p:nvPr/>
        </p:nvGrpSpPr>
        <p:grpSpPr bwMode="auto">
          <a:xfrm>
            <a:off x="0" y="0"/>
            <a:ext cx="379413" cy="377825"/>
            <a:chOff x="0" y="0"/>
            <a:chExt cx="597" cy="596"/>
          </a:xfrm>
        </p:grpSpPr>
      </p:grpSp>
      <p:grpSp>
        <p:nvGrpSpPr>
          <p:cNvPr id="2058" name="docshapegroup10"/>
          <p:cNvGrpSpPr>
            <a:grpSpLocks/>
          </p:cNvGrpSpPr>
          <p:nvPr/>
        </p:nvGrpSpPr>
        <p:grpSpPr bwMode="auto">
          <a:xfrm>
            <a:off x="0" y="0"/>
            <a:ext cx="379413" cy="377825"/>
            <a:chOff x="0" y="0"/>
            <a:chExt cx="597" cy="596"/>
          </a:xfrm>
        </p:grpSpPr>
      </p:grpSp>
      <p:grpSp>
        <p:nvGrpSpPr>
          <p:cNvPr id="2055" name="docshapegroup13"/>
          <p:cNvGrpSpPr>
            <a:grpSpLocks/>
          </p:cNvGrpSpPr>
          <p:nvPr/>
        </p:nvGrpSpPr>
        <p:grpSpPr bwMode="auto">
          <a:xfrm>
            <a:off x="0" y="0"/>
            <a:ext cx="379413" cy="377825"/>
            <a:chOff x="0" y="0"/>
            <a:chExt cx="597" cy="596"/>
          </a:xfrm>
        </p:grpSpPr>
      </p:grpSp>
      <p:grpSp>
        <p:nvGrpSpPr>
          <p:cNvPr id="2052" name="docshapegroup16"/>
          <p:cNvGrpSpPr>
            <a:grpSpLocks/>
          </p:cNvGrpSpPr>
          <p:nvPr/>
        </p:nvGrpSpPr>
        <p:grpSpPr bwMode="auto">
          <a:xfrm>
            <a:off x="0" y="0"/>
            <a:ext cx="379413" cy="377825"/>
            <a:chOff x="0" y="0"/>
            <a:chExt cx="597" cy="596"/>
          </a:xfrm>
        </p:grpSpPr>
      </p:grpSp>
      <p:grpSp>
        <p:nvGrpSpPr>
          <p:cNvPr id="2049" name="docshapegroup19"/>
          <p:cNvGrpSpPr>
            <a:grpSpLocks/>
          </p:cNvGrpSpPr>
          <p:nvPr/>
        </p:nvGrpSpPr>
        <p:grpSpPr bwMode="auto">
          <a:xfrm>
            <a:off x="0" y="0"/>
            <a:ext cx="379413" cy="377825"/>
            <a:chOff x="0" y="0"/>
            <a:chExt cx="597" cy="596"/>
          </a:xfrm>
        </p:grpSpPr>
      </p:grpSp>
      <p:sp>
        <p:nvSpPr>
          <p:cNvPr id="43" name="Title 1">
            <a:extLst>
              <a:ext uri="{FF2B5EF4-FFF2-40B4-BE49-F238E27FC236}">
                <a16:creationId xmlns:a16="http://schemas.microsoft.com/office/drawing/2014/main" id="{4814FA15-DEB9-4738-B2C6-F43981D86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506" y="165929"/>
            <a:ext cx="9110444" cy="1046182"/>
          </a:xfrm>
        </p:spPr>
        <p:txBody>
          <a:bodyPr>
            <a:normAutofit/>
          </a:bodyPr>
          <a:lstStyle/>
          <a:p>
            <a:r>
              <a:rPr lang="es-ES" sz="2800" dirty="0"/>
              <a:t>Comprender la química de los equilibrios de solubilidad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8693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126B397-F19E-433C-9537-DDE922457E1B}"/>
              </a:ext>
            </a:extLst>
          </p:cNvPr>
          <p:cNvSpPr txBox="1"/>
          <p:nvPr/>
        </p:nvSpPr>
        <p:spPr>
          <a:xfrm>
            <a:off x="942004" y="2811491"/>
            <a:ext cx="79015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Coloca dos gotas de sal 0,1 M en cada círculo, sobre la línea central.</a:t>
            </a:r>
          </a:p>
          <a:p>
            <a:r>
              <a:rPr lang="es-ES" sz="1400" dirty="0"/>
              <a:t>Añade una gota de hidróxido de sodio 0.4 M en los círculos de la fila superior. Remueve con un palillo.</a:t>
            </a:r>
          </a:p>
          <a:p>
            <a:r>
              <a:rPr lang="es-ES" sz="1400" dirty="0"/>
              <a:t>En la fila inferior, añade 6 gotas de hidróxido de sodio 0.4 M. Remueve con un palillo.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91EE140-0454-4F6A-9629-BC8382E7B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004" y="607638"/>
            <a:ext cx="8543925" cy="1325563"/>
          </a:xfrm>
        </p:spPr>
        <p:txBody>
          <a:bodyPr>
            <a:normAutofit/>
          </a:bodyPr>
          <a:lstStyle/>
          <a:p>
            <a:r>
              <a:rPr lang="es-ES" sz="2800" dirty="0"/>
              <a:t>Química de los iones +1 de metales de transición (con hidróxido de sodio)</a:t>
            </a:r>
            <a:endParaRPr lang="en-US" sz="28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33B070C-6C32-4836-8202-DE027599D664}"/>
              </a:ext>
            </a:extLst>
          </p:cNvPr>
          <p:cNvSpPr/>
          <p:nvPr/>
        </p:nvSpPr>
        <p:spPr>
          <a:xfrm>
            <a:off x="145646" y="63585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200"/>
              </a:spcBef>
            </a:pPr>
            <a:r>
              <a:rPr lang="en-GB" b="1" dirty="0" err="1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Hoja</a:t>
            </a:r>
            <a:r>
              <a:rPr lang="en-GB" b="1" dirty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endParaRPr lang="en-US" b="1" dirty="0">
              <a:solidFill>
                <a:srgbClr val="365F91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8C77D88-AF11-4C0A-BEE1-BC83921714D1}"/>
              </a:ext>
            </a:extLst>
          </p:cNvPr>
          <p:cNvSpPr/>
          <p:nvPr/>
        </p:nvSpPr>
        <p:spPr>
          <a:xfrm>
            <a:off x="7143537" y="1933202"/>
            <a:ext cx="24910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Usar</a:t>
            </a: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gafas</a:t>
            </a: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GB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protección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3261C6-9E7D-44A8-886C-843A0E2EA25A}"/>
              </a:ext>
            </a:extLst>
          </p:cNvPr>
          <p:cNvSpPr/>
          <p:nvPr/>
        </p:nvSpPr>
        <p:spPr>
          <a:xfrm>
            <a:off x="851866" y="2302534"/>
            <a:ext cx="337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3190" marR="0">
              <a:spcBef>
                <a:spcPts val="235"/>
              </a:spcBef>
              <a:spcAft>
                <a:spcPts val="0"/>
              </a:spcAft>
            </a:pPr>
            <a:r>
              <a:rPr lang="es-ES" b="1" dirty="0">
                <a:latin typeface="Calibri" panose="020F0502020204030204" pitchFamily="34" charset="0"/>
                <a:ea typeface="Calibri" panose="020F0502020204030204" pitchFamily="34" charset="0"/>
              </a:rPr>
              <a:t>Añadir hidróxido de sodio 0.4 M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3086" name="image1.png">
            <a:extLst>
              <a:ext uri="{FF2B5EF4-FFF2-40B4-BE49-F238E27FC236}">
                <a16:creationId xmlns:a16="http://schemas.microsoft.com/office/drawing/2014/main" id="{EC3942C0-55B4-40D6-829C-8F37C563EC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225" y="5290484"/>
            <a:ext cx="539750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8DB118E4-70B0-4254-BCF8-6DA294D9C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825" y="5305232"/>
            <a:ext cx="539750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>
            <a:extLst>
              <a:ext uri="{FF2B5EF4-FFF2-40B4-BE49-F238E27FC236}">
                <a16:creationId xmlns:a16="http://schemas.microsoft.com/office/drawing/2014/main" id="{FC4019A6-343B-4644-B840-BF7C017B3A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8510" y="5290484"/>
            <a:ext cx="541338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>
            <a:extLst>
              <a:ext uri="{FF2B5EF4-FFF2-40B4-BE49-F238E27FC236}">
                <a16:creationId xmlns:a16="http://schemas.microsoft.com/office/drawing/2014/main" id="{AD676C1E-1961-4E96-99B3-15E80C4AC3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7620" y="5305231"/>
            <a:ext cx="541338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>
            <a:extLst>
              <a:ext uri="{FF2B5EF4-FFF2-40B4-BE49-F238E27FC236}">
                <a16:creationId xmlns:a16="http://schemas.microsoft.com/office/drawing/2014/main" id="{E18911E6-06F5-4D51-9369-B0682849B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528" y="5305230"/>
            <a:ext cx="539750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>
            <a:extLst>
              <a:ext uri="{FF2B5EF4-FFF2-40B4-BE49-F238E27FC236}">
                <a16:creationId xmlns:a16="http://schemas.microsoft.com/office/drawing/2014/main" id="{1C2F341A-68E7-42D4-8718-9DBA1D8E6B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618" y="4336870"/>
            <a:ext cx="539750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Picture 1">
            <a:extLst>
              <a:ext uri="{FF2B5EF4-FFF2-40B4-BE49-F238E27FC236}">
                <a16:creationId xmlns:a16="http://schemas.microsoft.com/office/drawing/2014/main" id="{0BC7793F-461C-4EB5-A75E-E7D6F9446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925" y="4334756"/>
            <a:ext cx="541338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51E71231-1D15-4FAD-AF73-11A5045F1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225" y="4336870"/>
            <a:ext cx="539750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id="{066240ED-5549-408C-9F90-9195581019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997" y="4334756"/>
            <a:ext cx="539750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>
            <a:extLst>
              <a:ext uri="{FF2B5EF4-FFF2-40B4-BE49-F238E27FC236}">
                <a16:creationId xmlns:a16="http://schemas.microsoft.com/office/drawing/2014/main" id="{740CFDAD-19F1-42F2-8BD9-7ADD265CAF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0098" y="4334756"/>
            <a:ext cx="539750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>
            <a:extLst>
              <a:ext uri="{FF2B5EF4-FFF2-40B4-BE49-F238E27FC236}">
                <a16:creationId xmlns:a16="http://schemas.microsoft.com/office/drawing/2014/main" id="{247FD59D-D941-4125-A4BB-C1C73E63EC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803" y="4342149"/>
            <a:ext cx="541337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FF80EE01-0E25-429D-B07B-78A7C3991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1060" y="4336385"/>
            <a:ext cx="542925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>
            <a:extLst>
              <a:ext uri="{FF2B5EF4-FFF2-40B4-BE49-F238E27FC236}">
                <a16:creationId xmlns:a16="http://schemas.microsoft.com/office/drawing/2014/main" id="{DCB06A97-2C3E-4A0D-A0DD-8E48A57592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012" y="5294122"/>
            <a:ext cx="541338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>
            <a:extLst>
              <a:ext uri="{FF2B5EF4-FFF2-40B4-BE49-F238E27FC236}">
                <a16:creationId xmlns:a16="http://schemas.microsoft.com/office/drawing/2014/main" id="{4F87B432-AB32-41D6-8653-256E09389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925" y="5290484"/>
            <a:ext cx="539750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21841D15-0BA6-4D3E-BDAC-C9D2EA352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475" y="456043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6">
            <a:extLst>
              <a:ext uri="{FF2B5EF4-FFF2-40B4-BE49-F238E27FC236}">
                <a16:creationId xmlns:a16="http://schemas.microsoft.com/office/drawing/2014/main" id="{31BCA633-67CB-4A9E-8628-DBD59C944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9944" y="3673979"/>
            <a:ext cx="705032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</a:pPr>
            <a:b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Mn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Fe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</a:t>
            </a:r>
            <a:r>
              <a:rPr lang="en-GB" altLang="en-US" sz="1100" dirty="0">
                <a:ea typeface="Calibri" panose="020F0502020204030204" pitchFamily="34" charset="0"/>
              </a:rPr>
              <a:t>	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Fe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III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Ni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Cu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</a:t>
            </a:r>
            <a:r>
              <a:rPr lang="en-GB" altLang="en-US" sz="1100" dirty="0">
                <a:ea typeface="Calibri" panose="020F0502020204030204" pitchFamily="34" charset="0"/>
              </a:rPr>
              <a:t>	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Zn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D21BD27E-A071-457D-B403-F534AF7B9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475" y="501763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789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126B397-F19E-433C-9537-DDE922457E1B}"/>
              </a:ext>
            </a:extLst>
          </p:cNvPr>
          <p:cNvSpPr txBox="1"/>
          <p:nvPr/>
        </p:nvSpPr>
        <p:spPr>
          <a:xfrm>
            <a:off x="942004" y="2811491"/>
            <a:ext cx="79015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/>
              <a:t>Añade dos gotas de sal 0.1 M en cada círculo sobre la línea central.</a:t>
            </a:r>
          </a:p>
          <a:p>
            <a:r>
              <a:rPr lang="es-ES" sz="1400" dirty="0"/>
              <a:t>Añade 1 gota de amoniaco 2 M a la fila superior. Remueve con un palillo. Añade 6 gotas de amoniaco 2 M a la segunda fila. Remueve con un palillo.</a:t>
            </a:r>
            <a:endParaRPr lang="en-US" sz="1400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91EE140-0454-4F6A-9629-BC8382E7B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004" y="611482"/>
            <a:ext cx="8543925" cy="1325563"/>
          </a:xfrm>
        </p:spPr>
        <p:txBody>
          <a:bodyPr>
            <a:normAutofit/>
          </a:bodyPr>
          <a:lstStyle/>
          <a:p>
            <a:r>
              <a:rPr lang="es-ES" sz="2800" dirty="0"/>
              <a:t>Química de los iones +2 de metales de transición (con amoniaco 2 M) </a:t>
            </a:r>
            <a:endParaRPr lang="en-US" sz="28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33B070C-6C32-4836-8202-DE027599D664}"/>
              </a:ext>
            </a:extLst>
          </p:cNvPr>
          <p:cNvSpPr/>
          <p:nvPr/>
        </p:nvSpPr>
        <p:spPr>
          <a:xfrm>
            <a:off x="145646" y="63585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200"/>
              </a:spcBef>
            </a:pPr>
            <a:r>
              <a:rPr lang="en-GB" b="1" dirty="0" err="1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Hoja</a:t>
            </a:r>
            <a:r>
              <a:rPr lang="en-GB" b="1" dirty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b="1" dirty="0">
              <a:solidFill>
                <a:srgbClr val="365F91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8C77D88-AF11-4C0A-BEE1-BC83921714D1}"/>
              </a:ext>
            </a:extLst>
          </p:cNvPr>
          <p:cNvSpPr/>
          <p:nvPr/>
        </p:nvSpPr>
        <p:spPr>
          <a:xfrm>
            <a:off x="5783846" y="1714161"/>
            <a:ext cx="41221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Usa</a:t>
            </a: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gafas</a:t>
            </a: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GB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protección</a:t>
            </a: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r>
              <a:rPr lang="es-ES" dirty="0">
                <a:solidFill>
                  <a:srgbClr val="FF0000"/>
                </a:solidFill>
              </a:rPr>
              <a:t>Asegurar la ventilación adecuada del aula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3261C6-9E7D-44A8-886C-843A0E2EA25A}"/>
              </a:ext>
            </a:extLst>
          </p:cNvPr>
          <p:cNvSpPr/>
          <p:nvPr/>
        </p:nvSpPr>
        <p:spPr>
          <a:xfrm>
            <a:off x="942004" y="2312007"/>
            <a:ext cx="2184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err="1"/>
              <a:t>Añadir</a:t>
            </a:r>
            <a:r>
              <a:rPr lang="en-GB" b="1" dirty="0"/>
              <a:t> </a:t>
            </a:r>
            <a:r>
              <a:rPr lang="en-GB" b="1" dirty="0" err="1"/>
              <a:t>amoniaco</a:t>
            </a:r>
            <a:r>
              <a:rPr lang="en-GB" b="1" dirty="0"/>
              <a:t> 2M</a:t>
            </a:r>
            <a:endParaRPr lang="en-US" dirty="0"/>
          </a:p>
        </p:txBody>
      </p:sp>
      <p:pic>
        <p:nvPicPr>
          <p:cNvPr id="3086" name="image1.png">
            <a:extLst>
              <a:ext uri="{FF2B5EF4-FFF2-40B4-BE49-F238E27FC236}">
                <a16:creationId xmlns:a16="http://schemas.microsoft.com/office/drawing/2014/main" id="{EC3942C0-55B4-40D6-829C-8F37C563EC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225" y="5290484"/>
            <a:ext cx="539750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8DB118E4-70B0-4254-BCF8-6DA294D9C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825" y="5305232"/>
            <a:ext cx="539750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>
            <a:extLst>
              <a:ext uri="{FF2B5EF4-FFF2-40B4-BE49-F238E27FC236}">
                <a16:creationId xmlns:a16="http://schemas.microsoft.com/office/drawing/2014/main" id="{FC4019A6-343B-4644-B840-BF7C017B3A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8510" y="5290484"/>
            <a:ext cx="541338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>
            <a:extLst>
              <a:ext uri="{FF2B5EF4-FFF2-40B4-BE49-F238E27FC236}">
                <a16:creationId xmlns:a16="http://schemas.microsoft.com/office/drawing/2014/main" id="{AD676C1E-1961-4E96-99B3-15E80C4AC3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7620" y="5305231"/>
            <a:ext cx="541338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>
            <a:extLst>
              <a:ext uri="{FF2B5EF4-FFF2-40B4-BE49-F238E27FC236}">
                <a16:creationId xmlns:a16="http://schemas.microsoft.com/office/drawing/2014/main" id="{E18911E6-06F5-4D51-9369-B0682849B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528" y="5305230"/>
            <a:ext cx="539750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>
            <a:extLst>
              <a:ext uri="{FF2B5EF4-FFF2-40B4-BE49-F238E27FC236}">
                <a16:creationId xmlns:a16="http://schemas.microsoft.com/office/drawing/2014/main" id="{1C2F341A-68E7-42D4-8718-9DBA1D8E6B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6618" y="4336870"/>
            <a:ext cx="539750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Picture 1">
            <a:extLst>
              <a:ext uri="{FF2B5EF4-FFF2-40B4-BE49-F238E27FC236}">
                <a16:creationId xmlns:a16="http://schemas.microsoft.com/office/drawing/2014/main" id="{0BC7793F-461C-4EB5-A75E-E7D6F9446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925" y="4334756"/>
            <a:ext cx="541338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51E71231-1D15-4FAD-AF73-11A5045F1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225" y="4336870"/>
            <a:ext cx="539750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id="{066240ED-5549-408C-9F90-9195581019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997" y="4334756"/>
            <a:ext cx="539750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>
            <a:extLst>
              <a:ext uri="{FF2B5EF4-FFF2-40B4-BE49-F238E27FC236}">
                <a16:creationId xmlns:a16="http://schemas.microsoft.com/office/drawing/2014/main" id="{740CFDAD-19F1-42F2-8BD9-7ADD265CAF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0098" y="4334756"/>
            <a:ext cx="539750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>
            <a:extLst>
              <a:ext uri="{FF2B5EF4-FFF2-40B4-BE49-F238E27FC236}">
                <a16:creationId xmlns:a16="http://schemas.microsoft.com/office/drawing/2014/main" id="{247FD59D-D941-4125-A4BB-C1C73E63EC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0803" y="4342149"/>
            <a:ext cx="541337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FF80EE01-0E25-429D-B07B-78A7C3991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1060" y="4336385"/>
            <a:ext cx="542925" cy="54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>
            <a:extLst>
              <a:ext uri="{FF2B5EF4-FFF2-40B4-BE49-F238E27FC236}">
                <a16:creationId xmlns:a16="http://schemas.microsoft.com/office/drawing/2014/main" id="{DCB06A97-2C3E-4A0D-A0DD-8E48A57592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012" y="5294122"/>
            <a:ext cx="541338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>
            <a:extLst>
              <a:ext uri="{FF2B5EF4-FFF2-40B4-BE49-F238E27FC236}">
                <a16:creationId xmlns:a16="http://schemas.microsoft.com/office/drawing/2014/main" id="{4F87B432-AB32-41D6-8653-256E093892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925" y="5290484"/>
            <a:ext cx="539750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21841D15-0BA6-4D3E-BDAC-C9D2EA352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475" y="4560430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6">
            <a:extLst>
              <a:ext uri="{FF2B5EF4-FFF2-40B4-BE49-F238E27FC236}">
                <a16:creationId xmlns:a16="http://schemas.microsoft.com/office/drawing/2014/main" id="{31BCA633-67CB-4A9E-8628-DBD59C944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9944" y="3673979"/>
            <a:ext cx="705032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</a:pPr>
            <a:b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Mn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Fe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</a:t>
            </a:r>
            <a:r>
              <a:rPr lang="en-GB" altLang="en-US" sz="1100" dirty="0">
                <a:ea typeface="Calibri" panose="020F0502020204030204" pitchFamily="34" charset="0"/>
              </a:rPr>
              <a:t>	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Fe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III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Ni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Cu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</a:t>
            </a:r>
            <a:r>
              <a:rPr lang="en-GB" altLang="en-US" sz="1100" dirty="0">
                <a:ea typeface="Calibri" panose="020F0502020204030204" pitchFamily="34" charset="0"/>
              </a:rPr>
              <a:t>	</a:t>
            </a:r>
            <a:r>
              <a:rPr kumimoji="0" lang="en-GB" alt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Zn</a:t>
            </a:r>
            <a:r>
              <a:rPr kumimoji="0" lang="en-GB" altLang="en-US" sz="1100" b="0" i="0" u="none" strike="noStrike" cap="none" normalizeH="0" baseline="3000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II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6175" algn="l"/>
                <a:tab pos="2012950" algn="l"/>
                <a:tab pos="3065463" algn="l"/>
                <a:tab pos="4162425" algn="l"/>
                <a:tab pos="5121275" algn="l"/>
                <a:tab pos="6584950" algn="l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D21BD27E-A071-457D-B403-F534AF7B9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4475" y="5017630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077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506" y="165929"/>
            <a:ext cx="9110444" cy="1046182"/>
          </a:xfrm>
        </p:spPr>
        <p:txBody>
          <a:bodyPr>
            <a:normAutofit/>
          </a:bodyPr>
          <a:lstStyle/>
          <a:p>
            <a:r>
              <a:rPr lang="es-ES" sz="2800" dirty="0"/>
              <a:t>Identificación de iones negativos (aniones)</a:t>
            </a:r>
            <a:endParaRPr lang="en-US" sz="2800" dirty="0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081AB7F3-4CD6-49B2-9B49-7B0DF79955C0}"/>
              </a:ext>
            </a:extLst>
          </p:cNvPr>
          <p:cNvSpPr/>
          <p:nvPr/>
        </p:nvSpPr>
        <p:spPr>
          <a:xfrm>
            <a:off x="7279229" y="945758"/>
            <a:ext cx="20719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Wear</a:t>
            </a:r>
            <a:r>
              <a:rPr lang="en-GB" spc="-65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e</a:t>
            </a: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ye</a:t>
            </a:r>
            <a:r>
              <a:rPr lang="en-GB" spc="-65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p</a:t>
            </a:r>
            <a:r>
              <a:rPr lang="en-GB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rotection</a:t>
            </a:r>
            <a:endParaRPr lang="en-US" dirty="0"/>
          </a:p>
        </p:txBody>
      </p:sp>
      <p:sp>
        <p:nvSpPr>
          <p:cNvPr id="121" name="Text Box 122">
            <a:extLst>
              <a:ext uri="{FF2B5EF4-FFF2-40B4-BE49-F238E27FC236}">
                <a16:creationId xmlns:a16="http://schemas.microsoft.com/office/drawing/2014/main" id="{7B08CB4D-1607-4855-B821-D9AB6F5EAE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68" y="958799"/>
            <a:ext cx="6576664" cy="291465"/>
          </a:xfrm>
          <a:prstGeom prst="rect">
            <a:avLst/>
          </a:prstGeom>
          <a:solidFill>
            <a:srgbClr val="FFF1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marL="91440" marR="0">
              <a:spcBef>
                <a:spcPts val="330"/>
              </a:spcBef>
              <a:spcAft>
                <a:spcPts val="0"/>
              </a:spcAft>
            </a:pPr>
            <a:r>
              <a:rPr lang="es-ES" sz="1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Utilizar disoluciones de sales de sodio o potasio de concentración entre 0.1 M y 0.2 M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510FD7DC-AAC4-4669-9DE2-76B0FE9D43F1}"/>
              </a:ext>
            </a:extLst>
          </p:cNvPr>
          <p:cNvSpPr/>
          <p:nvPr/>
        </p:nvSpPr>
        <p:spPr>
          <a:xfrm>
            <a:off x="228742" y="1333109"/>
            <a:ext cx="1527397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Cloruro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sodio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/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potasio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97F260EC-7732-43BA-91E1-91CC8C0132B0}"/>
              </a:ext>
            </a:extLst>
          </p:cNvPr>
          <p:cNvSpPr/>
          <p:nvPr/>
        </p:nvSpPr>
        <p:spPr>
          <a:xfrm>
            <a:off x="3492818" y="1333109"/>
            <a:ext cx="1527397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Yoduro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sodio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/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potasio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E434185A-7A74-4BF7-966E-F7BE7B6B6595}"/>
              </a:ext>
            </a:extLst>
          </p:cNvPr>
          <p:cNvSpPr/>
          <p:nvPr/>
        </p:nvSpPr>
        <p:spPr>
          <a:xfrm>
            <a:off x="5000116" y="1333109"/>
            <a:ext cx="1693716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Carbonato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sodio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/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potasio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AFAF4689-B30A-475C-942E-8EA8FEC2F513}"/>
              </a:ext>
            </a:extLst>
          </p:cNvPr>
          <p:cNvSpPr/>
          <p:nvPr/>
        </p:nvSpPr>
        <p:spPr>
          <a:xfrm>
            <a:off x="6713894" y="1333109"/>
            <a:ext cx="1527397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Sulfato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sodio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/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potasio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7CDBBF23-0239-40A3-87F7-8BD4693ACBAB}"/>
              </a:ext>
            </a:extLst>
          </p:cNvPr>
          <p:cNvSpPr/>
          <p:nvPr/>
        </p:nvSpPr>
        <p:spPr>
          <a:xfrm>
            <a:off x="8389143" y="1325939"/>
            <a:ext cx="15273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 err="1"/>
              <a:t>Nitrato</a:t>
            </a:r>
            <a:r>
              <a:rPr lang="en-GB" sz="1400" dirty="0"/>
              <a:t> de </a:t>
            </a:r>
            <a:r>
              <a:rPr lang="en-GB" sz="1400" dirty="0" err="1"/>
              <a:t>sodio</a:t>
            </a:r>
            <a:r>
              <a:rPr lang="en-GB" sz="1400" dirty="0"/>
              <a:t>/</a:t>
            </a:r>
            <a:r>
              <a:rPr lang="en-GB" sz="1400" dirty="0" err="1"/>
              <a:t>potasio</a:t>
            </a:r>
            <a:endParaRPr lang="en-US" dirty="0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A5D03AE8-0244-47EA-8F01-46DE215B6C99}"/>
              </a:ext>
            </a:extLst>
          </p:cNvPr>
          <p:cNvSpPr/>
          <p:nvPr/>
        </p:nvSpPr>
        <p:spPr>
          <a:xfrm>
            <a:off x="1902359" y="1338165"/>
            <a:ext cx="1527397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Bromuro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sodio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/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potasio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19C75E7F-A9E5-4CEA-9214-44475D61F4CB}"/>
              </a:ext>
            </a:extLst>
          </p:cNvPr>
          <p:cNvGrpSpPr>
            <a:grpSpLocks/>
          </p:cNvGrpSpPr>
          <p:nvPr/>
        </p:nvGrpSpPr>
        <p:grpSpPr bwMode="auto">
          <a:xfrm>
            <a:off x="722565" y="1976083"/>
            <a:ext cx="539750" cy="539750"/>
            <a:chOff x="10" y="10"/>
            <a:chExt cx="850" cy="850"/>
          </a:xfrm>
        </p:grpSpPr>
        <p:sp>
          <p:nvSpPr>
            <p:cNvPr id="161" name="docshape23">
              <a:extLst>
                <a:ext uri="{FF2B5EF4-FFF2-40B4-BE49-F238E27FC236}">
                  <a16:creationId xmlns:a16="http://schemas.microsoft.com/office/drawing/2014/main" id="{8D36088B-6606-409F-8403-FF2D6175CF1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2" name="docshape24">
              <a:extLst>
                <a:ext uri="{FF2B5EF4-FFF2-40B4-BE49-F238E27FC236}">
                  <a16:creationId xmlns:a16="http://schemas.microsoft.com/office/drawing/2014/main" id="{7A6366C8-4E92-44DE-9814-BF2A25B2BD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3" name="docshape25">
              <a:extLst>
                <a:ext uri="{FF2B5EF4-FFF2-40B4-BE49-F238E27FC236}">
                  <a16:creationId xmlns:a16="http://schemas.microsoft.com/office/drawing/2014/main" id="{913BFAB5-A47C-4113-B952-F45BA0E763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164" name="Group 163">
            <a:extLst>
              <a:ext uri="{FF2B5EF4-FFF2-40B4-BE49-F238E27FC236}">
                <a16:creationId xmlns:a16="http://schemas.microsoft.com/office/drawing/2014/main" id="{716E8399-E15B-4C0A-98E0-5898986C3B3E}"/>
              </a:ext>
            </a:extLst>
          </p:cNvPr>
          <p:cNvGrpSpPr>
            <a:grpSpLocks/>
          </p:cNvGrpSpPr>
          <p:nvPr/>
        </p:nvGrpSpPr>
        <p:grpSpPr bwMode="auto">
          <a:xfrm>
            <a:off x="2408089" y="1976083"/>
            <a:ext cx="539750" cy="539750"/>
            <a:chOff x="10" y="10"/>
            <a:chExt cx="850" cy="850"/>
          </a:xfrm>
        </p:grpSpPr>
        <p:sp>
          <p:nvSpPr>
            <p:cNvPr id="165" name="docshape23">
              <a:extLst>
                <a:ext uri="{FF2B5EF4-FFF2-40B4-BE49-F238E27FC236}">
                  <a16:creationId xmlns:a16="http://schemas.microsoft.com/office/drawing/2014/main" id="{5D50DA9E-4E8A-466C-B164-0038643C68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6" name="docshape24">
              <a:extLst>
                <a:ext uri="{FF2B5EF4-FFF2-40B4-BE49-F238E27FC236}">
                  <a16:creationId xmlns:a16="http://schemas.microsoft.com/office/drawing/2014/main" id="{99AAB493-C5F5-4397-A0BB-539C8270D1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7" name="docshape25">
              <a:extLst>
                <a:ext uri="{FF2B5EF4-FFF2-40B4-BE49-F238E27FC236}">
                  <a16:creationId xmlns:a16="http://schemas.microsoft.com/office/drawing/2014/main" id="{52D7C958-069C-4A02-BB20-1543505C26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BEB9F904-21C3-4F78-9772-FEAB710D4A99}"/>
              </a:ext>
            </a:extLst>
          </p:cNvPr>
          <p:cNvGrpSpPr>
            <a:grpSpLocks/>
          </p:cNvGrpSpPr>
          <p:nvPr/>
        </p:nvGrpSpPr>
        <p:grpSpPr bwMode="auto">
          <a:xfrm>
            <a:off x="3891575" y="1976083"/>
            <a:ext cx="539750" cy="539750"/>
            <a:chOff x="10" y="10"/>
            <a:chExt cx="850" cy="850"/>
          </a:xfrm>
        </p:grpSpPr>
        <p:sp>
          <p:nvSpPr>
            <p:cNvPr id="169" name="docshape23">
              <a:extLst>
                <a:ext uri="{FF2B5EF4-FFF2-40B4-BE49-F238E27FC236}">
                  <a16:creationId xmlns:a16="http://schemas.microsoft.com/office/drawing/2014/main" id="{A11EE5E0-2250-460F-B7F2-C996BD6E8F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0" name="docshape24">
              <a:extLst>
                <a:ext uri="{FF2B5EF4-FFF2-40B4-BE49-F238E27FC236}">
                  <a16:creationId xmlns:a16="http://schemas.microsoft.com/office/drawing/2014/main" id="{D56906DB-16F8-4E08-99E1-1E3AA95585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1" name="docshape25">
              <a:extLst>
                <a:ext uri="{FF2B5EF4-FFF2-40B4-BE49-F238E27FC236}">
                  <a16:creationId xmlns:a16="http://schemas.microsoft.com/office/drawing/2014/main" id="{C4960B0E-4276-42E8-9454-2C44B1C6B59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E9BA3313-1FC5-446E-9A1E-6060FAD7D947}"/>
              </a:ext>
            </a:extLst>
          </p:cNvPr>
          <p:cNvGrpSpPr>
            <a:grpSpLocks/>
          </p:cNvGrpSpPr>
          <p:nvPr/>
        </p:nvGrpSpPr>
        <p:grpSpPr bwMode="auto">
          <a:xfrm>
            <a:off x="5474677" y="1964375"/>
            <a:ext cx="539750" cy="539750"/>
            <a:chOff x="10" y="10"/>
            <a:chExt cx="850" cy="850"/>
          </a:xfrm>
        </p:grpSpPr>
        <p:sp>
          <p:nvSpPr>
            <p:cNvPr id="173" name="docshape23">
              <a:extLst>
                <a:ext uri="{FF2B5EF4-FFF2-40B4-BE49-F238E27FC236}">
                  <a16:creationId xmlns:a16="http://schemas.microsoft.com/office/drawing/2014/main" id="{65762AAE-455E-4588-ADF4-7EC9F03391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4" name="docshape24">
              <a:extLst>
                <a:ext uri="{FF2B5EF4-FFF2-40B4-BE49-F238E27FC236}">
                  <a16:creationId xmlns:a16="http://schemas.microsoft.com/office/drawing/2014/main" id="{7D731CC2-DE61-4650-A7B8-BA115980C44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5" name="docshape25">
              <a:extLst>
                <a:ext uri="{FF2B5EF4-FFF2-40B4-BE49-F238E27FC236}">
                  <a16:creationId xmlns:a16="http://schemas.microsoft.com/office/drawing/2014/main" id="{8DEDDE48-5B8A-4CE5-AF97-C22D74696CA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FE952EFF-CA6F-4E18-9C2E-D1CF87DE9E17}"/>
              </a:ext>
            </a:extLst>
          </p:cNvPr>
          <p:cNvGrpSpPr>
            <a:grpSpLocks/>
          </p:cNvGrpSpPr>
          <p:nvPr/>
        </p:nvGrpSpPr>
        <p:grpSpPr bwMode="auto">
          <a:xfrm>
            <a:off x="7116346" y="1963066"/>
            <a:ext cx="539750" cy="539750"/>
            <a:chOff x="10" y="10"/>
            <a:chExt cx="850" cy="850"/>
          </a:xfrm>
        </p:grpSpPr>
        <p:sp>
          <p:nvSpPr>
            <p:cNvPr id="177" name="docshape23">
              <a:extLst>
                <a:ext uri="{FF2B5EF4-FFF2-40B4-BE49-F238E27FC236}">
                  <a16:creationId xmlns:a16="http://schemas.microsoft.com/office/drawing/2014/main" id="{2ECC3DCA-27CB-4E9C-9C1B-0F2CE3F2E06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8" name="docshape24">
              <a:extLst>
                <a:ext uri="{FF2B5EF4-FFF2-40B4-BE49-F238E27FC236}">
                  <a16:creationId xmlns:a16="http://schemas.microsoft.com/office/drawing/2014/main" id="{234C248F-C122-4610-A3B0-76566F84EF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79" name="docshape25">
              <a:extLst>
                <a:ext uri="{FF2B5EF4-FFF2-40B4-BE49-F238E27FC236}">
                  <a16:creationId xmlns:a16="http://schemas.microsoft.com/office/drawing/2014/main" id="{D25EC4A5-5962-4E3E-B06E-B0EB9FEE84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B5A4E344-4ED8-4A11-A2D9-B1F4EACDAE5D}"/>
              </a:ext>
            </a:extLst>
          </p:cNvPr>
          <p:cNvGrpSpPr>
            <a:grpSpLocks/>
          </p:cNvGrpSpPr>
          <p:nvPr/>
        </p:nvGrpSpPr>
        <p:grpSpPr bwMode="auto">
          <a:xfrm>
            <a:off x="8758015" y="1989650"/>
            <a:ext cx="539750" cy="539750"/>
            <a:chOff x="10" y="10"/>
            <a:chExt cx="850" cy="850"/>
          </a:xfrm>
        </p:grpSpPr>
        <p:sp>
          <p:nvSpPr>
            <p:cNvPr id="181" name="docshape23">
              <a:extLst>
                <a:ext uri="{FF2B5EF4-FFF2-40B4-BE49-F238E27FC236}">
                  <a16:creationId xmlns:a16="http://schemas.microsoft.com/office/drawing/2014/main" id="{430DD50F-296C-496B-8F64-7E1A048F8C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2" name="docshape24">
              <a:extLst>
                <a:ext uri="{FF2B5EF4-FFF2-40B4-BE49-F238E27FC236}">
                  <a16:creationId xmlns:a16="http://schemas.microsoft.com/office/drawing/2014/main" id="{E14E40C9-7B13-4A8C-BB48-1482DD72291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3" name="docshape25">
              <a:extLst>
                <a:ext uri="{FF2B5EF4-FFF2-40B4-BE49-F238E27FC236}">
                  <a16:creationId xmlns:a16="http://schemas.microsoft.com/office/drawing/2014/main" id="{BC9FC95A-8249-4DFE-AFDB-0813EB13782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184" name="Rectangle 183">
            <a:extLst>
              <a:ext uri="{FF2B5EF4-FFF2-40B4-BE49-F238E27FC236}">
                <a16:creationId xmlns:a16="http://schemas.microsoft.com/office/drawing/2014/main" id="{013CE5BD-4E14-41CF-8338-CAC174AF4B6B}"/>
              </a:ext>
            </a:extLst>
          </p:cNvPr>
          <p:cNvSpPr/>
          <p:nvPr/>
        </p:nvSpPr>
        <p:spPr>
          <a:xfrm>
            <a:off x="-119362" y="2522718"/>
            <a:ext cx="10144723" cy="283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535" marR="89535" algn="ctr">
              <a:lnSpc>
                <a:spcPts val="1575"/>
              </a:lnSpc>
              <a:spcBef>
                <a:spcPts val="365"/>
              </a:spcBef>
              <a:spcAft>
                <a:spcPts val="0"/>
              </a:spcAft>
            </a:pPr>
            <a:r>
              <a:rPr lang="es-ES" sz="1100" dirty="0">
                <a:latin typeface="Calibri" panose="020F0502020204030204" pitchFamily="34" charset="0"/>
                <a:ea typeface="Calibri" panose="020F0502020204030204" pitchFamily="34" charset="0"/>
              </a:rPr>
              <a:t>Añade dos gotas de la solución correspondiente a cada uno de los cuadrados superiores. Añade dos gotas de ácido nítrico 0.4 M y una gota de nitrato de plata.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B36CC609-3CA0-46CD-95DE-BE4F6940BCA2}"/>
              </a:ext>
            </a:extLst>
          </p:cNvPr>
          <p:cNvSpPr/>
          <p:nvPr/>
        </p:nvSpPr>
        <p:spPr>
          <a:xfrm>
            <a:off x="690232" y="2779712"/>
            <a:ext cx="8948718" cy="286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535" marR="515620" algn="ctr">
              <a:lnSpc>
                <a:spcPts val="1575"/>
              </a:lnSpc>
              <a:spcBef>
                <a:spcPts val="240"/>
              </a:spcBef>
              <a:spcAft>
                <a:spcPts val="0"/>
              </a:spcAft>
            </a:pPr>
            <a:r>
              <a:rPr lang="es-ES" sz="1100" dirty="0">
                <a:latin typeface="Calibri" panose="020F0502020204030204" pitchFamily="34" charset="0"/>
                <a:ea typeface="Calibri" panose="020F0502020204030204" pitchFamily="34" charset="0"/>
              </a:rPr>
              <a:t>Remueve las mezclas con un </a:t>
            </a:r>
            <a:r>
              <a:rPr lang="es-ES" sz="1100" dirty="0" err="1">
                <a:latin typeface="Calibri" panose="020F0502020204030204" pitchFamily="34" charset="0"/>
                <a:ea typeface="Calibri" panose="020F0502020204030204" pitchFamily="34" charset="0"/>
              </a:rPr>
              <a:t>un</a:t>
            </a:r>
            <a:r>
              <a:rPr lang="es-ES" sz="1100" dirty="0">
                <a:latin typeface="Calibri" panose="020F0502020204030204" pitchFamily="34" charset="0"/>
                <a:ea typeface="Calibri" panose="020F0502020204030204" pitchFamily="34" charset="0"/>
              </a:rPr>
              <a:t> palillo de madera. Anota las observaciones antes de añadir 2 gotas de amoniaco 2 M.</a:t>
            </a:r>
            <a:endParaRPr lang="en-US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pSp>
        <p:nvGrpSpPr>
          <p:cNvPr id="186" name="Group 185">
            <a:extLst>
              <a:ext uri="{FF2B5EF4-FFF2-40B4-BE49-F238E27FC236}">
                <a16:creationId xmlns:a16="http://schemas.microsoft.com/office/drawing/2014/main" id="{1F70D95C-E2C0-471E-97F1-430EC5031FF3}"/>
              </a:ext>
            </a:extLst>
          </p:cNvPr>
          <p:cNvGrpSpPr>
            <a:grpSpLocks/>
          </p:cNvGrpSpPr>
          <p:nvPr/>
        </p:nvGrpSpPr>
        <p:grpSpPr bwMode="auto">
          <a:xfrm>
            <a:off x="83801" y="3066700"/>
            <a:ext cx="9738360" cy="173380"/>
            <a:chOff x="132" y="4380"/>
            <a:chExt cx="15336" cy="365"/>
          </a:xfrm>
        </p:grpSpPr>
        <p:sp>
          <p:nvSpPr>
            <p:cNvPr id="187" name="docshape51">
              <a:extLst>
                <a:ext uri="{FF2B5EF4-FFF2-40B4-BE49-F238E27FC236}">
                  <a16:creationId xmlns:a16="http://schemas.microsoft.com/office/drawing/2014/main" id="{73C2EEE5-F38E-49F5-B6C7-7EA695B5D4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" y="4380"/>
              <a:ext cx="15336" cy="365"/>
            </a:xfrm>
            <a:prstGeom prst="rect">
              <a:avLst/>
            </a:prstGeom>
            <a:solidFill>
              <a:srgbClr val="FFE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88" name="docshape52">
              <a:extLst>
                <a:ext uri="{FF2B5EF4-FFF2-40B4-BE49-F238E27FC236}">
                  <a16:creationId xmlns:a16="http://schemas.microsoft.com/office/drawing/2014/main" id="{C1FDB335-4642-4D18-845D-4B1C801F45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" y="4380"/>
              <a:ext cx="15336" cy="365"/>
            </a:xfrm>
            <a:prstGeom prst="rect">
              <a:avLst/>
            </a:prstGeom>
            <a:noFill/>
            <a:ln w="12700">
              <a:solidFill>
                <a:srgbClr val="2E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195" name="Group 194">
            <a:extLst>
              <a:ext uri="{FF2B5EF4-FFF2-40B4-BE49-F238E27FC236}">
                <a16:creationId xmlns:a16="http://schemas.microsoft.com/office/drawing/2014/main" id="{27E9EF9D-6C5F-4F92-940D-0066B2E88FEF}"/>
              </a:ext>
            </a:extLst>
          </p:cNvPr>
          <p:cNvGrpSpPr>
            <a:grpSpLocks/>
          </p:cNvGrpSpPr>
          <p:nvPr/>
        </p:nvGrpSpPr>
        <p:grpSpPr bwMode="auto">
          <a:xfrm>
            <a:off x="722565" y="3899237"/>
            <a:ext cx="539750" cy="539750"/>
            <a:chOff x="10" y="10"/>
            <a:chExt cx="850" cy="850"/>
          </a:xfrm>
        </p:grpSpPr>
        <p:sp>
          <p:nvSpPr>
            <p:cNvPr id="196" name="docshape23">
              <a:extLst>
                <a:ext uri="{FF2B5EF4-FFF2-40B4-BE49-F238E27FC236}">
                  <a16:creationId xmlns:a16="http://schemas.microsoft.com/office/drawing/2014/main" id="{487BF43F-7D22-4F59-8697-A8B41F3257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7" name="docshape24">
              <a:extLst>
                <a:ext uri="{FF2B5EF4-FFF2-40B4-BE49-F238E27FC236}">
                  <a16:creationId xmlns:a16="http://schemas.microsoft.com/office/drawing/2014/main" id="{991B7806-B930-4EA2-9F8C-45DDBC5057B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98" name="docshape25">
              <a:extLst>
                <a:ext uri="{FF2B5EF4-FFF2-40B4-BE49-F238E27FC236}">
                  <a16:creationId xmlns:a16="http://schemas.microsoft.com/office/drawing/2014/main" id="{57B289CF-65AF-4FB5-BD0A-6B8FDE86B9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53F95D87-3949-4D3A-B931-A8D56EE517B9}"/>
              </a:ext>
            </a:extLst>
          </p:cNvPr>
          <p:cNvGrpSpPr>
            <a:grpSpLocks/>
          </p:cNvGrpSpPr>
          <p:nvPr/>
        </p:nvGrpSpPr>
        <p:grpSpPr bwMode="auto">
          <a:xfrm>
            <a:off x="2408089" y="3916948"/>
            <a:ext cx="539750" cy="539750"/>
            <a:chOff x="10" y="10"/>
            <a:chExt cx="850" cy="850"/>
          </a:xfrm>
        </p:grpSpPr>
        <p:sp>
          <p:nvSpPr>
            <p:cNvPr id="200" name="docshape23">
              <a:extLst>
                <a:ext uri="{FF2B5EF4-FFF2-40B4-BE49-F238E27FC236}">
                  <a16:creationId xmlns:a16="http://schemas.microsoft.com/office/drawing/2014/main" id="{D461A65B-17CF-4F13-ACC0-A6502EB1443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1" name="docshape24">
              <a:extLst>
                <a:ext uri="{FF2B5EF4-FFF2-40B4-BE49-F238E27FC236}">
                  <a16:creationId xmlns:a16="http://schemas.microsoft.com/office/drawing/2014/main" id="{887440CB-43C4-43E8-98F3-D79B655245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2" name="docshape25">
              <a:extLst>
                <a:ext uri="{FF2B5EF4-FFF2-40B4-BE49-F238E27FC236}">
                  <a16:creationId xmlns:a16="http://schemas.microsoft.com/office/drawing/2014/main" id="{42493408-A4B5-461C-BF86-0957CDB4950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203" name="Group 202">
            <a:extLst>
              <a:ext uri="{FF2B5EF4-FFF2-40B4-BE49-F238E27FC236}">
                <a16:creationId xmlns:a16="http://schemas.microsoft.com/office/drawing/2014/main" id="{556B3660-2F91-4CF3-9687-F5254E899E89}"/>
              </a:ext>
            </a:extLst>
          </p:cNvPr>
          <p:cNvGrpSpPr>
            <a:grpSpLocks/>
          </p:cNvGrpSpPr>
          <p:nvPr/>
        </p:nvGrpSpPr>
        <p:grpSpPr bwMode="auto">
          <a:xfrm>
            <a:off x="3887705" y="3895288"/>
            <a:ext cx="539750" cy="539750"/>
            <a:chOff x="10" y="10"/>
            <a:chExt cx="850" cy="850"/>
          </a:xfrm>
        </p:grpSpPr>
        <p:sp>
          <p:nvSpPr>
            <p:cNvPr id="204" name="docshape23">
              <a:extLst>
                <a:ext uri="{FF2B5EF4-FFF2-40B4-BE49-F238E27FC236}">
                  <a16:creationId xmlns:a16="http://schemas.microsoft.com/office/drawing/2014/main" id="{E1CF36B5-B050-424E-913D-9CDC4CDC95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5" name="docshape24">
              <a:extLst>
                <a:ext uri="{FF2B5EF4-FFF2-40B4-BE49-F238E27FC236}">
                  <a16:creationId xmlns:a16="http://schemas.microsoft.com/office/drawing/2014/main" id="{C2793A3C-307D-4DE9-8165-1C15F371C7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6" name="docshape25">
              <a:extLst>
                <a:ext uri="{FF2B5EF4-FFF2-40B4-BE49-F238E27FC236}">
                  <a16:creationId xmlns:a16="http://schemas.microsoft.com/office/drawing/2014/main" id="{A228386D-5767-47B3-8C15-FEDE9ED416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1590A178-DD2A-44A8-BA45-C4E1ADDFBECD}"/>
              </a:ext>
            </a:extLst>
          </p:cNvPr>
          <p:cNvGrpSpPr>
            <a:grpSpLocks/>
          </p:cNvGrpSpPr>
          <p:nvPr/>
        </p:nvGrpSpPr>
        <p:grpSpPr bwMode="auto">
          <a:xfrm>
            <a:off x="5484823" y="3895288"/>
            <a:ext cx="539750" cy="539750"/>
            <a:chOff x="10" y="10"/>
            <a:chExt cx="850" cy="850"/>
          </a:xfrm>
        </p:grpSpPr>
        <p:sp>
          <p:nvSpPr>
            <p:cNvPr id="208" name="docshape23">
              <a:extLst>
                <a:ext uri="{FF2B5EF4-FFF2-40B4-BE49-F238E27FC236}">
                  <a16:creationId xmlns:a16="http://schemas.microsoft.com/office/drawing/2014/main" id="{A3AB81BA-681D-400A-89AA-35BA07C4BCE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09" name="docshape24">
              <a:extLst>
                <a:ext uri="{FF2B5EF4-FFF2-40B4-BE49-F238E27FC236}">
                  <a16:creationId xmlns:a16="http://schemas.microsoft.com/office/drawing/2014/main" id="{7CD9F4E3-C5AC-415B-8374-62AE9AE4DF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0" name="docshape25">
              <a:extLst>
                <a:ext uri="{FF2B5EF4-FFF2-40B4-BE49-F238E27FC236}">
                  <a16:creationId xmlns:a16="http://schemas.microsoft.com/office/drawing/2014/main" id="{F24459A9-7C3D-4B1C-9B54-E5B9007630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211" name="Group 210">
            <a:extLst>
              <a:ext uri="{FF2B5EF4-FFF2-40B4-BE49-F238E27FC236}">
                <a16:creationId xmlns:a16="http://schemas.microsoft.com/office/drawing/2014/main" id="{62A9EE1A-F219-4A00-ABE8-25268DE69EC2}"/>
              </a:ext>
            </a:extLst>
          </p:cNvPr>
          <p:cNvGrpSpPr>
            <a:grpSpLocks/>
          </p:cNvGrpSpPr>
          <p:nvPr/>
        </p:nvGrpSpPr>
        <p:grpSpPr bwMode="auto">
          <a:xfrm>
            <a:off x="7116346" y="3895288"/>
            <a:ext cx="539750" cy="539750"/>
            <a:chOff x="10" y="10"/>
            <a:chExt cx="850" cy="850"/>
          </a:xfrm>
        </p:grpSpPr>
        <p:sp>
          <p:nvSpPr>
            <p:cNvPr id="212" name="docshape23">
              <a:extLst>
                <a:ext uri="{FF2B5EF4-FFF2-40B4-BE49-F238E27FC236}">
                  <a16:creationId xmlns:a16="http://schemas.microsoft.com/office/drawing/2014/main" id="{AF3623C2-590F-4317-81E9-448CBD3AD51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3" name="docshape24">
              <a:extLst>
                <a:ext uri="{FF2B5EF4-FFF2-40B4-BE49-F238E27FC236}">
                  <a16:creationId xmlns:a16="http://schemas.microsoft.com/office/drawing/2014/main" id="{5EC608F4-F8E9-4F16-8378-D6279B9757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4" name="docshape25">
              <a:extLst>
                <a:ext uri="{FF2B5EF4-FFF2-40B4-BE49-F238E27FC236}">
                  <a16:creationId xmlns:a16="http://schemas.microsoft.com/office/drawing/2014/main" id="{0648D71D-5406-4853-BC65-6711721146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215" name="Group 214">
            <a:extLst>
              <a:ext uri="{FF2B5EF4-FFF2-40B4-BE49-F238E27FC236}">
                <a16:creationId xmlns:a16="http://schemas.microsoft.com/office/drawing/2014/main" id="{D38145DB-10A5-4A90-835A-3AAAD4D91EF8}"/>
              </a:ext>
            </a:extLst>
          </p:cNvPr>
          <p:cNvGrpSpPr>
            <a:grpSpLocks/>
          </p:cNvGrpSpPr>
          <p:nvPr/>
        </p:nvGrpSpPr>
        <p:grpSpPr bwMode="auto">
          <a:xfrm>
            <a:off x="8758015" y="3895288"/>
            <a:ext cx="539750" cy="539750"/>
            <a:chOff x="10" y="10"/>
            <a:chExt cx="850" cy="850"/>
          </a:xfrm>
        </p:grpSpPr>
        <p:sp>
          <p:nvSpPr>
            <p:cNvPr id="216" name="docshape23">
              <a:extLst>
                <a:ext uri="{FF2B5EF4-FFF2-40B4-BE49-F238E27FC236}">
                  <a16:creationId xmlns:a16="http://schemas.microsoft.com/office/drawing/2014/main" id="{040E8C8E-AA76-4692-B108-CBB28D090F6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7" name="docshape24">
              <a:extLst>
                <a:ext uri="{FF2B5EF4-FFF2-40B4-BE49-F238E27FC236}">
                  <a16:creationId xmlns:a16="http://schemas.microsoft.com/office/drawing/2014/main" id="{3B2F82BA-377C-406D-B7FE-42C6F577E2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18" name="docshape25">
              <a:extLst>
                <a:ext uri="{FF2B5EF4-FFF2-40B4-BE49-F238E27FC236}">
                  <a16:creationId xmlns:a16="http://schemas.microsoft.com/office/drawing/2014/main" id="{08A8CEC8-4090-457F-B237-0FA5574EFB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219" name="Rectangle 136">
            <a:extLst>
              <a:ext uri="{FF2B5EF4-FFF2-40B4-BE49-F238E27FC236}">
                <a16:creationId xmlns:a16="http://schemas.microsoft.com/office/drawing/2014/main" id="{368712B3-4CF4-4EF7-A6E8-5E0F61356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405" y="4590446"/>
            <a:ext cx="926142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n-US" sz="1100" dirty="0">
                <a:ea typeface="Calibri" panose="020F0502020204030204" pitchFamily="34" charset="0"/>
              </a:rPr>
              <a:t>Añade dos gotas de la solución correspondiente a cada uno de los cuadrados superiores.  Añade una gota de la disolución de indicador universal. Añade una gota de ácido clorhídrico 1 M a las disoluciones básicas y observa el desprendimiento de burbujas de dióxido de carbono. </a:t>
            </a:r>
            <a:endParaRPr lang="en-US" altLang="en-US" sz="1100" dirty="0">
              <a:ea typeface="Calibri" panose="020F0502020204030204" pitchFamily="34" charset="0"/>
            </a:endParaRPr>
          </a:p>
        </p:txBody>
      </p:sp>
      <p:grpSp>
        <p:nvGrpSpPr>
          <p:cNvPr id="220" name="Group 219">
            <a:extLst>
              <a:ext uri="{FF2B5EF4-FFF2-40B4-BE49-F238E27FC236}">
                <a16:creationId xmlns:a16="http://schemas.microsoft.com/office/drawing/2014/main" id="{506A9E24-33FD-4680-9150-DA8007D3A28E}"/>
              </a:ext>
            </a:extLst>
          </p:cNvPr>
          <p:cNvGrpSpPr>
            <a:grpSpLocks/>
          </p:cNvGrpSpPr>
          <p:nvPr/>
        </p:nvGrpSpPr>
        <p:grpSpPr bwMode="auto">
          <a:xfrm>
            <a:off x="77451" y="5037166"/>
            <a:ext cx="9751060" cy="182880"/>
            <a:chOff x="16" y="7420"/>
            <a:chExt cx="15356" cy="385"/>
          </a:xfrm>
        </p:grpSpPr>
        <p:sp>
          <p:nvSpPr>
            <p:cNvPr id="221" name="docshape54">
              <a:extLst>
                <a:ext uri="{FF2B5EF4-FFF2-40B4-BE49-F238E27FC236}">
                  <a16:creationId xmlns:a16="http://schemas.microsoft.com/office/drawing/2014/main" id="{E3CB52DB-E180-4BDF-B3AF-8F149F17A5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" y="7430"/>
              <a:ext cx="15336" cy="365"/>
            </a:xfrm>
            <a:prstGeom prst="rect">
              <a:avLst/>
            </a:prstGeom>
            <a:solidFill>
              <a:srgbClr val="E1EF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22" name="docshape55">
              <a:extLst>
                <a:ext uri="{FF2B5EF4-FFF2-40B4-BE49-F238E27FC236}">
                  <a16:creationId xmlns:a16="http://schemas.microsoft.com/office/drawing/2014/main" id="{D3FF7C0B-3E26-4DF0-AB1D-D9AD7F730B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" y="7430"/>
              <a:ext cx="15336" cy="365"/>
            </a:xfrm>
            <a:prstGeom prst="rect">
              <a:avLst/>
            </a:prstGeom>
            <a:noFill/>
            <a:ln w="12700">
              <a:solidFill>
                <a:srgbClr val="2E528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231" name="Group 230">
            <a:extLst>
              <a:ext uri="{FF2B5EF4-FFF2-40B4-BE49-F238E27FC236}">
                <a16:creationId xmlns:a16="http://schemas.microsoft.com/office/drawing/2014/main" id="{1183E86D-230E-4C5F-997C-78D940D0FCF9}"/>
              </a:ext>
            </a:extLst>
          </p:cNvPr>
          <p:cNvGrpSpPr>
            <a:grpSpLocks/>
          </p:cNvGrpSpPr>
          <p:nvPr/>
        </p:nvGrpSpPr>
        <p:grpSpPr bwMode="auto">
          <a:xfrm>
            <a:off x="722565" y="5727654"/>
            <a:ext cx="539750" cy="539750"/>
            <a:chOff x="10" y="10"/>
            <a:chExt cx="850" cy="850"/>
          </a:xfrm>
        </p:grpSpPr>
        <p:sp>
          <p:nvSpPr>
            <p:cNvPr id="232" name="docshape23">
              <a:extLst>
                <a:ext uri="{FF2B5EF4-FFF2-40B4-BE49-F238E27FC236}">
                  <a16:creationId xmlns:a16="http://schemas.microsoft.com/office/drawing/2014/main" id="{5C7730D2-8641-4F0D-B5B9-70D909C37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33" name="docshape24">
              <a:extLst>
                <a:ext uri="{FF2B5EF4-FFF2-40B4-BE49-F238E27FC236}">
                  <a16:creationId xmlns:a16="http://schemas.microsoft.com/office/drawing/2014/main" id="{AB6ACF22-5128-4453-AE05-185164338C5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34" name="docshape25">
              <a:extLst>
                <a:ext uri="{FF2B5EF4-FFF2-40B4-BE49-F238E27FC236}">
                  <a16:creationId xmlns:a16="http://schemas.microsoft.com/office/drawing/2014/main" id="{33D19C12-6B66-493A-83A2-E6D55E839C5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235" name="Group 234">
            <a:extLst>
              <a:ext uri="{FF2B5EF4-FFF2-40B4-BE49-F238E27FC236}">
                <a16:creationId xmlns:a16="http://schemas.microsoft.com/office/drawing/2014/main" id="{5896964F-26D7-44F6-9262-61587DBA7980}"/>
              </a:ext>
            </a:extLst>
          </p:cNvPr>
          <p:cNvGrpSpPr>
            <a:grpSpLocks/>
          </p:cNvGrpSpPr>
          <p:nvPr/>
        </p:nvGrpSpPr>
        <p:grpSpPr bwMode="auto">
          <a:xfrm>
            <a:off x="2412802" y="5714591"/>
            <a:ext cx="539750" cy="539750"/>
            <a:chOff x="10" y="10"/>
            <a:chExt cx="850" cy="850"/>
          </a:xfrm>
        </p:grpSpPr>
        <p:sp>
          <p:nvSpPr>
            <p:cNvPr id="236" name="docshape23">
              <a:extLst>
                <a:ext uri="{FF2B5EF4-FFF2-40B4-BE49-F238E27FC236}">
                  <a16:creationId xmlns:a16="http://schemas.microsoft.com/office/drawing/2014/main" id="{4E64DA8A-EB74-42BB-862C-55A66A6B2EA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37" name="docshape24">
              <a:extLst>
                <a:ext uri="{FF2B5EF4-FFF2-40B4-BE49-F238E27FC236}">
                  <a16:creationId xmlns:a16="http://schemas.microsoft.com/office/drawing/2014/main" id="{017CF561-673C-4A5E-AD26-F8271B93781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38" name="docshape25">
              <a:extLst>
                <a:ext uri="{FF2B5EF4-FFF2-40B4-BE49-F238E27FC236}">
                  <a16:creationId xmlns:a16="http://schemas.microsoft.com/office/drawing/2014/main" id="{149812B8-01CF-40FF-898B-2E3515A03D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239" name="Group 238">
            <a:extLst>
              <a:ext uri="{FF2B5EF4-FFF2-40B4-BE49-F238E27FC236}">
                <a16:creationId xmlns:a16="http://schemas.microsoft.com/office/drawing/2014/main" id="{C9289408-6743-4B2C-91F4-BE70071FDC90}"/>
              </a:ext>
            </a:extLst>
          </p:cNvPr>
          <p:cNvGrpSpPr>
            <a:grpSpLocks/>
          </p:cNvGrpSpPr>
          <p:nvPr/>
        </p:nvGrpSpPr>
        <p:grpSpPr bwMode="auto">
          <a:xfrm>
            <a:off x="3985740" y="5714591"/>
            <a:ext cx="539750" cy="539750"/>
            <a:chOff x="10" y="10"/>
            <a:chExt cx="850" cy="850"/>
          </a:xfrm>
        </p:grpSpPr>
        <p:sp>
          <p:nvSpPr>
            <p:cNvPr id="240" name="docshape23">
              <a:extLst>
                <a:ext uri="{FF2B5EF4-FFF2-40B4-BE49-F238E27FC236}">
                  <a16:creationId xmlns:a16="http://schemas.microsoft.com/office/drawing/2014/main" id="{A3DBC9E8-C336-474B-A528-A6A4188E06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41" name="docshape24">
              <a:extLst>
                <a:ext uri="{FF2B5EF4-FFF2-40B4-BE49-F238E27FC236}">
                  <a16:creationId xmlns:a16="http://schemas.microsoft.com/office/drawing/2014/main" id="{8E9439E5-406C-4797-80FC-256A550D7B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42" name="docshape25">
              <a:extLst>
                <a:ext uri="{FF2B5EF4-FFF2-40B4-BE49-F238E27FC236}">
                  <a16:creationId xmlns:a16="http://schemas.microsoft.com/office/drawing/2014/main" id="{BB0107F5-BA2B-4AB8-B233-8871B16C55F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243" name="Group 242">
            <a:extLst>
              <a:ext uri="{FF2B5EF4-FFF2-40B4-BE49-F238E27FC236}">
                <a16:creationId xmlns:a16="http://schemas.microsoft.com/office/drawing/2014/main" id="{DD258C4F-3FA7-47FF-8CC1-D2BCB362C690}"/>
              </a:ext>
            </a:extLst>
          </p:cNvPr>
          <p:cNvGrpSpPr>
            <a:grpSpLocks/>
          </p:cNvGrpSpPr>
          <p:nvPr/>
        </p:nvGrpSpPr>
        <p:grpSpPr bwMode="auto">
          <a:xfrm>
            <a:off x="5582858" y="5714591"/>
            <a:ext cx="539750" cy="539750"/>
            <a:chOff x="10" y="10"/>
            <a:chExt cx="850" cy="850"/>
          </a:xfrm>
        </p:grpSpPr>
        <p:sp>
          <p:nvSpPr>
            <p:cNvPr id="244" name="docshape23">
              <a:extLst>
                <a:ext uri="{FF2B5EF4-FFF2-40B4-BE49-F238E27FC236}">
                  <a16:creationId xmlns:a16="http://schemas.microsoft.com/office/drawing/2014/main" id="{89A4D31C-9F71-4ACE-9861-DA32D63318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45" name="docshape24">
              <a:extLst>
                <a:ext uri="{FF2B5EF4-FFF2-40B4-BE49-F238E27FC236}">
                  <a16:creationId xmlns:a16="http://schemas.microsoft.com/office/drawing/2014/main" id="{1D92AD07-4592-4EA5-81DF-9CBD5152AC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46" name="docshape25">
              <a:extLst>
                <a:ext uri="{FF2B5EF4-FFF2-40B4-BE49-F238E27FC236}">
                  <a16:creationId xmlns:a16="http://schemas.microsoft.com/office/drawing/2014/main" id="{7ACC424D-55C3-46FD-928D-AAA54957A1C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247" name="Group 246">
            <a:extLst>
              <a:ext uri="{FF2B5EF4-FFF2-40B4-BE49-F238E27FC236}">
                <a16:creationId xmlns:a16="http://schemas.microsoft.com/office/drawing/2014/main" id="{818E1CFE-A56B-461E-9913-2E310D40BD2A}"/>
              </a:ext>
            </a:extLst>
          </p:cNvPr>
          <p:cNvGrpSpPr>
            <a:grpSpLocks/>
          </p:cNvGrpSpPr>
          <p:nvPr/>
        </p:nvGrpSpPr>
        <p:grpSpPr bwMode="auto">
          <a:xfrm>
            <a:off x="7214381" y="5714591"/>
            <a:ext cx="539750" cy="539750"/>
            <a:chOff x="10" y="10"/>
            <a:chExt cx="850" cy="850"/>
          </a:xfrm>
        </p:grpSpPr>
        <p:sp>
          <p:nvSpPr>
            <p:cNvPr id="248" name="docshape23">
              <a:extLst>
                <a:ext uri="{FF2B5EF4-FFF2-40B4-BE49-F238E27FC236}">
                  <a16:creationId xmlns:a16="http://schemas.microsoft.com/office/drawing/2014/main" id="{D0CDC3BD-8AEC-4B18-BE5C-D948C1F4C8E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49" name="docshape24">
              <a:extLst>
                <a:ext uri="{FF2B5EF4-FFF2-40B4-BE49-F238E27FC236}">
                  <a16:creationId xmlns:a16="http://schemas.microsoft.com/office/drawing/2014/main" id="{6F33D232-5443-438A-BA69-E54888A6B6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50" name="docshape25">
              <a:extLst>
                <a:ext uri="{FF2B5EF4-FFF2-40B4-BE49-F238E27FC236}">
                  <a16:creationId xmlns:a16="http://schemas.microsoft.com/office/drawing/2014/main" id="{7D2B69E9-24D1-491E-8586-7ACD38218C3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grpSp>
        <p:nvGrpSpPr>
          <p:cNvPr id="251" name="Group 250">
            <a:extLst>
              <a:ext uri="{FF2B5EF4-FFF2-40B4-BE49-F238E27FC236}">
                <a16:creationId xmlns:a16="http://schemas.microsoft.com/office/drawing/2014/main" id="{5EEA1498-4A52-4EF4-8059-F64CD7BAB6F3}"/>
              </a:ext>
            </a:extLst>
          </p:cNvPr>
          <p:cNvGrpSpPr>
            <a:grpSpLocks/>
          </p:cNvGrpSpPr>
          <p:nvPr/>
        </p:nvGrpSpPr>
        <p:grpSpPr bwMode="auto">
          <a:xfrm>
            <a:off x="8758015" y="5727654"/>
            <a:ext cx="539750" cy="539750"/>
            <a:chOff x="10" y="10"/>
            <a:chExt cx="850" cy="850"/>
          </a:xfrm>
        </p:grpSpPr>
        <p:sp>
          <p:nvSpPr>
            <p:cNvPr id="252" name="docshape23">
              <a:extLst>
                <a:ext uri="{FF2B5EF4-FFF2-40B4-BE49-F238E27FC236}">
                  <a16:creationId xmlns:a16="http://schemas.microsoft.com/office/drawing/2014/main" id="{564272DE-3D1D-4EE8-A07A-1B0415231E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10 10"/>
                <a:gd name="T1" fmla="*/ T0 w 850"/>
                <a:gd name="T2" fmla="+- 0 10 10"/>
                <a:gd name="T3" fmla="*/ 10 h 850"/>
                <a:gd name="T4" fmla="+- 0 860 10"/>
                <a:gd name="T5" fmla="*/ T4 w 850"/>
                <a:gd name="T6" fmla="+- 0 10 10"/>
                <a:gd name="T7" fmla="*/ 10 h 850"/>
                <a:gd name="T8" fmla="+- 0 10 10"/>
                <a:gd name="T9" fmla="*/ T8 w 850"/>
                <a:gd name="T10" fmla="+- 0 860 10"/>
                <a:gd name="T11" fmla="*/ 860 h 850"/>
                <a:gd name="T12" fmla="+- 0 1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0" y="0"/>
                  </a:moveTo>
                  <a:lnTo>
                    <a:pt x="850" y="0"/>
                  </a:lnTo>
                  <a:lnTo>
                    <a:pt x="0" y="85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53" name="docshape24">
              <a:extLst>
                <a:ext uri="{FF2B5EF4-FFF2-40B4-BE49-F238E27FC236}">
                  <a16:creationId xmlns:a16="http://schemas.microsoft.com/office/drawing/2014/main" id="{E21FBC75-5DD0-4B3B-AB28-3369D9F05C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10 10"/>
                <a:gd name="T3" fmla="*/ 1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860 10"/>
                <a:gd name="T11" fmla="*/ 860 h 850"/>
                <a:gd name="T12" fmla="+- 0 860 10"/>
                <a:gd name="T13" fmla="*/ T12 w 850"/>
                <a:gd name="T14" fmla="+- 0 10 10"/>
                <a:gd name="T15" fmla="*/ 1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0"/>
                  </a:moveTo>
                  <a:lnTo>
                    <a:pt x="0" y="850"/>
                  </a:lnTo>
                  <a:lnTo>
                    <a:pt x="850" y="850"/>
                  </a:lnTo>
                  <a:lnTo>
                    <a:pt x="850" y="0"/>
                  </a:lnTo>
                  <a:close/>
                </a:path>
              </a:pathLst>
            </a:custGeom>
            <a:solidFill>
              <a:srgbClr val="BE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54" name="docshape25">
              <a:extLst>
                <a:ext uri="{FF2B5EF4-FFF2-40B4-BE49-F238E27FC236}">
                  <a16:creationId xmlns:a16="http://schemas.microsoft.com/office/drawing/2014/main" id="{8411EFB9-53BF-4EF8-95F7-3996A1C899A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" y="10"/>
              <a:ext cx="850" cy="850"/>
            </a:xfrm>
            <a:custGeom>
              <a:avLst/>
              <a:gdLst>
                <a:gd name="T0" fmla="+- 0 860 10"/>
                <a:gd name="T1" fmla="*/ T0 w 850"/>
                <a:gd name="T2" fmla="+- 0 860 10"/>
                <a:gd name="T3" fmla="*/ 860 h 850"/>
                <a:gd name="T4" fmla="+- 0 10 10"/>
                <a:gd name="T5" fmla="*/ T4 w 850"/>
                <a:gd name="T6" fmla="+- 0 860 10"/>
                <a:gd name="T7" fmla="*/ 860 h 850"/>
                <a:gd name="T8" fmla="+- 0 860 10"/>
                <a:gd name="T9" fmla="*/ T8 w 850"/>
                <a:gd name="T10" fmla="+- 0 10 10"/>
                <a:gd name="T11" fmla="*/ 10 h 850"/>
                <a:gd name="T12" fmla="+- 0 860 10"/>
                <a:gd name="T13" fmla="*/ T12 w 850"/>
                <a:gd name="T14" fmla="+- 0 860 10"/>
                <a:gd name="T15" fmla="*/ 860 h 85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850" h="850">
                  <a:moveTo>
                    <a:pt x="850" y="850"/>
                  </a:moveTo>
                  <a:lnTo>
                    <a:pt x="0" y="850"/>
                  </a:lnTo>
                  <a:lnTo>
                    <a:pt x="850" y="0"/>
                  </a:lnTo>
                  <a:lnTo>
                    <a:pt x="850" y="85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255" name="Rectangle 254">
            <a:extLst>
              <a:ext uri="{FF2B5EF4-FFF2-40B4-BE49-F238E27FC236}">
                <a16:creationId xmlns:a16="http://schemas.microsoft.com/office/drawing/2014/main" id="{FC4ECD0C-110F-4831-8A46-AE4704B37AE4}"/>
              </a:ext>
            </a:extLst>
          </p:cNvPr>
          <p:cNvSpPr/>
          <p:nvPr/>
        </p:nvSpPr>
        <p:spPr>
          <a:xfrm>
            <a:off x="145646" y="63585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200"/>
              </a:spcBef>
            </a:pPr>
            <a:r>
              <a:rPr lang="en-GB" b="1" dirty="0" err="1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Hoja</a:t>
            </a:r>
            <a:r>
              <a:rPr lang="en-GB" b="1" dirty="0">
                <a:solidFill>
                  <a:srgbClr val="365F9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endParaRPr lang="en-US" b="1" dirty="0">
              <a:solidFill>
                <a:srgbClr val="365F91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5" name="Rectangle 136">
            <a:extLst>
              <a:ext uri="{FF2B5EF4-FFF2-40B4-BE49-F238E27FC236}">
                <a16:creationId xmlns:a16="http://schemas.microsoft.com/office/drawing/2014/main" id="{9A82A260-B3B1-4A23-91B6-ADBC13025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379" y="6366669"/>
            <a:ext cx="926142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n-US" sz="1100" dirty="0">
                <a:ea typeface="Calibri" panose="020F0502020204030204" pitchFamily="34" charset="0"/>
              </a:rPr>
              <a:t>Añade dos gotas de la solución correspondiente a cada uno de los cuadrados superiores. Añade dos gotas de ácido nítrico 0.4 M en los recuadros superiores. Añade una gota de cloruro o nitrato de bario a cada uno de los cuadros superiores y remueve con un palillo.</a:t>
            </a:r>
            <a:endParaRPr lang="en-US" altLang="en-US" sz="1100" dirty="0">
              <a:ea typeface="Calibri" panose="020F0502020204030204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24D52089-0F70-4E8D-8855-BC693C8A0EB8}"/>
              </a:ext>
            </a:extLst>
          </p:cNvPr>
          <p:cNvSpPr/>
          <p:nvPr/>
        </p:nvSpPr>
        <p:spPr>
          <a:xfrm>
            <a:off x="278840" y="3331445"/>
            <a:ext cx="1527397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Cloruro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sodio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/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potasio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497A3CCC-70DC-443C-954D-6D13423242FD}"/>
              </a:ext>
            </a:extLst>
          </p:cNvPr>
          <p:cNvSpPr/>
          <p:nvPr/>
        </p:nvSpPr>
        <p:spPr>
          <a:xfrm>
            <a:off x="3542916" y="3331445"/>
            <a:ext cx="1527397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Yoduro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sodio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/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potasio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453373C-CD64-4369-B8A4-5B19CD04803D}"/>
              </a:ext>
            </a:extLst>
          </p:cNvPr>
          <p:cNvSpPr/>
          <p:nvPr/>
        </p:nvSpPr>
        <p:spPr>
          <a:xfrm>
            <a:off x="5050214" y="3331445"/>
            <a:ext cx="1693716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Carbonato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sodio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/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potasio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0BF7A94E-1572-4D63-A7A4-2212C8A29A79}"/>
              </a:ext>
            </a:extLst>
          </p:cNvPr>
          <p:cNvSpPr/>
          <p:nvPr/>
        </p:nvSpPr>
        <p:spPr>
          <a:xfrm>
            <a:off x="6763992" y="3331445"/>
            <a:ext cx="1527397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Sulfato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sodio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/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potasio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FD99BD31-E47D-4ED9-8BB8-7775C4D4E125}"/>
              </a:ext>
            </a:extLst>
          </p:cNvPr>
          <p:cNvSpPr/>
          <p:nvPr/>
        </p:nvSpPr>
        <p:spPr>
          <a:xfrm>
            <a:off x="8439241" y="3324275"/>
            <a:ext cx="15273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 err="1"/>
              <a:t>Nitrato</a:t>
            </a:r>
            <a:r>
              <a:rPr lang="en-GB" sz="1400" dirty="0"/>
              <a:t> de </a:t>
            </a:r>
            <a:r>
              <a:rPr lang="en-GB" sz="1400" dirty="0" err="1"/>
              <a:t>sodio</a:t>
            </a:r>
            <a:r>
              <a:rPr lang="en-GB" sz="1400" dirty="0"/>
              <a:t>/</a:t>
            </a:r>
            <a:r>
              <a:rPr lang="en-GB" sz="1400" dirty="0" err="1"/>
              <a:t>potasio</a:t>
            </a:r>
            <a:endParaRPr lang="en-US" dirty="0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6D7F32F4-EFF4-430A-BA32-EA716E07DED2}"/>
              </a:ext>
            </a:extLst>
          </p:cNvPr>
          <p:cNvSpPr/>
          <p:nvPr/>
        </p:nvSpPr>
        <p:spPr>
          <a:xfrm>
            <a:off x="1952457" y="3336501"/>
            <a:ext cx="1527397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Bromuro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sodio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/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potasio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8BB5D936-C60C-425E-8D7E-093FF5DD174F}"/>
              </a:ext>
            </a:extLst>
          </p:cNvPr>
          <p:cNvSpPr/>
          <p:nvPr/>
        </p:nvSpPr>
        <p:spPr>
          <a:xfrm>
            <a:off x="307328" y="5228590"/>
            <a:ext cx="1527397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Cloruro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sodio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/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potasio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BF2A0A71-D7A3-4A52-B3BA-FAADE5E16A7E}"/>
              </a:ext>
            </a:extLst>
          </p:cNvPr>
          <p:cNvSpPr/>
          <p:nvPr/>
        </p:nvSpPr>
        <p:spPr>
          <a:xfrm>
            <a:off x="3571404" y="5228590"/>
            <a:ext cx="1527397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Yoduro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sodio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/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potasio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C7C239AC-7593-4632-91AC-1E1B9169C528}"/>
              </a:ext>
            </a:extLst>
          </p:cNvPr>
          <p:cNvSpPr/>
          <p:nvPr/>
        </p:nvSpPr>
        <p:spPr>
          <a:xfrm>
            <a:off x="5078702" y="5228590"/>
            <a:ext cx="1693716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Carbonato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sodio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/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potasio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A839DA7B-F006-4EC4-BD2A-C72A7F54301A}"/>
              </a:ext>
            </a:extLst>
          </p:cNvPr>
          <p:cNvSpPr/>
          <p:nvPr/>
        </p:nvSpPr>
        <p:spPr>
          <a:xfrm>
            <a:off x="6792480" y="5228590"/>
            <a:ext cx="1527397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Sulfato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sodio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/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potasio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24C08C86-BEB2-4C46-BA50-239F30F5E2A8}"/>
              </a:ext>
            </a:extLst>
          </p:cNvPr>
          <p:cNvSpPr/>
          <p:nvPr/>
        </p:nvSpPr>
        <p:spPr>
          <a:xfrm>
            <a:off x="8467729" y="5221420"/>
            <a:ext cx="15273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 err="1"/>
              <a:t>Nitrato</a:t>
            </a:r>
            <a:r>
              <a:rPr lang="en-GB" sz="1400" dirty="0"/>
              <a:t> de </a:t>
            </a:r>
            <a:r>
              <a:rPr lang="en-GB" sz="1400" dirty="0" err="1"/>
              <a:t>sodio</a:t>
            </a:r>
            <a:r>
              <a:rPr lang="en-GB" sz="1400" dirty="0"/>
              <a:t>/</a:t>
            </a:r>
            <a:r>
              <a:rPr lang="en-GB" sz="1400" dirty="0" err="1"/>
              <a:t>potasio</a:t>
            </a:r>
            <a:endParaRPr lang="en-US" dirty="0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B2D0D845-A757-40DE-A7B7-7F224AED17D2}"/>
              </a:ext>
            </a:extLst>
          </p:cNvPr>
          <p:cNvSpPr/>
          <p:nvPr/>
        </p:nvSpPr>
        <p:spPr>
          <a:xfrm>
            <a:off x="1980945" y="5233646"/>
            <a:ext cx="1527397" cy="51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620" marR="22225">
              <a:lnSpc>
                <a:spcPct val="97000"/>
              </a:lnSpc>
              <a:spcBef>
                <a:spcPts val="260"/>
              </a:spcBef>
              <a:spcAft>
                <a:spcPts val="0"/>
              </a:spcAft>
            </a:pP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Bromuro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sodio</a:t>
            </a:r>
            <a:r>
              <a:rPr lang="en-GB" sz="1400" dirty="0">
                <a:latin typeface="Calibri" panose="020F0502020204030204" pitchFamily="34" charset="0"/>
                <a:ea typeface="Calibri" panose="020F0502020204030204" pitchFamily="34" charset="0"/>
              </a:rPr>
              <a:t>/</a:t>
            </a:r>
            <a:r>
              <a:rPr lang="en-GB" sz="1400" dirty="0" err="1">
                <a:latin typeface="Calibri" panose="020F0502020204030204" pitchFamily="34" charset="0"/>
                <a:ea typeface="Calibri" panose="020F0502020204030204" pitchFamily="34" charset="0"/>
              </a:rPr>
              <a:t>potasio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786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713</Words>
  <Application>Microsoft Office PowerPoint</Application>
  <PresentationFormat>A4 Paper (210x297 mm)</PresentationFormat>
  <Paragraphs>67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</vt:lpstr>
      <vt:lpstr>Times New Roman</vt:lpstr>
      <vt:lpstr>Office Theme</vt:lpstr>
      <vt:lpstr>Comprender la química de los equilibrios de solubilidad</vt:lpstr>
      <vt:lpstr>Química de los iones +1 de metales de transición (con hidróxido de sodio)</vt:lpstr>
      <vt:lpstr>Química de los iones +2 de metales de transición (con amoniaco 2 M) </vt:lpstr>
      <vt:lpstr>Identificación de iones negativos (aniones)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Indicators One-tray practical's</dc:title>
  <dc:creator>Bob Worley</dc:creator>
  <cp:lastModifiedBy>Maria Paola Pisano</cp:lastModifiedBy>
  <cp:revision>92</cp:revision>
  <cp:lastPrinted>2020-08-19T06:27:52Z</cp:lastPrinted>
  <dcterms:created xsi:type="dcterms:W3CDTF">2020-06-25T05:01:23Z</dcterms:created>
  <dcterms:modified xsi:type="dcterms:W3CDTF">2022-09-29T09:44:15Z</dcterms:modified>
</cp:coreProperties>
</file>