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306" r:id="rId4"/>
    <p:sldId id="301" r:id="rId5"/>
    <p:sldId id="265" r:id="rId6"/>
  </p:sldIdLst>
  <p:sldSz cx="9906000" cy="6858000" type="A4"/>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00" d="100"/>
          <a:sy n="100" d="100"/>
        </p:scale>
        <p:origin x="984"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8D80B94-CCCF-44D9-8D63-17A27211EFAB}" type="datetimeFigureOut">
              <a:rPr lang="en-GB" smtClean="0"/>
              <a:t>02/11/2022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DAEA18-CB63-4712-8116-73D26472C981}" type="slidenum">
              <a:rPr lang="en-GB" smtClean="0"/>
              <a:t>‹#›</a:t>
            </a:fld>
            <a:endParaRPr lang="en-GB"/>
          </a:p>
        </p:txBody>
      </p:sp>
    </p:spTree>
    <p:extLst>
      <p:ext uri="{BB962C8B-B14F-4D97-AF65-F5344CB8AC3E}">
        <p14:creationId xmlns:p14="http://schemas.microsoft.com/office/powerpoint/2010/main" val="1183182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D80B94-CCCF-44D9-8D63-17A27211EFAB}" type="datetimeFigureOut">
              <a:rPr lang="en-GB" smtClean="0"/>
              <a:t>02/11/2022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DAEA18-CB63-4712-8116-73D26472C981}" type="slidenum">
              <a:rPr lang="en-GB" smtClean="0"/>
              <a:t>‹#›</a:t>
            </a:fld>
            <a:endParaRPr lang="en-GB"/>
          </a:p>
        </p:txBody>
      </p:sp>
    </p:spTree>
    <p:extLst>
      <p:ext uri="{BB962C8B-B14F-4D97-AF65-F5344CB8AC3E}">
        <p14:creationId xmlns:p14="http://schemas.microsoft.com/office/powerpoint/2010/main" val="3251553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D80B94-CCCF-44D9-8D63-17A27211EFAB}" type="datetimeFigureOut">
              <a:rPr lang="en-GB" smtClean="0"/>
              <a:t>02/11/2022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DAEA18-CB63-4712-8116-73D26472C981}" type="slidenum">
              <a:rPr lang="en-GB" smtClean="0"/>
              <a:t>‹#›</a:t>
            </a:fld>
            <a:endParaRPr lang="en-GB"/>
          </a:p>
        </p:txBody>
      </p:sp>
    </p:spTree>
    <p:extLst>
      <p:ext uri="{BB962C8B-B14F-4D97-AF65-F5344CB8AC3E}">
        <p14:creationId xmlns:p14="http://schemas.microsoft.com/office/powerpoint/2010/main" val="1597257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D80B94-CCCF-44D9-8D63-17A27211EFAB}" type="datetimeFigureOut">
              <a:rPr lang="en-GB" smtClean="0"/>
              <a:t>02/11/2022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DAEA18-CB63-4712-8116-73D26472C981}" type="slidenum">
              <a:rPr lang="en-GB" smtClean="0"/>
              <a:t>‹#›</a:t>
            </a:fld>
            <a:endParaRPr lang="en-GB"/>
          </a:p>
        </p:txBody>
      </p:sp>
    </p:spTree>
    <p:extLst>
      <p:ext uri="{BB962C8B-B14F-4D97-AF65-F5344CB8AC3E}">
        <p14:creationId xmlns:p14="http://schemas.microsoft.com/office/powerpoint/2010/main" val="2196864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D80B94-CCCF-44D9-8D63-17A27211EFAB}" type="datetimeFigureOut">
              <a:rPr lang="en-GB" smtClean="0"/>
              <a:t>02/11/2022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DAEA18-CB63-4712-8116-73D26472C981}" type="slidenum">
              <a:rPr lang="en-GB" smtClean="0"/>
              <a:t>‹#›</a:t>
            </a:fld>
            <a:endParaRPr lang="en-GB"/>
          </a:p>
        </p:txBody>
      </p:sp>
    </p:spTree>
    <p:extLst>
      <p:ext uri="{BB962C8B-B14F-4D97-AF65-F5344CB8AC3E}">
        <p14:creationId xmlns:p14="http://schemas.microsoft.com/office/powerpoint/2010/main" val="2591521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8D80B94-CCCF-44D9-8D63-17A27211EFAB}" type="datetimeFigureOut">
              <a:rPr lang="en-GB" smtClean="0"/>
              <a:t>02/11/2022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6DAEA18-CB63-4712-8116-73D26472C981}" type="slidenum">
              <a:rPr lang="en-GB" smtClean="0"/>
              <a:t>‹#›</a:t>
            </a:fld>
            <a:endParaRPr lang="en-GB"/>
          </a:p>
        </p:txBody>
      </p:sp>
    </p:spTree>
    <p:extLst>
      <p:ext uri="{BB962C8B-B14F-4D97-AF65-F5344CB8AC3E}">
        <p14:creationId xmlns:p14="http://schemas.microsoft.com/office/powerpoint/2010/main" val="3143244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8D80B94-CCCF-44D9-8D63-17A27211EFAB}" type="datetimeFigureOut">
              <a:rPr lang="en-GB" smtClean="0"/>
              <a:t>02/11/2022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6DAEA18-CB63-4712-8116-73D26472C981}" type="slidenum">
              <a:rPr lang="en-GB" smtClean="0"/>
              <a:t>‹#›</a:t>
            </a:fld>
            <a:endParaRPr lang="en-GB"/>
          </a:p>
        </p:txBody>
      </p:sp>
    </p:spTree>
    <p:extLst>
      <p:ext uri="{BB962C8B-B14F-4D97-AF65-F5344CB8AC3E}">
        <p14:creationId xmlns:p14="http://schemas.microsoft.com/office/powerpoint/2010/main" val="3485721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8D80B94-CCCF-44D9-8D63-17A27211EFAB}" type="datetimeFigureOut">
              <a:rPr lang="en-GB" smtClean="0"/>
              <a:t>02/11/2022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6DAEA18-CB63-4712-8116-73D26472C981}" type="slidenum">
              <a:rPr lang="en-GB" smtClean="0"/>
              <a:t>‹#›</a:t>
            </a:fld>
            <a:endParaRPr lang="en-GB"/>
          </a:p>
        </p:txBody>
      </p:sp>
    </p:spTree>
    <p:extLst>
      <p:ext uri="{BB962C8B-B14F-4D97-AF65-F5344CB8AC3E}">
        <p14:creationId xmlns:p14="http://schemas.microsoft.com/office/powerpoint/2010/main" val="2434113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D80B94-CCCF-44D9-8D63-17A27211EFAB}" type="datetimeFigureOut">
              <a:rPr lang="en-GB" smtClean="0"/>
              <a:t>02/11/2022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6DAEA18-CB63-4712-8116-73D26472C981}" type="slidenum">
              <a:rPr lang="en-GB" smtClean="0"/>
              <a:t>‹#›</a:t>
            </a:fld>
            <a:endParaRPr lang="en-GB"/>
          </a:p>
        </p:txBody>
      </p:sp>
    </p:spTree>
    <p:extLst>
      <p:ext uri="{BB962C8B-B14F-4D97-AF65-F5344CB8AC3E}">
        <p14:creationId xmlns:p14="http://schemas.microsoft.com/office/powerpoint/2010/main" val="1700813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8D80B94-CCCF-44D9-8D63-17A27211EFAB}" type="datetimeFigureOut">
              <a:rPr lang="en-GB" smtClean="0"/>
              <a:t>02/11/2022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6DAEA18-CB63-4712-8116-73D26472C981}" type="slidenum">
              <a:rPr lang="en-GB" smtClean="0"/>
              <a:t>‹#›</a:t>
            </a:fld>
            <a:endParaRPr lang="en-GB"/>
          </a:p>
        </p:txBody>
      </p:sp>
    </p:spTree>
    <p:extLst>
      <p:ext uri="{BB962C8B-B14F-4D97-AF65-F5344CB8AC3E}">
        <p14:creationId xmlns:p14="http://schemas.microsoft.com/office/powerpoint/2010/main" val="1864274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8D80B94-CCCF-44D9-8D63-17A27211EFAB}" type="datetimeFigureOut">
              <a:rPr lang="en-GB" smtClean="0"/>
              <a:t>02/11/2022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6DAEA18-CB63-4712-8116-73D26472C981}" type="slidenum">
              <a:rPr lang="en-GB" smtClean="0"/>
              <a:t>‹#›</a:t>
            </a:fld>
            <a:endParaRPr lang="en-GB"/>
          </a:p>
        </p:txBody>
      </p:sp>
    </p:spTree>
    <p:extLst>
      <p:ext uri="{BB962C8B-B14F-4D97-AF65-F5344CB8AC3E}">
        <p14:creationId xmlns:p14="http://schemas.microsoft.com/office/powerpoint/2010/main" val="1806958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D80B94-CCCF-44D9-8D63-17A27211EFAB}" type="datetimeFigureOut">
              <a:rPr lang="en-GB" smtClean="0"/>
              <a:t>02/11/2022</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DAEA18-CB63-4712-8116-73D26472C981}" type="slidenum">
              <a:rPr lang="en-GB" smtClean="0"/>
              <a:t>‹#›</a:t>
            </a:fld>
            <a:endParaRPr lang="en-GB"/>
          </a:p>
        </p:txBody>
      </p:sp>
    </p:spTree>
    <p:extLst>
      <p:ext uri="{BB962C8B-B14F-4D97-AF65-F5344CB8AC3E}">
        <p14:creationId xmlns:p14="http://schemas.microsoft.com/office/powerpoint/2010/main" val="17556263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2D78C43-2C7D-4B39-8777-C7BBB782F3B6}"/>
              </a:ext>
            </a:extLst>
          </p:cNvPr>
          <p:cNvSpPr>
            <a:spLocks noGrp="1"/>
          </p:cNvSpPr>
          <p:nvPr>
            <p:ph type="title"/>
          </p:nvPr>
        </p:nvSpPr>
        <p:spPr>
          <a:xfrm>
            <a:off x="250166" y="220351"/>
            <a:ext cx="9972136" cy="1077020"/>
          </a:xfrm>
        </p:spPr>
        <p:txBody>
          <a:bodyPr>
            <a:normAutofit fontScale="90000"/>
          </a:bodyPr>
          <a:lstStyle/>
          <a:p>
            <a:r>
              <a:rPr lang="es-ES" dirty="0"/>
              <a:t>Ensayo con indicadores ácido-base coloreados</a:t>
            </a:r>
            <a:endParaRPr lang="en-GB" dirty="0"/>
          </a:p>
        </p:txBody>
      </p:sp>
      <p:sp>
        <p:nvSpPr>
          <p:cNvPr id="9" name="TextBox 8">
            <a:extLst>
              <a:ext uri="{FF2B5EF4-FFF2-40B4-BE49-F238E27FC236}">
                <a16:creationId xmlns:a16="http://schemas.microsoft.com/office/drawing/2014/main" id="{349B227E-666C-4549-A142-9B3B0C27D45E}"/>
              </a:ext>
            </a:extLst>
          </p:cNvPr>
          <p:cNvSpPr txBox="1"/>
          <p:nvPr/>
        </p:nvSpPr>
        <p:spPr>
          <a:xfrm>
            <a:off x="3129808" y="1817968"/>
            <a:ext cx="1658178" cy="542584"/>
          </a:xfrm>
          <a:prstGeom prst="rect">
            <a:avLst/>
          </a:prstGeom>
          <a:noFill/>
        </p:spPr>
        <p:txBody>
          <a:bodyPr wrap="square" rtlCol="0">
            <a:spAutoFit/>
          </a:bodyPr>
          <a:lstStyle/>
          <a:p>
            <a:r>
              <a:rPr lang="en-GB" sz="1463" dirty="0"/>
              <a:t>0.02M </a:t>
            </a:r>
            <a:r>
              <a:rPr lang="en-GB" sz="1463" dirty="0" err="1"/>
              <a:t>Ácido</a:t>
            </a:r>
            <a:r>
              <a:rPr lang="en-GB" sz="1463" dirty="0"/>
              <a:t> </a:t>
            </a:r>
            <a:r>
              <a:rPr lang="en-GB" sz="1463" dirty="0" err="1"/>
              <a:t>clorhídrico</a:t>
            </a:r>
            <a:r>
              <a:rPr lang="en-GB" sz="1463" dirty="0"/>
              <a:t> </a:t>
            </a:r>
          </a:p>
        </p:txBody>
      </p:sp>
      <p:sp>
        <p:nvSpPr>
          <p:cNvPr id="10" name="TextBox 9">
            <a:extLst>
              <a:ext uri="{FF2B5EF4-FFF2-40B4-BE49-F238E27FC236}">
                <a16:creationId xmlns:a16="http://schemas.microsoft.com/office/drawing/2014/main" id="{A29A61C3-3BA0-4DE2-A036-FB9A124E2760}"/>
              </a:ext>
            </a:extLst>
          </p:cNvPr>
          <p:cNvSpPr txBox="1"/>
          <p:nvPr/>
        </p:nvSpPr>
        <p:spPr>
          <a:xfrm>
            <a:off x="7055972" y="1817968"/>
            <a:ext cx="1658178" cy="542584"/>
          </a:xfrm>
          <a:prstGeom prst="rect">
            <a:avLst/>
          </a:prstGeom>
          <a:noFill/>
        </p:spPr>
        <p:txBody>
          <a:bodyPr wrap="square" rtlCol="0">
            <a:spAutoFit/>
          </a:bodyPr>
          <a:lstStyle/>
          <a:p>
            <a:r>
              <a:rPr lang="en-GB" sz="1463" dirty="0"/>
              <a:t>0.02M </a:t>
            </a:r>
            <a:r>
              <a:rPr lang="en-GB" sz="1463" dirty="0" err="1"/>
              <a:t>Hidróxido</a:t>
            </a:r>
            <a:r>
              <a:rPr lang="en-GB" sz="1463" dirty="0"/>
              <a:t> de </a:t>
            </a:r>
            <a:r>
              <a:rPr lang="en-GB" sz="1463" dirty="0" err="1"/>
              <a:t>sodio</a:t>
            </a:r>
            <a:r>
              <a:rPr lang="en-GB" sz="1463" dirty="0"/>
              <a:t> </a:t>
            </a:r>
          </a:p>
        </p:txBody>
      </p:sp>
      <p:sp>
        <p:nvSpPr>
          <p:cNvPr id="11" name="TextBox 10">
            <a:extLst>
              <a:ext uri="{FF2B5EF4-FFF2-40B4-BE49-F238E27FC236}">
                <a16:creationId xmlns:a16="http://schemas.microsoft.com/office/drawing/2014/main" id="{57EF78CE-7AEE-4CA5-8763-DE5468A1F56E}"/>
              </a:ext>
            </a:extLst>
          </p:cNvPr>
          <p:cNvSpPr txBox="1"/>
          <p:nvPr/>
        </p:nvSpPr>
        <p:spPr>
          <a:xfrm>
            <a:off x="1045072" y="5125145"/>
            <a:ext cx="1975816" cy="542584"/>
          </a:xfrm>
          <a:prstGeom prst="rect">
            <a:avLst/>
          </a:prstGeom>
          <a:noFill/>
        </p:spPr>
        <p:txBody>
          <a:bodyPr wrap="square" rtlCol="0">
            <a:spAutoFit/>
          </a:bodyPr>
          <a:lstStyle/>
          <a:p>
            <a:r>
              <a:rPr lang="en-GB" sz="1463" dirty="0" err="1"/>
              <a:t>Disolución</a:t>
            </a:r>
            <a:r>
              <a:rPr lang="en-GB" sz="1463" dirty="0"/>
              <a:t> de </a:t>
            </a:r>
            <a:r>
              <a:rPr lang="en-GB" sz="1463" dirty="0" err="1"/>
              <a:t>indicador</a:t>
            </a:r>
            <a:r>
              <a:rPr lang="en-GB" sz="1463" dirty="0"/>
              <a:t> universal</a:t>
            </a:r>
          </a:p>
        </p:txBody>
      </p:sp>
      <p:sp>
        <p:nvSpPr>
          <p:cNvPr id="14" name="TextBox 13">
            <a:extLst>
              <a:ext uri="{FF2B5EF4-FFF2-40B4-BE49-F238E27FC236}">
                <a16:creationId xmlns:a16="http://schemas.microsoft.com/office/drawing/2014/main" id="{85B6879D-B14E-4402-AD90-960E21AF66B1}"/>
              </a:ext>
            </a:extLst>
          </p:cNvPr>
          <p:cNvSpPr txBox="1"/>
          <p:nvPr/>
        </p:nvSpPr>
        <p:spPr>
          <a:xfrm>
            <a:off x="1045072" y="2705222"/>
            <a:ext cx="1975816" cy="317459"/>
          </a:xfrm>
          <a:prstGeom prst="rect">
            <a:avLst/>
          </a:prstGeom>
          <a:noFill/>
        </p:spPr>
        <p:txBody>
          <a:bodyPr wrap="square" rtlCol="0">
            <a:spAutoFit/>
          </a:bodyPr>
          <a:lstStyle/>
          <a:p>
            <a:r>
              <a:rPr lang="en-GB" sz="1463" dirty="0" err="1"/>
              <a:t>Naranja</a:t>
            </a:r>
            <a:r>
              <a:rPr lang="en-GB" sz="1463" dirty="0"/>
              <a:t> de </a:t>
            </a:r>
            <a:r>
              <a:rPr lang="en-GB" sz="1463" dirty="0" err="1"/>
              <a:t>metilo</a:t>
            </a:r>
            <a:endParaRPr lang="en-GB" sz="1463" dirty="0"/>
          </a:p>
        </p:txBody>
      </p:sp>
      <p:sp>
        <p:nvSpPr>
          <p:cNvPr id="15" name="TextBox 14">
            <a:extLst>
              <a:ext uri="{FF2B5EF4-FFF2-40B4-BE49-F238E27FC236}">
                <a16:creationId xmlns:a16="http://schemas.microsoft.com/office/drawing/2014/main" id="{815D50DF-7433-4698-AEE0-A2FDCE7CAECB}"/>
              </a:ext>
            </a:extLst>
          </p:cNvPr>
          <p:cNvSpPr txBox="1"/>
          <p:nvPr/>
        </p:nvSpPr>
        <p:spPr>
          <a:xfrm>
            <a:off x="1045072" y="4318504"/>
            <a:ext cx="2115792" cy="317459"/>
          </a:xfrm>
          <a:prstGeom prst="rect">
            <a:avLst/>
          </a:prstGeom>
          <a:noFill/>
        </p:spPr>
        <p:txBody>
          <a:bodyPr wrap="square" rtlCol="0">
            <a:spAutoFit/>
          </a:bodyPr>
          <a:lstStyle/>
          <a:p>
            <a:r>
              <a:rPr lang="en-GB" sz="1463" dirty="0" err="1"/>
              <a:t>Fenolftaleína</a:t>
            </a:r>
            <a:endParaRPr lang="en-GB" sz="1463" dirty="0"/>
          </a:p>
        </p:txBody>
      </p:sp>
      <p:sp>
        <p:nvSpPr>
          <p:cNvPr id="21" name="TextBox 20">
            <a:extLst>
              <a:ext uri="{FF2B5EF4-FFF2-40B4-BE49-F238E27FC236}">
                <a16:creationId xmlns:a16="http://schemas.microsoft.com/office/drawing/2014/main" id="{6AEB0BFC-AF2A-4982-8D0A-44255EB471FA}"/>
              </a:ext>
            </a:extLst>
          </p:cNvPr>
          <p:cNvSpPr txBox="1"/>
          <p:nvPr/>
        </p:nvSpPr>
        <p:spPr>
          <a:xfrm>
            <a:off x="5118016" y="1817968"/>
            <a:ext cx="1763799" cy="767711"/>
          </a:xfrm>
          <a:prstGeom prst="rect">
            <a:avLst/>
          </a:prstGeom>
          <a:noFill/>
        </p:spPr>
        <p:txBody>
          <a:bodyPr wrap="square" rtlCol="0">
            <a:spAutoFit/>
          </a:bodyPr>
          <a:lstStyle/>
          <a:p>
            <a:r>
              <a:rPr lang="es-ES" sz="1463" dirty="0"/>
              <a:t>Disolución reguladora de pH 7 con agua del grifo</a:t>
            </a:r>
            <a:r>
              <a:rPr lang="en-GB" sz="1463" dirty="0"/>
              <a:t> 7 </a:t>
            </a:r>
          </a:p>
        </p:txBody>
      </p:sp>
      <p:grpSp>
        <p:nvGrpSpPr>
          <p:cNvPr id="4" name="Group 3">
            <a:extLst>
              <a:ext uri="{FF2B5EF4-FFF2-40B4-BE49-F238E27FC236}">
                <a16:creationId xmlns:a16="http://schemas.microsoft.com/office/drawing/2014/main" id="{5D3F00B2-FFA9-4412-B5F3-EAFBF6ECFC29}"/>
              </a:ext>
            </a:extLst>
          </p:cNvPr>
          <p:cNvGrpSpPr/>
          <p:nvPr/>
        </p:nvGrpSpPr>
        <p:grpSpPr>
          <a:xfrm>
            <a:off x="3525716" y="2617903"/>
            <a:ext cx="4521931" cy="611464"/>
            <a:chOff x="3475383" y="2508846"/>
            <a:chExt cx="4521931" cy="611464"/>
          </a:xfrm>
        </p:grpSpPr>
        <p:sp>
          <p:nvSpPr>
            <p:cNvPr id="8" name="Oval 7">
              <a:extLst>
                <a:ext uri="{FF2B5EF4-FFF2-40B4-BE49-F238E27FC236}">
                  <a16:creationId xmlns:a16="http://schemas.microsoft.com/office/drawing/2014/main" id="{B77A812E-FA46-400E-B030-4FFD93B12AF0}"/>
                </a:ext>
              </a:extLst>
            </p:cNvPr>
            <p:cNvSpPr/>
            <p:nvPr/>
          </p:nvSpPr>
          <p:spPr>
            <a:xfrm>
              <a:off x="3475383" y="2508846"/>
              <a:ext cx="585000" cy="5850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lang="en-GB" sz="1463"/>
            </a:p>
          </p:txBody>
        </p:sp>
        <p:sp>
          <p:nvSpPr>
            <p:cNvPr id="16" name="Oval 15">
              <a:extLst>
                <a:ext uri="{FF2B5EF4-FFF2-40B4-BE49-F238E27FC236}">
                  <a16:creationId xmlns:a16="http://schemas.microsoft.com/office/drawing/2014/main" id="{A1516348-6302-4963-9C93-3B0588AA0A8F}"/>
                </a:ext>
              </a:extLst>
            </p:cNvPr>
            <p:cNvSpPr/>
            <p:nvPr/>
          </p:nvSpPr>
          <p:spPr>
            <a:xfrm>
              <a:off x="7412314" y="2517834"/>
              <a:ext cx="585000" cy="5850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lang="en-GB" sz="1463"/>
            </a:p>
          </p:txBody>
        </p:sp>
        <p:sp>
          <p:nvSpPr>
            <p:cNvPr id="22" name="Oval 21">
              <a:extLst>
                <a:ext uri="{FF2B5EF4-FFF2-40B4-BE49-F238E27FC236}">
                  <a16:creationId xmlns:a16="http://schemas.microsoft.com/office/drawing/2014/main" id="{55F27C93-4077-40D0-8BE7-480A6A8C1873}"/>
                </a:ext>
              </a:extLst>
            </p:cNvPr>
            <p:cNvSpPr/>
            <p:nvPr/>
          </p:nvSpPr>
          <p:spPr>
            <a:xfrm>
              <a:off x="5553119" y="2535310"/>
              <a:ext cx="585000" cy="5850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lang="en-GB" sz="1463"/>
            </a:p>
          </p:txBody>
        </p:sp>
      </p:grpSp>
      <p:sp>
        <p:nvSpPr>
          <p:cNvPr id="2" name="TextBox 1">
            <a:extLst>
              <a:ext uri="{FF2B5EF4-FFF2-40B4-BE49-F238E27FC236}">
                <a16:creationId xmlns:a16="http://schemas.microsoft.com/office/drawing/2014/main" id="{0AE4C49A-38E1-4A6E-8714-1EE62AABD9E2}"/>
              </a:ext>
            </a:extLst>
          </p:cNvPr>
          <p:cNvSpPr txBox="1"/>
          <p:nvPr/>
        </p:nvSpPr>
        <p:spPr>
          <a:xfrm>
            <a:off x="861821" y="1126141"/>
            <a:ext cx="7678172" cy="738664"/>
          </a:xfrm>
          <a:prstGeom prst="rect">
            <a:avLst/>
          </a:prstGeom>
          <a:noFill/>
        </p:spPr>
        <p:txBody>
          <a:bodyPr wrap="square" rtlCol="0">
            <a:spAutoFit/>
          </a:bodyPr>
          <a:lstStyle/>
          <a:p>
            <a:r>
              <a:rPr lang="es-ES" sz="1400" dirty="0"/>
              <a:t>Coloca la hoja en una funda de plástico y añade las gotas sobre la funda. Añade una gota del indicador en cada uno de los círculos de la fila. Ahora añade una gota del reactivo que se indica en la cabecera de la columna.</a:t>
            </a:r>
            <a:endParaRPr lang="en-GB" sz="1400" dirty="0"/>
          </a:p>
        </p:txBody>
      </p:sp>
      <p:sp>
        <p:nvSpPr>
          <p:cNvPr id="30" name="TextBox 29">
            <a:extLst>
              <a:ext uri="{FF2B5EF4-FFF2-40B4-BE49-F238E27FC236}">
                <a16:creationId xmlns:a16="http://schemas.microsoft.com/office/drawing/2014/main" id="{2141D1FA-1EEB-4A01-909C-F7A51D5AC0B3}"/>
              </a:ext>
            </a:extLst>
          </p:cNvPr>
          <p:cNvSpPr txBox="1"/>
          <p:nvPr/>
        </p:nvSpPr>
        <p:spPr>
          <a:xfrm>
            <a:off x="1045072" y="3511863"/>
            <a:ext cx="1975816" cy="317459"/>
          </a:xfrm>
          <a:prstGeom prst="rect">
            <a:avLst/>
          </a:prstGeom>
          <a:noFill/>
        </p:spPr>
        <p:txBody>
          <a:bodyPr wrap="square" rtlCol="0">
            <a:spAutoFit/>
          </a:bodyPr>
          <a:lstStyle/>
          <a:p>
            <a:r>
              <a:rPr lang="en-GB" sz="1463" dirty="0"/>
              <a:t>Azul de </a:t>
            </a:r>
            <a:r>
              <a:rPr lang="en-GB" sz="1463" dirty="0" err="1"/>
              <a:t>bromotimol</a:t>
            </a:r>
            <a:endParaRPr lang="en-GB" sz="1463" dirty="0"/>
          </a:p>
        </p:txBody>
      </p:sp>
      <p:grpSp>
        <p:nvGrpSpPr>
          <p:cNvPr id="31" name="Group 30">
            <a:extLst>
              <a:ext uri="{FF2B5EF4-FFF2-40B4-BE49-F238E27FC236}">
                <a16:creationId xmlns:a16="http://schemas.microsoft.com/office/drawing/2014/main" id="{83FDD892-D245-4AFC-B0C5-A48AA8603120}"/>
              </a:ext>
            </a:extLst>
          </p:cNvPr>
          <p:cNvGrpSpPr/>
          <p:nvPr/>
        </p:nvGrpSpPr>
        <p:grpSpPr>
          <a:xfrm>
            <a:off x="3525716" y="3407856"/>
            <a:ext cx="4521931" cy="611464"/>
            <a:chOff x="3475383" y="2508846"/>
            <a:chExt cx="4521931" cy="611464"/>
          </a:xfrm>
        </p:grpSpPr>
        <p:sp>
          <p:nvSpPr>
            <p:cNvPr id="32" name="Oval 31">
              <a:extLst>
                <a:ext uri="{FF2B5EF4-FFF2-40B4-BE49-F238E27FC236}">
                  <a16:creationId xmlns:a16="http://schemas.microsoft.com/office/drawing/2014/main" id="{9A84D853-C6AE-44B6-9B0B-9952B9669189}"/>
                </a:ext>
              </a:extLst>
            </p:cNvPr>
            <p:cNvSpPr/>
            <p:nvPr/>
          </p:nvSpPr>
          <p:spPr>
            <a:xfrm>
              <a:off x="3475383" y="2508846"/>
              <a:ext cx="585000" cy="5850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lang="en-GB" sz="1463"/>
            </a:p>
          </p:txBody>
        </p:sp>
        <p:sp>
          <p:nvSpPr>
            <p:cNvPr id="33" name="Oval 32">
              <a:extLst>
                <a:ext uri="{FF2B5EF4-FFF2-40B4-BE49-F238E27FC236}">
                  <a16:creationId xmlns:a16="http://schemas.microsoft.com/office/drawing/2014/main" id="{E96D1202-42D5-4F3B-9687-3CB396E45C80}"/>
                </a:ext>
              </a:extLst>
            </p:cNvPr>
            <p:cNvSpPr/>
            <p:nvPr/>
          </p:nvSpPr>
          <p:spPr>
            <a:xfrm>
              <a:off x="7412314" y="2517834"/>
              <a:ext cx="585000" cy="5850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lang="en-GB" sz="1463"/>
            </a:p>
          </p:txBody>
        </p:sp>
        <p:sp>
          <p:nvSpPr>
            <p:cNvPr id="34" name="Oval 33">
              <a:extLst>
                <a:ext uri="{FF2B5EF4-FFF2-40B4-BE49-F238E27FC236}">
                  <a16:creationId xmlns:a16="http://schemas.microsoft.com/office/drawing/2014/main" id="{9C34EF77-33B5-4171-BC37-4078EC477B1E}"/>
                </a:ext>
              </a:extLst>
            </p:cNvPr>
            <p:cNvSpPr/>
            <p:nvPr/>
          </p:nvSpPr>
          <p:spPr>
            <a:xfrm>
              <a:off x="5553119" y="2535310"/>
              <a:ext cx="585000" cy="5850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lang="en-GB" sz="1463"/>
            </a:p>
          </p:txBody>
        </p:sp>
      </p:grpSp>
      <p:grpSp>
        <p:nvGrpSpPr>
          <p:cNvPr id="35" name="Group 34">
            <a:extLst>
              <a:ext uri="{FF2B5EF4-FFF2-40B4-BE49-F238E27FC236}">
                <a16:creationId xmlns:a16="http://schemas.microsoft.com/office/drawing/2014/main" id="{8DC15B0F-F8AC-42C9-8E8E-A2C22E740826}"/>
              </a:ext>
            </a:extLst>
          </p:cNvPr>
          <p:cNvGrpSpPr/>
          <p:nvPr/>
        </p:nvGrpSpPr>
        <p:grpSpPr>
          <a:xfrm>
            <a:off x="3525716" y="4197809"/>
            <a:ext cx="4521931" cy="611464"/>
            <a:chOff x="3475383" y="2508846"/>
            <a:chExt cx="4521931" cy="611464"/>
          </a:xfrm>
        </p:grpSpPr>
        <p:sp>
          <p:nvSpPr>
            <p:cNvPr id="36" name="Oval 35">
              <a:extLst>
                <a:ext uri="{FF2B5EF4-FFF2-40B4-BE49-F238E27FC236}">
                  <a16:creationId xmlns:a16="http://schemas.microsoft.com/office/drawing/2014/main" id="{E8C5C86A-518C-4AD9-A578-98D11ACB2CA6}"/>
                </a:ext>
              </a:extLst>
            </p:cNvPr>
            <p:cNvSpPr/>
            <p:nvPr/>
          </p:nvSpPr>
          <p:spPr>
            <a:xfrm>
              <a:off x="3475383" y="2508846"/>
              <a:ext cx="585000" cy="5850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lang="en-GB" sz="1463"/>
            </a:p>
          </p:txBody>
        </p:sp>
        <p:sp>
          <p:nvSpPr>
            <p:cNvPr id="37" name="Oval 36">
              <a:extLst>
                <a:ext uri="{FF2B5EF4-FFF2-40B4-BE49-F238E27FC236}">
                  <a16:creationId xmlns:a16="http://schemas.microsoft.com/office/drawing/2014/main" id="{174CF9BC-2D99-493A-9CCD-7C46AC4E64B8}"/>
                </a:ext>
              </a:extLst>
            </p:cNvPr>
            <p:cNvSpPr/>
            <p:nvPr/>
          </p:nvSpPr>
          <p:spPr>
            <a:xfrm>
              <a:off x="7412314" y="2517834"/>
              <a:ext cx="585000" cy="5850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lang="en-GB" sz="1463"/>
            </a:p>
          </p:txBody>
        </p:sp>
        <p:sp>
          <p:nvSpPr>
            <p:cNvPr id="38" name="Oval 37">
              <a:extLst>
                <a:ext uri="{FF2B5EF4-FFF2-40B4-BE49-F238E27FC236}">
                  <a16:creationId xmlns:a16="http://schemas.microsoft.com/office/drawing/2014/main" id="{78941A14-AC5A-4696-BCC2-20F4C89D59BE}"/>
                </a:ext>
              </a:extLst>
            </p:cNvPr>
            <p:cNvSpPr/>
            <p:nvPr/>
          </p:nvSpPr>
          <p:spPr>
            <a:xfrm>
              <a:off x="5553119" y="2535310"/>
              <a:ext cx="585000" cy="5850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lang="en-GB" sz="1463"/>
            </a:p>
          </p:txBody>
        </p:sp>
      </p:grpSp>
      <p:grpSp>
        <p:nvGrpSpPr>
          <p:cNvPr id="39" name="Group 38">
            <a:extLst>
              <a:ext uri="{FF2B5EF4-FFF2-40B4-BE49-F238E27FC236}">
                <a16:creationId xmlns:a16="http://schemas.microsoft.com/office/drawing/2014/main" id="{737C1F6C-A4B6-4DB0-BBBB-97EB002B9A45}"/>
              </a:ext>
            </a:extLst>
          </p:cNvPr>
          <p:cNvGrpSpPr/>
          <p:nvPr/>
        </p:nvGrpSpPr>
        <p:grpSpPr>
          <a:xfrm>
            <a:off x="3525716" y="4987762"/>
            <a:ext cx="4521931" cy="611464"/>
            <a:chOff x="3475383" y="2508846"/>
            <a:chExt cx="4521931" cy="611464"/>
          </a:xfrm>
        </p:grpSpPr>
        <p:sp>
          <p:nvSpPr>
            <p:cNvPr id="40" name="Oval 39">
              <a:extLst>
                <a:ext uri="{FF2B5EF4-FFF2-40B4-BE49-F238E27FC236}">
                  <a16:creationId xmlns:a16="http://schemas.microsoft.com/office/drawing/2014/main" id="{47757EAC-2187-4E3C-918E-4F043801CD14}"/>
                </a:ext>
              </a:extLst>
            </p:cNvPr>
            <p:cNvSpPr/>
            <p:nvPr/>
          </p:nvSpPr>
          <p:spPr>
            <a:xfrm>
              <a:off x="3475383" y="2508846"/>
              <a:ext cx="585000" cy="5850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lang="en-GB" sz="1463"/>
            </a:p>
          </p:txBody>
        </p:sp>
        <p:sp>
          <p:nvSpPr>
            <p:cNvPr id="41" name="Oval 40">
              <a:extLst>
                <a:ext uri="{FF2B5EF4-FFF2-40B4-BE49-F238E27FC236}">
                  <a16:creationId xmlns:a16="http://schemas.microsoft.com/office/drawing/2014/main" id="{5C06B501-D679-4D98-B7C1-39109550CF8B}"/>
                </a:ext>
              </a:extLst>
            </p:cNvPr>
            <p:cNvSpPr/>
            <p:nvPr/>
          </p:nvSpPr>
          <p:spPr>
            <a:xfrm>
              <a:off x="7412314" y="2517834"/>
              <a:ext cx="585000" cy="5850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lang="en-GB" sz="1463"/>
            </a:p>
          </p:txBody>
        </p:sp>
        <p:sp>
          <p:nvSpPr>
            <p:cNvPr id="42" name="Oval 41">
              <a:extLst>
                <a:ext uri="{FF2B5EF4-FFF2-40B4-BE49-F238E27FC236}">
                  <a16:creationId xmlns:a16="http://schemas.microsoft.com/office/drawing/2014/main" id="{21A155AC-FA12-4609-903D-AE035C4999D0}"/>
                </a:ext>
              </a:extLst>
            </p:cNvPr>
            <p:cNvSpPr/>
            <p:nvPr/>
          </p:nvSpPr>
          <p:spPr>
            <a:xfrm>
              <a:off x="5553119" y="2535310"/>
              <a:ext cx="585000" cy="5850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lang="en-GB" sz="1463"/>
            </a:p>
          </p:txBody>
        </p:sp>
      </p:grpSp>
    </p:spTree>
    <p:extLst>
      <p:ext uri="{BB962C8B-B14F-4D97-AF65-F5344CB8AC3E}">
        <p14:creationId xmlns:p14="http://schemas.microsoft.com/office/powerpoint/2010/main" val="2586930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2D78C43-2C7D-4B39-8777-C7BBB782F3B6}"/>
              </a:ext>
            </a:extLst>
          </p:cNvPr>
          <p:cNvSpPr>
            <a:spLocks noGrp="1"/>
          </p:cNvSpPr>
          <p:nvPr>
            <p:ph type="title"/>
          </p:nvPr>
        </p:nvSpPr>
        <p:spPr>
          <a:xfrm>
            <a:off x="162457" y="-14219"/>
            <a:ext cx="10187797" cy="1077020"/>
          </a:xfrm>
        </p:spPr>
        <p:txBody>
          <a:bodyPr>
            <a:normAutofit/>
          </a:bodyPr>
          <a:lstStyle/>
          <a:p>
            <a:r>
              <a:rPr lang="en-US" sz="3600" dirty="0"/>
              <a:t>Las </a:t>
            </a:r>
            <a:r>
              <a:rPr lang="en-US" sz="3600" dirty="0" err="1"/>
              <a:t>reacciones</a:t>
            </a:r>
            <a:r>
              <a:rPr lang="en-US" sz="3600" dirty="0"/>
              <a:t> de los </a:t>
            </a:r>
            <a:r>
              <a:rPr lang="en-US" sz="3600" dirty="0" err="1"/>
              <a:t>indicadores</a:t>
            </a:r>
            <a:r>
              <a:rPr lang="en-US" sz="3600" dirty="0"/>
              <a:t> son </a:t>
            </a:r>
            <a:r>
              <a:rPr lang="en-US" sz="3600" dirty="0" err="1"/>
              <a:t>reversibles</a:t>
            </a:r>
            <a:endParaRPr lang="en-GB" sz="3600" dirty="0"/>
          </a:p>
        </p:txBody>
      </p:sp>
      <p:sp>
        <p:nvSpPr>
          <p:cNvPr id="14" name="TextBox 13">
            <a:extLst>
              <a:ext uri="{FF2B5EF4-FFF2-40B4-BE49-F238E27FC236}">
                <a16:creationId xmlns:a16="http://schemas.microsoft.com/office/drawing/2014/main" id="{85B6879D-B14E-4402-AD90-960E21AF66B1}"/>
              </a:ext>
            </a:extLst>
          </p:cNvPr>
          <p:cNvSpPr txBox="1"/>
          <p:nvPr/>
        </p:nvSpPr>
        <p:spPr>
          <a:xfrm>
            <a:off x="851866" y="1355809"/>
            <a:ext cx="8070571" cy="767711"/>
          </a:xfrm>
          <a:prstGeom prst="rect">
            <a:avLst/>
          </a:prstGeom>
          <a:noFill/>
        </p:spPr>
        <p:txBody>
          <a:bodyPr wrap="square" rtlCol="0">
            <a:spAutoFit/>
          </a:bodyPr>
          <a:lstStyle/>
          <a:p>
            <a:r>
              <a:rPr lang="es-ES" sz="1463" dirty="0"/>
              <a:t>Se añade una gota de indicador al círculo 1 o en una microplaca.</a:t>
            </a:r>
          </a:p>
          <a:p>
            <a:r>
              <a:rPr lang="es-ES" sz="1463" dirty="0"/>
              <a:t>También puedes usar naranja de metilo, azul de bromotimol, fenolftaleína, zumo de col lombarda u otros indicadores naturales.</a:t>
            </a:r>
          </a:p>
        </p:txBody>
      </p:sp>
      <p:sp>
        <p:nvSpPr>
          <p:cNvPr id="2" name="TextBox 1">
            <a:extLst>
              <a:ext uri="{FF2B5EF4-FFF2-40B4-BE49-F238E27FC236}">
                <a16:creationId xmlns:a16="http://schemas.microsoft.com/office/drawing/2014/main" id="{5126B397-F19E-433C-9537-DDE922457E1B}"/>
              </a:ext>
            </a:extLst>
          </p:cNvPr>
          <p:cNvSpPr txBox="1"/>
          <p:nvPr/>
        </p:nvSpPr>
        <p:spPr>
          <a:xfrm>
            <a:off x="851866" y="869575"/>
            <a:ext cx="5566540" cy="541687"/>
          </a:xfrm>
          <a:prstGeom prst="rect">
            <a:avLst/>
          </a:prstGeom>
          <a:noFill/>
        </p:spPr>
        <p:txBody>
          <a:bodyPr wrap="square" rtlCol="0">
            <a:spAutoFit/>
          </a:bodyPr>
          <a:lstStyle/>
          <a:p>
            <a:r>
              <a:rPr lang="es-ES" sz="1460" dirty="0"/>
              <a:t>Coloca la hoja en una funda de plástico y añade las gotas sobre la funda. Mezcla las disoluciones con un palillo.</a:t>
            </a:r>
            <a:endParaRPr lang="en-GB" sz="1460" dirty="0"/>
          </a:p>
        </p:txBody>
      </p:sp>
      <p:sp>
        <p:nvSpPr>
          <p:cNvPr id="40" name="TextBox 39">
            <a:extLst>
              <a:ext uri="{FF2B5EF4-FFF2-40B4-BE49-F238E27FC236}">
                <a16:creationId xmlns:a16="http://schemas.microsoft.com/office/drawing/2014/main" id="{C9F836B8-6347-43E0-8BF2-4DF6CB6AB131}"/>
              </a:ext>
            </a:extLst>
          </p:cNvPr>
          <p:cNvSpPr txBox="1"/>
          <p:nvPr/>
        </p:nvSpPr>
        <p:spPr>
          <a:xfrm>
            <a:off x="2487997" y="6156190"/>
            <a:ext cx="5592417" cy="542584"/>
          </a:xfrm>
          <a:prstGeom prst="rect">
            <a:avLst/>
          </a:prstGeom>
          <a:noFill/>
        </p:spPr>
        <p:txBody>
          <a:bodyPr wrap="square" rtlCol="0">
            <a:spAutoFit/>
          </a:bodyPr>
          <a:lstStyle/>
          <a:p>
            <a:r>
              <a:rPr lang="es-ES" sz="1463" dirty="0"/>
              <a:t>Extensión: usa papel pH o un </a:t>
            </a:r>
            <a:r>
              <a:rPr lang="es-ES" sz="1463" dirty="0" err="1"/>
              <a:t>peachímetro</a:t>
            </a:r>
            <a:r>
              <a:rPr lang="es-ES" sz="1463" dirty="0"/>
              <a:t> para determinar el pH de la disolución.</a:t>
            </a:r>
            <a:endParaRPr lang="en-GB" sz="1463" dirty="0"/>
          </a:p>
        </p:txBody>
      </p:sp>
      <p:grpSp>
        <p:nvGrpSpPr>
          <p:cNvPr id="5" name="Group 4">
            <a:extLst>
              <a:ext uri="{FF2B5EF4-FFF2-40B4-BE49-F238E27FC236}">
                <a16:creationId xmlns:a16="http://schemas.microsoft.com/office/drawing/2014/main" id="{9E55B087-CB86-4384-8FC4-7BA340BE41F5}"/>
              </a:ext>
            </a:extLst>
          </p:cNvPr>
          <p:cNvGrpSpPr/>
          <p:nvPr/>
        </p:nvGrpSpPr>
        <p:grpSpPr>
          <a:xfrm>
            <a:off x="446428" y="2258994"/>
            <a:ext cx="9271377" cy="3748483"/>
            <a:chOff x="446428" y="2258994"/>
            <a:chExt cx="9271377" cy="3748483"/>
          </a:xfrm>
        </p:grpSpPr>
        <p:sp>
          <p:nvSpPr>
            <p:cNvPr id="9" name="TextBox 8">
              <a:extLst>
                <a:ext uri="{FF2B5EF4-FFF2-40B4-BE49-F238E27FC236}">
                  <a16:creationId xmlns:a16="http://schemas.microsoft.com/office/drawing/2014/main" id="{349B227E-666C-4549-A142-9B3B0C27D45E}"/>
                </a:ext>
              </a:extLst>
            </p:cNvPr>
            <p:cNvSpPr txBox="1"/>
            <p:nvPr/>
          </p:nvSpPr>
          <p:spPr>
            <a:xfrm>
              <a:off x="479915" y="2930029"/>
              <a:ext cx="3937194" cy="317459"/>
            </a:xfrm>
            <a:prstGeom prst="rect">
              <a:avLst/>
            </a:prstGeom>
            <a:noFill/>
          </p:spPr>
          <p:txBody>
            <a:bodyPr wrap="square" rtlCol="0">
              <a:spAutoFit/>
            </a:bodyPr>
            <a:lstStyle/>
            <a:p>
              <a:r>
                <a:rPr lang="en-GB" sz="1463" dirty="0" err="1"/>
                <a:t>Añade</a:t>
              </a:r>
              <a:r>
                <a:rPr lang="en-GB" sz="1463" dirty="0"/>
                <a:t> dos </a:t>
              </a:r>
              <a:r>
                <a:rPr lang="en-GB" sz="1463" dirty="0" err="1"/>
                <a:t>gotas</a:t>
              </a:r>
              <a:r>
                <a:rPr lang="en-GB" sz="1463" dirty="0"/>
                <a:t> de </a:t>
              </a:r>
              <a:r>
                <a:rPr lang="en-GB" sz="1463" dirty="0" err="1"/>
                <a:t>ácido</a:t>
              </a:r>
              <a:r>
                <a:rPr lang="en-GB" sz="1463" dirty="0"/>
                <a:t> </a:t>
              </a:r>
              <a:r>
                <a:rPr lang="en-GB" sz="1463" dirty="0" err="1"/>
                <a:t>clorhídrico</a:t>
              </a:r>
              <a:r>
                <a:rPr lang="en-GB" sz="1463" dirty="0"/>
                <a:t> 0.01 M</a:t>
              </a:r>
            </a:p>
          </p:txBody>
        </p:sp>
        <p:sp>
          <p:nvSpPr>
            <p:cNvPr id="23" name="Oval 22">
              <a:extLst>
                <a:ext uri="{FF2B5EF4-FFF2-40B4-BE49-F238E27FC236}">
                  <a16:creationId xmlns:a16="http://schemas.microsoft.com/office/drawing/2014/main" id="{F7C4FE78-9CCC-46E7-B190-6854917828A6}"/>
                </a:ext>
              </a:extLst>
            </p:cNvPr>
            <p:cNvSpPr/>
            <p:nvPr/>
          </p:nvSpPr>
          <p:spPr>
            <a:xfrm>
              <a:off x="4306964" y="2887112"/>
              <a:ext cx="585000" cy="585000"/>
            </a:xfrm>
            <a:prstGeom prst="ellipse">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sz="1463" dirty="0"/>
                <a:t>1</a:t>
              </a:r>
            </a:p>
          </p:txBody>
        </p:sp>
        <p:sp>
          <p:nvSpPr>
            <p:cNvPr id="30" name="TextBox 29">
              <a:extLst>
                <a:ext uri="{FF2B5EF4-FFF2-40B4-BE49-F238E27FC236}">
                  <a16:creationId xmlns:a16="http://schemas.microsoft.com/office/drawing/2014/main" id="{7AB3F7BE-55C4-43E3-B5EB-463619DEC894}"/>
                </a:ext>
              </a:extLst>
            </p:cNvPr>
            <p:cNvSpPr txBox="1"/>
            <p:nvPr/>
          </p:nvSpPr>
          <p:spPr>
            <a:xfrm>
              <a:off x="6290818" y="2896767"/>
              <a:ext cx="3426987" cy="767711"/>
            </a:xfrm>
            <a:prstGeom prst="rect">
              <a:avLst/>
            </a:prstGeom>
            <a:noFill/>
          </p:spPr>
          <p:txBody>
            <a:bodyPr wrap="square" rtlCol="0">
              <a:spAutoFit/>
            </a:bodyPr>
            <a:lstStyle/>
            <a:p>
              <a:r>
                <a:rPr lang="es-ES" sz="1463" dirty="0"/>
                <a:t>Toma una gota del círculo 1, pásala al círculo 2 y añade dos gotas de hidróxido de sodio 0.01 M</a:t>
              </a:r>
              <a:endParaRPr lang="en-GB" sz="1463" dirty="0"/>
            </a:p>
          </p:txBody>
        </p:sp>
        <p:sp>
          <p:nvSpPr>
            <p:cNvPr id="33" name="Oval 32">
              <a:extLst>
                <a:ext uri="{FF2B5EF4-FFF2-40B4-BE49-F238E27FC236}">
                  <a16:creationId xmlns:a16="http://schemas.microsoft.com/office/drawing/2014/main" id="{FD8E0B43-791B-4197-A7FC-25AF07E2E9A4}"/>
                </a:ext>
              </a:extLst>
            </p:cNvPr>
            <p:cNvSpPr/>
            <p:nvPr/>
          </p:nvSpPr>
          <p:spPr>
            <a:xfrm>
              <a:off x="5596958" y="2887112"/>
              <a:ext cx="585000" cy="585000"/>
            </a:xfrm>
            <a:prstGeom prst="ellipse">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sz="1463" dirty="0"/>
                <a:t>2</a:t>
              </a:r>
            </a:p>
          </p:txBody>
        </p:sp>
        <p:cxnSp>
          <p:nvCxnSpPr>
            <p:cNvPr id="36" name="Straight Connector 35">
              <a:extLst>
                <a:ext uri="{FF2B5EF4-FFF2-40B4-BE49-F238E27FC236}">
                  <a16:creationId xmlns:a16="http://schemas.microsoft.com/office/drawing/2014/main" id="{EC51F68D-7645-435C-ABB4-9726F609AD8A}"/>
                </a:ext>
              </a:extLst>
            </p:cNvPr>
            <p:cNvCxnSpPr>
              <a:cxnSpLocks/>
            </p:cNvCxnSpPr>
            <p:nvPr/>
          </p:nvCxnSpPr>
          <p:spPr>
            <a:xfrm flipV="1">
              <a:off x="5284207" y="3015346"/>
              <a:ext cx="0" cy="1203310"/>
            </a:xfrm>
            <a:prstGeom prst="line">
              <a:avLst/>
            </a:prstGeom>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E27A18C4-3DE2-4142-A600-1C32D6E795D2}"/>
                </a:ext>
              </a:extLst>
            </p:cNvPr>
            <p:cNvSpPr/>
            <p:nvPr/>
          </p:nvSpPr>
          <p:spPr>
            <a:xfrm>
              <a:off x="4306964" y="3634459"/>
              <a:ext cx="585000" cy="585000"/>
            </a:xfrm>
            <a:prstGeom prst="ellipse">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sz="1463" dirty="0"/>
                <a:t>3</a:t>
              </a:r>
            </a:p>
          </p:txBody>
        </p:sp>
        <p:sp>
          <p:nvSpPr>
            <p:cNvPr id="21" name="Oval 20">
              <a:extLst>
                <a:ext uri="{FF2B5EF4-FFF2-40B4-BE49-F238E27FC236}">
                  <a16:creationId xmlns:a16="http://schemas.microsoft.com/office/drawing/2014/main" id="{3ED3919D-FB9D-445E-8B8F-71D765122B83}"/>
                </a:ext>
              </a:extLst>
            </p:cNvPr>
            <p:cNvSpPr/>
            <p:nvPr/>
          </p:nvSpPr>
          <p:spPr>
            <a:xfrm>
              <a:off x="5597552" y="3633656"/>
              <a:ext cx="585000" cy="585000"/>
            </a:xfrm>
            <a:prstGeom prst="ellipse">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sz="1463" dirty="0"/>
                <a:t>4</a:t>
              </a:r>
            </a:p>
          </p:txBody>
        </p:sp>
        <p:sp>
          <p:nvSpPr>
            <p:cNvPr id="22" name="TextBox 21">
              <a:extLst>
                <a:ext uri="{FF2B5EF4-FFF2-40B4-BE49-F238E27FC236}">
                  <a16:creationId xmlns:a16="http://schemas.microsoft.com/office/drawing/2014/main" id="{325CFE79-DCD3-4229-AE8B-91298DDC393B}"/>
                </a:ext>
              </a:extLst>
            </p:cNvPr>
            <p:cNvSpPr txBox="1"/>
            <p:nvPr/>
          </p:nvSpPr>
          <p:spPr>
            <a:xfrm>
              <a:off x="446428" y="3612823"/>
              <a:ext cx="3426987" cy="767711"/>
            </a:xfrm>
            <a:prstGeom prst="rect">
              <a:avLst/>
            </a:prstGeom>
            <a:noFill/>
          </p:spPr>
          <p:txBody>
            <a:bodyPr wrap="square" rtlCol="0">
              <a:spAutoFit/>
            </a:bodyPr>
            <a:lstStyle/>
            <a:p>
              <a:r>
                <a:rPr lang="es-ES" sz="1463" dirty="0"/>
                <a:t>Toma una gota del círculo 2, pásala al círculo 3 y añade dos gotas de ácido clorhídrico 0.01 M</a:t>
              </a:r>
              <a:endParaRPr lang="en-GB" sz="1463" dirty="0"/>
            </a:p>
          </p:txBody>
        </p:sp>
        <p:sp>
          <p:nvSpPr>
            <p:cNvPr id="26" name="TextBox 25">
              <a:extLst>
                <a:ext uri="{FF2B5EF4-FFF2-40B4-BE49-F238E27FC236}">
                  <a16:creationId xmlns:a16="http://schemas.microsoft.com/office/drawing/2014/main" id="{5C78810B-7A81-4F40-A288-6B5EA237CBB2}"/>
                </a:ext>
              </a:extLst>
            </p:cNvPr>
            <p:cNvSpPr txBox="1"/>
            <p:nvPr/>
          </p:nvSpPr>
          <p:spPr>
            <a:xfrm>
              <a:off x="6290818" y="3613824"/>
              <a:ext cx="3426987" cy="767711"/>
            </a:xfrm>
            <a:prstGeom prst="rect">
              <a:avLst/>
            </a:prstGeom>
            <a:noFill/>
          </p:spPr>
          <p:txBody>
            <a:bodyPr wrap="square" rtlCol="0">
              <a:spAutoFit/>
            </a:bodyPr>
            <a:lstStyle/>
            <a:p>
              <a:r>
                <a:rPr lang="es-ES" sz="1463" dirty="0"/>
                <a:t>Toma una gota del círculo 3 pásala al círculo 34 y añade dos gotas de hidróxido de sodio 0.01 M</a:t>
              </a:r>
              <a:endParaRPr lang="en-GB" sz="1463" dirty="0"/>
            </a:p>
          </p:txBody>
        </p:sp>
        <p:sp>
          <p:nvSpPr>
            <p:cNvPr id="29" name="Oval 28">
              <a:extLst>
                <a:ext uri="{FF2B5EF4-FFF2-40B4-BE49-F238E27FC236}">
                  <a16:creationId xmlns:a16="http://schemas.microsoft.com/office/drawing/2014/main" id="{46691174-C27C-4634-8C9D-067034F36EB1}"/>
                </a:ext>
              </a:extLst>
            </p:cNvPr>
            <p:cNvSpPr/>
            <p:nvPr/>
          </p:nvSpPr>
          <p:spPr>
            <a:xfrm>
              <a:off x="4991707" y="4372343"/>
              <a:ext cx="585000" cy="585000"/>
            </a:xfrm>
            <a:prstGeom prst="ellipse">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sz="1463" dirty="0"/>
                <a:t>5</a:t>
              </a:r>
            </a:p>
          </p:txBody>
        </p:sp>
        <p:sp>
          <p:nvSpPr>
            <p:cNvPr id="4" name="TextBox 3">
              <a:extLst>
                <a:ext uri="{FF2B5EF4-FFF2-40B4-BE49-F238E27FC236}">
                  <a16:creationId xmlns:a16="http://schemas.microsoft.com/office/drawing/2014/main" id="{BB861B3D-581B-4DA2-B1F3-1A7B922A6A37}"/>
                </a:ext>
              </a:extLst>
            </p:cNvPr>
            <p:cNvSpPr txBox="1"/>
            <p:nvPr/>
          </p:nvSpPr>
          <p:spPr>
            <a:xfrm>
              <a:off x="3140653" y="5239766"/>
              <a:ext cx="4231407" cy="767711"/>
            </a:xfrm>
            <a:prstGeom prst="rect">
              <a:avLst/>
            </a:prstGeom>
            <a:noFill/>
          </p:spPr>
          <p:txBody>
            <a:bodyPr wrap="square" rtlCol="0">
              <a:spAutoFit/>
            </a:bodyPr>
            <a:lstStyle/>
            <a:p>
              <a:r>
                <a:rPr lang="es-ES" sz="1463" dirty="0"/>
                <a:t>¿Puedes conseguir un color intermedio en el círculo 5? Es un poco difícil, tendrás que ir hacia adelante y atrás, pero seguro que con paciencia lo lograrás.</a:t>
              </a:r>
              <a:endParaRPr lang="en-GB" sz="1463" dirty="0"/>
            </a:p>
          </p:txBody>
        </p:sp>
        <p:sp>
          <p:nvSpPr>
            <p:cNvPr id="3" name="TextBox 2">
              <a:extLst>
                <a:ext uri="{FF2B5EF4-FFF2-40B4-BE49-F238E27FC236}">
                  <a16:creationId xmlns:a16="http://schemas.microsoft.com/office/drawing/2014/main" id="{6A43FF47-032B-4266-9A80-D5C30286F90B}"/>
                </a:ext>
              </a:extLst>
            </p:cNvPr>
            <p:cNvSpPr txBox="1"/>
            <p:nvPr/>
          </p:nvSpPr>
          <p:spPr>
            <a:xfrm>
              <a:off x="3420193" y="2258994"/>
              <a:ext cx="3728028" cy="541687"/>
            </a:xfrm>
            <a:prstGeom prst="rect">
              <a:avLst/>
            </a:prstGeom>
            <a:noFill/>
          </p:spPr>
          <p:txBody>
            <a:bodyPr wrap="square" rtlCol="0">
              <a:spAutoFit/>
            </a:bodyPr>
            <a:lstStyle/>
            <a:p>
              <a:r>
                <a:rPr lang="es-ES" sz="1460" dirty="0"/>
                <a:t>Coloca una gota de indicador en los círculos </a:t>
              </a:r>
              <a:r>
                <a:rPr lang="en-GB" sz="1460" dirty="0"/>
                <a:t> 1 2 3 y 4.</a:t>
              </a:r>
            </a:p>
          </p:txBody>
        </p:sp>
      </p:grpSp>
    </p:spTree>
    <p:extLst>
      <p:ext uri="{BB962C8B-B14F-4D97-AF65-F5344CB8AC3E}">
        <p14:creationId xmlns:p14="http://schemas.microsoft.com/office/powerpoint/2010/main" val="2394789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5" name="Group 54">
            <a:extLst>
              <a:ext uri="{FF2B5EF4-FFF2-40B4-BE49-F238E27FC236}">
                <a16:creationId xmlns:a16="http://schemas.microsoft.com/office/drawing/2014/main" id="{B88F8178-4C57-464F-86D5-4C5F4C58B768}"/>
              </a:ext>
            </a:extLst>
          </p:cNvPr>
          <p:cNvGrpSpPr/>
          <p:nvPr/>
        </p:nvGrpSpPr>
        <p:grpSpPr>
          <a:xfrm>
            <a:off x="114341" y="141949"/>
            <a:ext cx="9540280" cy="6554054"/>
            <a:chOff x="114341" y="141949"/>
            <a:chExt cx="9540280" cy="6554054"/>
          </a:xfrm>
        </p:grpSpPr>
        <p:sp>
          <p:nvSpPr>
            <p:cNvPr id="2" name="Title 69">
              <a:extLst>
                <a:ext uri="{FF2B5EF4-FFF2-40B4-BE49-F238E27FC236}">
                  <a16:creationId xmlns:a16="http://schemas.microsoft.com/office/drawing/2014/main" id="{781A8702-155D-44AA-9991-127E7910948F}"/>
                </a:ext>
              </a:extLst>
            </p:cNvPr>
            <p:cNvSpPr txBox="1">
              <a:spLocks/>
            </p:cNvSpPr>
            <p:nvPr/>
          </p:nvSpPr>
          <p:spPr>
            <a:xfrm>
              <a:off x="252354" y="156884"/>
              <a:ext cx="6145993" cy="639249"/>
            </a:xfrm>
            <a:prstGeom prst="rect">
              <a:avLst/>
            </a:prstGeom>
          </p:spPr>
          <p:txBody>
            <a:bodyP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t>Fabricar indicador universal</a:t>
              </a:r>
              <a:endParaRPr lang="en-GB" dirty="0"/>
            </a:p>
          </p:txBody>
        </p:sp>
        <p:sp>
          <p:nvSpPr>
            <p:cNvPr id="3" name="TextBox 2">
              <a:extLst>
                <a:ext uri="{FF2B5EF4-FFF2-40B4-BE49-F238E27FC236}">
                  <a16:creationId xmlns:a16="http://schemas.microsoft.com/office/drawing/2014/main" id="{2240904A-BB05-464D-8B28-FBF2C839E351}"/>
                </a:ext>
              </a:extLst>
            </p:cNvPr>
            <p:cNvSpPr txBox="1"/>
            <p:nvPr/>
          </p:nvSpPr>
          <p:spPr>
            <a:xfrm>
              <a:off x="6236688" y="141949"/>
              <a:ext cx="3109080" cy="523220"/>
            </a:xfrm>
            <a:prstGeom prst="rect">
              <a:avLst/>
            </a:prstGeom>
            <a:noFill/>
          </p:spPr>
          <p:txBody>
            <a:bodyPr wrap="square" rtlCol="0">
              <a:spAutoFit/>
            </a:bodyPr>
            <a:lstStyle/>
            <a:p>
              <a:r>
                <a:rPr lang="es-ES" sz="1400" dirty="0"/>
                <a:t>Coloca la hoja en una funda de plástico y añade las gotas sobre la funda.</a:t>
              </a:r>
              <a:endParaRPr lang="en-GB" sz="1400" dirty="0"/>
            </a:p>
          </p:txBody>
        </p:sp>
        <p:grpSp>
          <p:nvGrpSpPr>
            <p:cNvPr id="4" name="Group 3">
              <a:extLst>
                <a:ext uri="{FF2B5EF4-FFF2-40B4-BE49-F238E27FC236}">
                  <a16:creationId xmlns:a16="http://schemas.microsoft.com/office/drawing/2014/main" id="{65C9E60F-B270-44A0-9FB0-D3FEAA1E0E38}"/>
                </a:ext>
              </a:extLst>
            </p:cNvPr>
            <p:cNvGrpSpPr/>
            <p:nvPr/>
          </p:nvGrpSpPr>
          <p:grpSpPr>
            <a:xfrm>
              <a:off x="114341" y="720064"/>
              <a:ext cx="9540280" cy="1191246"/>
              <a:chOff x="114341" y="720064"/>
              <a:chExt cx="9540280" cy="1191246"/>
            </a:xfrm>
          </p:grpSpPr>
          <p:sp>
            <p:nvSpPr>
              <p:cNvPr id="5" name="TextBox 4">
                <a:extLst>
                  <a:ext uri="{FF2B5EF4-FFF2-40B4-BE49-F238E27FC236}">
                    <a16:creationId xmlns:a16="http://schemas.microsoft.com/office/drawing/2014/main" id="{416E113B-EC32-463E-889A-AF76063FB382}"/>
                  </a:ext>
                </a:extLst>
              </p:cNvPr>
              <p:cNvSpPr txBox="1"/>
              <p:nvPr/>
            </p:nvSpPr>
            <p:spPr>
              <a:xfrm>
                <a:off x="114341" y="720064"/>
                <a:ext cx="9539305" cy="492443"/>
              </a:xfrm>
              <a:prstGeom prst="rect">
                <a:avLst/>
              </a:prstGeom>
              <a:solidFill>
                <a:schemeClr val="accent4">
                  <a:lumMod val="20000"/>
                  <a:lumOff val="80000"/>
                </a:schemeClr>
              </a:solidFill>
            </p:spPr>
            <p:txBody>
              <a:bodyPr wrap="square">
                <a:spAutoFit/>
              </a:bodyPr>
              <a:lstStyle/>
              <a:p>
                <a:r>
                  <a:rPr lang="es-ES" sz="1300" dirty="0">
                    <a:latin typeface="Calibri" panose="020F0502020204030204" pitchFamily="34" charset="0"/>
                    <a:ea typeface="Times New Roman" panose="02020603050405020304" pitchFamily="18" charset="0"/>
                  </a:rPr>
                  <a:t>Añade </a:t>
                </a:r>
                <a:r>
                  <a:rPr lang="es-ES" sz="1300" b="1" dirty="0">
                    <a:latin typeface="Calibri" panose="020F0502020204030204" pitchFamily="34" charset="0"/>
                    <a:ea typeface="Times New Roman" panose="02020603050405020304" pitchFamily="18" charset="0"/>
                  </a:rPr>
                  <a:t>2-3 gotas </a:t>
                </a:r>
                <a:r>
                  <a:rPr lang="es-ES" sz="1300" dirty="0">
                    <a:latin typeface="Calibri" panose="020F0502020204030204" pitchFamily="34" charset="0"/>
                    <a:ea typeface="Times New Roman" panose="02020603050405020304" pitchFamily="18" charset="0"/>
                  </a:rPr>
                  <a:t>de ácido fuerte en el círculo </a:t>
                </a:r>
                <a:r>
                  <a:rPr lang="es-ES" sz="1300" b="1" dirty="0">
                    <a:latin typeface="Calibri" panose="020F0502020204030204" pitchFamily="34" charset="0"/>
                    <a:ea typeface="Times New Roman" panose="02020603050405020304" pitchFamily="18" charset="0"/>
                  </a:rPr>
                  <a:t>A1</a:t>
                </a:r>
                <a:r>
                  <a:rPr lang="es-ES" sz="1300" dirty="0">
                    <a:latin typeface="Calibri" panose="020F0502020204030204" pitchFamily="34" charset="0"/>
                    <a:ea typeface="Times New Roman" panose="02020603050405020304" pitchFamily="18" charset="0"/>
                  </a:rPr>
                  <a:t> para formar una gota grande. Repite la operación en los círculos </a:t>
                </a:r>
                <a:r>
                  <a:rPr lang="es-ES" sz="1300" b="1" dirty="0">
                    <a:latin typeface="Calibri" panose="020F0502020204030204" pitchFamily="34" charset="0"/>
                    <a:ea typeface="Times New Roman" panose="02020603050405020304" pitchFamily="18" charset="0"/>
                  </a:rPr>
                  <a:t>A2-A5</a:t>
                </a:r>
                <a:r>
                  <a:rPr lang="es-ES" sz="1300" dirty="0">
                    <a:latin typeface="Calibri" panose="020F0502020204030204" pitchFamily="34" charset="0"/>
                    <a:ea typeface="Times New Roman" panose="02020603050405020304" pitchFamily="18" charset="0"/>
                  </a:rPr>
                  <a:t>, </a:t>
                </a:r>
                <a:r>
                  <a:rPr lang="es-ES" sz="1300" b="1" dirty="0">
                    <a:latin typeface="Calibri" panose="020F0502020204030204" pitchFamily="34" charset="0"/>
                    <a:ea typeface="Times New Roman" panose="02020603050405020304" pitchFamily="18" charset="0"/>
                  </a:rPr>
                  <a:t>BI-B5</a:t>
                </a:r>
                <a:r>
                  <a:rPr lang="es-ES" sz="1300" dirty="0">
                    <a:latin typeface="Calibri" panose="020F0502020204030204" pitchFamily="34" charset="0"/>
                    <a:ea typeface="Times New Roman" panose="02020603050405020304" pitchFamily="18" charset="0"/>
                  </a:rPr>
                  <a:t>, </a:t>
                </a:r>
                <a:r>
                  <a:rPr lang="es-ES" sz="1300" dirty="0" err="1">
                    <a:latin typeface="Calibri" panose="020F0502020204030204" pitchFamily="34" charset="0"/>
                    <a:ea typeface="Times New Roman" panose="02020603050405020304" pitchFamily="18" charset="0"/>
                  </a:rPr>
                  <a:t>etc</a:t>
                </a:r>
                <a:r>
                  <a:rPr lang="es-ES" sz="1300" dirty="0">
                    <a:latin typeface="Calibri" panose="020F0502020204030204" pitchFamily="34" charset="0"/>
                    <a:ea typeface="Times New Roman" panose="02020603050405020304" pitchFamily="18" charset="0"/>
                  </a:rPr>
                  <a:t> con las disoluciones correspondientes.</a:t>
                </a:r>
                <a:endParaRPr lang="en-GB" sz="1200" dirty="0"/>
              </a:p>
            </p:txBody>
          </p:sp>
          <p:sp>
            <p:nvSpPr>
              <p:cNvPr id="6" name="TextBox 5">
                <a:extLst>
                  <a:ext uri="{FF2B5EF4-FFF2-40B4-BE49-F238E27FC236}">
                    <a16:creationId xmlns:a16="http://schemas.microsoft.com/office/drawing/2014/main" id="{8D17DC5F-0861-4459-8E99-4B13E3401D44}"/>
                  </a:ext>
                </a:extLst>
              </p:cNvPr>
              <p:cNvSpPr txBox="1"/>
              <p:nvPr/>
            </p:nvSpPr>
            <p:spPr>
              <a:xfrm>
                <a:off x="114342" y="1161554"/>
                <a:ext cx="9539304" cy="284693"/>
              </a:xfrm>
              <a:prstGeom prst="rect">
                <a:avLst/>
              </a:prstGeom>
              <a:solidFill>
                <a:schemeClr val="accent4">
                  <a:lumMod val="20000"/>
                  <a:lumOff val="80000"/>
                </a:schemeClr>
              </a:solidFill>
            </p:spPr>
            <p:txBody>
              <a:bodyPr wrap="square">
                <a:spAutoFit/>
              </a:bodyPr>
              <a:lstStyle/>
              <a:p>
                <a:pPr>
                  <a:lnSpc>
                    <a:spcPts val="1500"/>
                  </a:lnSpc>
                  <a:spcBef>
                    <a:spcPts val="200"/>
                  </a:spcBef>
                  <a:spcAft>
                    <a:spcPts val="200"/>
                  </a:spcAft>
                  <a:tabLst>
                    <a:tab pos="1257300" algn="l"/>
                    <a:tab pos="179705" algn="l"/>
                    <a:tab pos="1257300" algn="l"/>
                  </a:tabLst>
                </a:pPr>
                <a:r>
                  <a:rPr lang="es-ES" sz="1300" dirty="0">
                    <a:latin typeface="Calibri" panose="020F0502020204030204" pitchFamily="34" charset="0"/>
                    <a:ea typeface="Times New Roman" panose="02020603050405020304" pitchFamily="18" charset="0"/>
                    <a:cs typeface="Times New Roman" panose="02020603050405020304" pitchFamily="18" charset="0"/>
                  </a:rPr>
                  <a:t>Añade </a:t>
                </a:r>
                <a:r>
                  <a:rPr lang="es-ES" sz="1300" b="1" dirty="0">
                    <a:latin typeface="Calibri" panose="020F0502020204030204" pitchFamily="34" charset="0"/>
                    <a:ea typeface="Times New Roman" panose="02020603050405020304" pitchFamily="18" charset="0"/>
                    <a:cs typeface="Times New Roman" panose="02020603050405020304" pitchFamily="18" charset="0"/>
                  </a:rPr>
                  <a:t>1 gota </a:t>
                </a:r>
                <a:r>
                  <a:rPr lang="es-ES" sz="1300" dirty="0">
                    <a:latin typeface="Calibri" panose="020F0502020204030204" pitchFamily="34" charset="0"/>
                    <a:ea typeface="Times New Roman" panose="02020603050405020304" pitchFamily="18" charset="0"/>
                    <a:cs typeface="Times New Roman" panose="02020603050405020304" pitchFamily="18" charset="0"/>
                  </a:rPr>
                  <a:t>de azul de bromotimol en cada círculo de </a:t>
                </a:r>
                <a:r>
                  <a:rPr lang="es-ES" sz="1300" b="1" dirty="0">
                    <a:latin typeface="Calibri" panose="020F0502020204030204" pitchFamily="34" charset="0"/>
                    <a:ea typeface="Times New Roman" panose="02020603050405020304" pitchFamily="18" charset="0"/>
                    <a:cs typeface="Times New Roman" panose="02020603050405020304" pitchFamily="18" charset="0"/>
                  </a:rPr>
                  <a:t>A1</a:t>
                </a:r>
                <a:r>
                  <a:rPr lang="es-ES" sz="1300" dirty="0">
                    <a:latin typeface="Calibri" panose="020F0502020204030204" pitchFamily="34" charset="0"/>
                    <a:ea typeface="Times New Roman" panose="02020603050405020304" pitchFamily="18" charset="0"/>
                    <a:cs typeface="Times New Roman" panose="02020603050405020304" pitchFamily="18" charset="0"/>
                  </a:rPr>
                  <a:t> a </a:t>
                </a:r>
                <a:r>
                  <a:rPr lang="es-ES" sz="1300" b="1" dirty="0">
                    <a:latin typeface="Calibri" panose="020F0502020204030204" pitchFamily="34" charset="0"/>
                    <a:ea typeface="Times New Roman" panose="02020603050405020304" pitchFamily="18" charset="0"/>
                    <a:cs typeface="Times New Roman" panose="02020603050405020304" pitchFamily="18" charset="0"/>
                  </a:rPr>
                  <a:t>E1</a:t>
                </a:r>
                <a:r>
                  <a:rPr lang="es-ES" sz="1300" dirty="0">
                    <a:latin typeface="Calibri" panose="020F0502020204030204" pitchFamily="34" charset="0"/>
                    <a:ea typeface="Times New Roman" panose="02020603050405020304" pitchFamily="18" charset="0"/>
                    <a:cs typeface="Times New Roman" panose="02020603050405020304" pitchFamily="18" charset="0"/>
                  </a:rPr>
                  <a:t>; </a:t>
                </a:r>
                <a:r>
                  <a:rPr lang="es-ES" sz="1300" b="1" dirty="0">
                    <a:latin typeface="Calibri" panose="020F0502020204030204" pitchFamily="34" charset="0"/>
                    <a:ea typeface="Times New Roman" panose="02020603050405020304" pitchFamily="18" charset="0"/>
                    <a:cs typeface="Times New Roman" panose="02020603050405020304" pitchFamily="18" charset="0"/>
                  </a:rPr>
                  <a:t>1 gota </a:t>
                </a:r>
                <a:r>
                  <a:rPr lang="es-ES" sz="1300" dirty="0">
                    <a:latin typeface="Calibri" panose="020F0502020204030204" pitchFamily="34" charset="0"/>
                    <a:ea typeface="Times New Roman" panose="02020603050405020304" pitchFamily="18" charset="0"/>
                    <a:cs typeface="Times New Roman" panose="02020603050405020304" pitchFamily="18" charset="0"/>
                  </a:rPr>
                  <a:t>de naranja de metilo en </a:t>
                </a:r>
                <a:r>
                  <a:rPr lang="es-ES" sz="1300" b="1" dirty="0">
                    <a:latin typeface="Calibri" panose="020F0502020204030204" pitchFamily="34" charset="0"/>
                    <a:ea typeface="Times New Roman" panose="02020603050405020304" pitchFamily="18" charset="0"/>
                    <a:cs typeface="Times New Roman" panose="02020603050405020304" pitchFamily="18" charset="0"/>
                  </a:rPr>
                  <a:t>A2-E2</a:t>
                </a:r>
                <a:r>
                  <a:rPr lang="es-ES" sz="1300" dirty="0">
                    <a:latin typeface="Calibri" panose="020F0502020204030204" pitchFamily="34" charset="0"/>
                    <a:ea typeface="Times New Roman" panose="02020603050405020304" pitchFamily="18" charset="0"/>
                    <a:cs typeface="Times New Roman" panose="02020603050405020304" pitchFamily="18" charset="0"/>
                  </a:rPr>
                  <a:t> y una gota de fenolftaleína en </a:t>
                </a:r>
                <a:r>
                  <a:rPr lang="es-ES" sz="1300" b="1" dirty="0">
                    <a:latin typeface="Calibri" panose="020F0502020204030204" pitchFamily="34" charset="0"/>
                    <a:ea typeface="Times New Roman" panose="02020603050405020304" pitchFamily="18" charset="0"/>
                    <a:cs typeface="Times New Roman" panose="02020603050405020304" pitchFamily="18" charset="0"/>
                  </a:rPr>
                  <a:t>A3-E3</a:t>
                </a:r>
                <a:endParaRPr lang="en-GB" sz="1300" b="1"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EA6B2F64-D9C9-4B2F-822A-43C3D6465F4C}"/>
                  </a:ext>
                </a:extLst>
              </p:cNvPr>
              <p:cNvSpPr txBox="1"/>
              <p:nvPr/>
            </p:nvSpPr>
            <p:spPr>
              <a:xfrm>
                <a:off x="115317" y="1434256"/>
                <a:ext cx="9539304" cy="477054"/>
              </a:xfrm>
              <a:prstGeom prst="rect">
                <a:avLst/>
              </a:prstGeom>
              <a:solidFill>
                <a:schemeClr val="accent4">
                  <a:lumMod val="20000"/>
                  <a:lumOff val="80000"/>
                </a:schemeClr>
              </a:solidFill>
            </p:spPr>
            <p:txBody>
              <a:bodyPr wrap="square">
                <a:spAutoFit/>
              </a:bodyPr>
              <a:lstStyle/>
              <a:p>
                <a:pPr>
                  <a:lnSpc>
                    <a:spcPts val="1500"/>
                  </a:lnSpc>
                  <a:spcBef>
                    <a:spcPts val="200"/>
                  </a:spcBef>
                  <a:spcAft>
                    <a:spcPts val="200"/>
                  </a:spcAft>
                  <a:tabLst>
                    <a:tab pos="1257300" algn="l"/>
                    <a:tab pos="179705" algn="l"/>
                    <a:tab pos="1257300" algn="l"/>
                  </a:tabLst>
                </a:pPr>
                <a:r>
                  <a:rPr lang="es-ES" sz="1300" dirty="0">
                    <a:latin typeface="Calibri" panose="020F0502020204030204" pitchFamily="34" charset="0"/>
                    <a:ea typeface="Times New Roman" panose="02020603050405020304" pitchFamily="18" charset="0"/>
                    <a:cs typeface="Times New Roman" panose="02020603050405020304" pitchFamily="18" charset="0"/>
                  </a:rPr>
                  <a:t>Mezcla los indicadores (en un vial de vidrio o en una microplaca) siguiendo los pasos de los cuadros de fondo verde. Añade </a:t>
                </a:r>
                <a:r>
                  <a:rPr lang="es-ES" sz="1300" b="1" dirty="0">
                    <a:latin typeface="Calibri" panose="020F0502020204030204" pitchFamily="34" charset="0"/>
                    <a:ea typeface="Times New Roman" panose="02020603050405020304" pitchFamily="18" charset="0"/>
                    <a:cs typeface="Times New Roman" panose="02020603050405020304" pitchFamily="18" charset="0"/>
                  </a:rPr>
                  <a:t>1 gota </a:t>
                </a:r>
                <a:r>
                  <a:rPr lang="es-ES" sz="1300" dirty="0">
                    <a:latin typeface="Calibri" panose="020F0502020204030204" pitchFamily="34" charset="0"/>
                    <a:ea typeface="Times New Roman" panose="02020603050405020304" pitchFamily="18" charset="0"/>
                    <a:cs typeface="Times New Roman" panose="02020603050405020304" pitchFamily="18" charset="0"/>
                  </a:rPr>
                  <a:t>de tu mezcla de indicadores a cada disolución en los círculos </a:t>
                </a:r>
                <a:r>
                  <a:rPr lang="es-ES" sz="1300" b="1" dirty="0">
                    <a:latin typeface="Calibri" panose="020F0502020204030204" pitchFamily="34" charset="0"/>
                    <a:ea typeface="Times New Roman" panose="02020603050405020304" pitchFamily="18" charset="0"/>
                    <a:cs typeface="Times New Roman" panose="02020603050405020304" pitchFamily="18" charset="0"/>
                  </a:rPr>
                  <a:t>A4 – E4</a:t>
                </a:r>
                <a:r>
                  <a:rPr lang="es-ES" sz="1300" dirty="0">
                    <a:latin typeface="Calibri" panose="020F0502020204030204" pitchFamily="34" charset="0"/>
                    <a:ea typeface="Times New Roman" panose="02020603050405020304" pitchFamily="18" charset="0"/>
                    <a:cs typeface="Times New Roman" panose="02020603050405020304" pitchFamily="18" charset="0"/>
                  </a:rPr>
                  <a:t>. Utiliza Indicador universal comercial para </a:t>
                </a:r>
                <a:r>
                  <a:rPr lang="es-ES" sz="1300" b="1" dirty="0">
                    <a:latin typeface="Calibri" panose="020F0502020204030204" pitchFamily="34" charset="0"/>
                    <a:ea typeface="Times New Roman" panose="02020603050405020304" pitchFamily="18" charset="0"/>
                    <a:cs typeface="Times New Roman" panose="02020603050405020304" pitchFamily="18" charset="0"/>
                  </a:rPr>
                  <a:t>A5-E5</a:t>
                </a:r>
                <a:r>
                  <a:rPr lang="es-ES" sz="1300" dirty="0">
                    <a:latin typeface="Calibri" panose="020F0502020204030204" pitchFamily="34" charset="0"/>
                    <a:ea typeface="Times New Roman" panose="02020603050405020304" pitchFamily="18" charset="0"/>
                    <a:cs typeface="Times New Roman" panose="02020603050405020304" pitchFamily="18" charset="0"/>
                  </a:rPr>
                  <a:t>.</a:t>
                </a:r>
                <a:endParaRPr lang="en-GB" sz="1300" b="1" dirty="0">
                  <a:effectLst/>
                  <a:latin typeface="Arial" panose="020B0604020202020204" pitchFamily="34" charset="0"/>
                  <a:ea typeface="Times New Roman" panose="02020603050405020304" pitchFamily="18" charset="0"/>
                  <a:cs typeface="Times New Roman" panose="02020603050405020304" pitchFamily="18" charset="0"/>
                </a:endParaRPr>
              </a:p>
            </p:txBody>
          </p:sp>
        </p:grpSp>
        <p:grpSp>
          <p:nvGrpSpPr>
            <p:cNvPr id="8" name="Group 7">
              <a:extLst>
                <a:ext uri="{FF2B5EF4-FFF2-40B4-BE49-F238E27FC236}">
                  <a16:creationId xmlns:a16="http://schemas.microsoft.com/office/drawing/2014/main" id="{5A7B4625-CF6E-4F64-BF56-E41AE9131967}"/>
                </a:ext>
              </a:extLst>
            </p:cNvPr>
            <p:cNvGrpSpPr/>
            <p:nvPr/>
          </p:nvGrpSpPr>
          <p:grpSpPr>
            <a:xfrm>
              <a:off x="2594707" y="2857492"/>
              <a:ext cx="5647589" cy="422951"/>
              <a:chOff x="2594707" y="2857492"/>
              <a:chExt cx="5647589" cy="422951"/>
            </a:xfrm>
          </p:grpSpPr>
          <p:sp>
            <p:nvSpPr>
              <p:cNvPr id="9" name="Oval 8">
                <a:extLst>
                  <a:ext uri="{FF2B5EF4-FFF2-40B4-BE49-F238E27FC236}">
                    <a16:creationId xmlns:a16="http://schemas.microsoft.com/office/drawing/2014/main" id="{3725FF8F-907F-4A53-B307-6EB0A88C469B}"/>
                  </a:ext>
                </a:extLst>
              </p:cNvPr>
              <p:cNvSpPr>
                <a:spLocks noChangeArrowheads="1"/>
              </p:cNvSpPr>
              <p:nvPr/>
            </p:nvSpPr>
            <p:spPr bwMode="auto">
              <a:xfrm>
                <a:off x="2594707" y="2865785"/>
                <a:ext cx="483040" cy="414658"/>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GB"/>
              </a:p>
            </p:txBody>
          </p:sp>
          <p:sp>
            <p:nvSpPr>
              <p:cNvPr id="10" name="Oval 9">
                <a:extLst>
                  <a:ext uri="{FF2B5EF4-FFF2-40B4-BE49-F238E27FC236}">
                    <a16:creationId xmlns:a16="http://schemas.microsoft.com/office/drawing/2014/main" id="{4F720EDD-62F9-4EFE-B7B2-A6B1830E11F3}"/>
                  </a:ext>
                </a:extLst>
              </p:cNvPr>
              <p:cNvSpPr>
                <a:spLocks noChangeArrowheads="1"/>
              </p:cNvSpPr>
              <p:nvPr/>
            </p:nvSpPr>
            <p:spPr bwMode="auto">
              <a:xfrm>
                <a:off x="3885844" y="2865785"/>
                <a:ext cx="483040" cy="414658"/>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GB"/>
              </a:p>
            </p:txBody>
          </p:sp>
          <p:sp>
            <p:nvSpPr>
              <p:cNvPr id="11" name="Oval 10">
                <a:extLst>
                  <a:ext uri="{FF2B5EF4-FFF2-40B4-BE49-F238E27FC236}">
                    <a16:creationId xmlns:a16="http://schemas.microsoft.com/office/drawing/2014/main" id="{673BA6F0-207B-4A13-BC41-30FC806FFEB2}"/>
                  </a:ext>
                </a:extLst>
              </p:cNvPr>
              <p:cNvSpPr>
                <a:spLocks noChangeArrowheads="1"/>
              </p:cNvSpPr>
              <p:nvPr/>
            </p:nvSpPr>
            <p:spPr bwMode="auto">
              <a:xfrm>
                <a:off x="5176982" y="2857492"/>
                <a:ext cx="483040" cy="414658"/>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GB"/>
              </a:p>
            </p:txBody>
          </p:sp>
          <p:sp>
            <p:nvSpPr>
              <p:cNvPr id="12" name="Oval 11">
                <a:extLst>
                  <a:ext uri="{FF2B5EF4-FFF2-40B4-BE49-F238E27FC236}">
                    <a16:creationId xmlns:a16="http://schemas.microsoft.com/office/drawing/2014/main" id="{F8481A28-69B3-46FF-9872-B783044BA174}"/>
                  </a:ext>
                </a:extLst>
              </p:cNvPr>
              <p:cNvSpPr>
                <a:spLocks noChangeArrowheads="1"/>
              </p:cNvSpPr>
              <p:nvPr/>
            </p:nvSpPr>
            <p:spPr bwMode="auto">
              <a:xfrm>
                <a:off x="6468119" y="2865785"/>
                <a:ext cx="483040" cy="414658"/>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GB"/>
              </a:p>
            </p:txBody>
          </p:sp>
          <p:sp>
            <p:nvSpPr>
              <p:cNvPr id="13" name="Oval 12">
                <a:extLst>
                  <a:ext uri="{FF2B5EF4-FFF2-40B4-BE49-F238E27FC236}">
                    <a16:creationId xmlns:a16="http://schemas.microsoft.com/office/drawing/2014/main" id="{8A7999ED-9583-4532-973F-A7E7DE8F409F}"/>
                  </a:ext>
                </a:extLst>
              </p:cNvPr>
              <p:cNvSpPr>
                <a:spLocks noChangeArrowheads="1"/>
              </p:cNvSpPr>
              <p:nvPr/>
            </p:nvSpPr>
            <p:spPr bwMode="auto">
              <a:xfrm>
                <a:off x="7759256" y="2865785"/>
                <a:ext cx="483040" cy="414658"/>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GB"/>
              </a:p>
            </p:txBody>
          </p:sp>
        </p:grpSp>
        <p:grpSp>
          <p:nvGrpSpPr>
            <p:cNvPr id="14" name="Group 13">
              <a:extLst>
                <a:ext uri="{FF2B5EF4-FFF2-40B4-BE49-F238E27FC236}">
                  <a16:creationId xmlns:a16="http://schemas.microsoft.com/office/drawing/2014/main" id="{76FBD430-8CEB-4A1C-A614-9144790FD1D6}"/>
                </a:ext>
              </a:extLst>
            </p:cNvPr>
            <p:cNvGrpSpPr/>
            <p:nvPr/>
          </p:nvGrpSpPr>
          <p:grpSpPr>
            <a:xfrm>
              <a:off x="2594707" y="3673945"/>
              <a:ext cx="5647589" cy="422951"/>
              <a:chOff x="2594707" y="3673945"/>
              <a:chExt cx="5647589" cy="422951"/>
            </a:xfrm>
          </p:grpSpPr>
          <p:sp>
            <p:nvSpPr>
              <p:cNvPr id="15" name="Oval 14">
                <a:extLst>
                  <a:ext uri="{FF2B5EF4-FFF2-40B4-BE49-F238E27FC236}">
                    <a16:creationId xmlns:a16="http://schemas.microsoft.com/office/drawing/2014/main" id="{14E1E0D4-316A-46D2-BD68-AB43E97FA982}"/>
                  </a:ext>
                </a:extLst>
              </p:cNvPr>
              <p:cNvSpPr>
                <a:spLocks noChangeArrowheads="1"/>
              </p:cNvSpPr>
              <p:nvPr/>
            </p:nvSpPr>
            <p:spPr bwMode="auto">
              <a:xfrm>
                <a:off x="2594707" y="3682238"/>
                <a:ext cx="483040" cy="414658"/>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GB"/>
              </a:p>
            </p:txBody>
          </p:sp>
          <p:sp>
            <p:nvSpPr>
              <p:cNvPr id="16" name="Oval 15">
                <a:extLst>
                  <a:ext uri="{FF2B5EF4-FFF2-40B4-BE49-F238E27FC236}">
                    <a16:creationId xmlns:a16="http://schemas.microsoft.com/office/drawing/2014/main" id="{FF11BC6F-2DB4-455C-B26D-7C32E140DC0B}"/>
                  </a:ext>
                </a:extLst>
              </p:cNvPr>
              <p:cNvSpPr>
                <a:spLocks noChangeArrowheads="1"/>
              </p:cNvSpPr>
              <p:nvPr/>
            </p:nvSpPr>
            <p:spPr bwMode="auto">
              <a:xfrm>
                <a:off x="3885844" y="3682238"/>
                <a:ext cx="483040" cy="414658"/>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GB"/>
              </a:p>
            </p:txBody>
          </p:sp>
          <p:sp>
            <p:nvSpPr>
              <p:cNvPr id="17" name="Oval 16">
                <a:extLst>
                  <a:ext uri="{FF2B5EF4-FFF2-40B4-BE49-F238E27FC236}">
                    <a16:creationId xmlns:a16="http://schemas.microsoft.com/office/drawing/2014/main" id="{8F8E4179-6135-4EBA-9256-B1235227DF34}"/>
                  </a:ext>
                </a:extLst>
              </p:cNvPr>
              <p:cNvSpPr>
                <a:spLocks noChangeArrowheads="1"/>
              </p:cNvSpPr>
              <p:nvPr/>
            </p:nvSpPr>
            <p:spPr bwMode="auto">
              <a:xfrm>
                <a:off x="5176982" y="3673945"/>
                <a:ext cx="483040" cy="414658"/>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GB"/>
              </a:p>
            </p:txBody>
          </p:sp>
          <p:sp>
            <p:nvSpPr>
              <p:cNvPr id="18" name="Oval 17">
                <a:extLst>
                  <a:ext uri="{FF2B5EF4-FFF2-40B4-BE49-F238E27FC236}">
                    <a16:creationId xmlns:a16="http://schemas.microsoft.com/office/drawing/2014/main" id="{6CC7EAA1-7E96-4D4A-8E7A-EFF474348643}"/>
                  </a:ext>
                </a:extLst>
              </p:cNvPr>
              <p:cNvSpPr>
                <a:spLocks noChangeArrowheads="1"/>
              </p:cNvSpPr>
              <p:nvPr/>
            </p:nvSpPr>
            <p:spPr bwMode="auto">
              <a:xfrm>
                <a:off x="6468119" y="3682238"/>
                <a:ext cx="483040" cy="414658"/>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GB"/>
              </a:p>
            </p:txBody>
          </p:sp>
          <p:sp>
            <p:nvSpPr>
              <p:cNvPr id="19" name="Oval 18">
                <a:extLst>
                  <a:ext uri="{FF2B5EF4-FFF2-40B4-BE49-F238E27FC236}">
                    <a16:creationId xmlns:a16="http://schemas.microsoft.com/office/drawing/2014/main" id="{220E21C5-E47A-4DFF-A931-619DE54E6534}"/>
                  </a:ext>
                </a:extLst>
              </p:cNvPr>
              <p:cNvSpPr>
                <a:spLocks noChangeArrowheads="1"/>
              </p:cNvSpPr>
              <p:nvPr/>
            </p:nvSpPr>
            <p:spPr bwMode="auto">
              <a:xfrm>
                <a:off x="7759256" y="3682238"/>
                <a:ext cx="483040" cy="414658"/>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GB"/>
              </a:p>
            </p:txBody>
          </p:sp>
        </p:grpSp>
        <p:grpSp>
          <p:nvGrpSpPr>
            <p:cNvPr id="20" name="Group 19">
              <a:extLst>
                <a:ext uri="{FF2B5EF4-FFF2-40B4-BE49-F238E27FC236}">
                  <a16:creationId xmlns:a16="http://schemas.microsoft.com/office/drawing/2014/main" id="{5267D398-7128-4BFA-9CCC-B227D76186D8}"/>
                </a:ext>
              </a:extLst>
            </p:cNvPr>
            <p:cNvGrpSpPr/>
            <p:nvPr/>
          </p:nvGrpSpPr>
          <p:grpSpPr>
            <a:xfrm>
              <a:off x="2594707" y="4500452"/>
              <a:ext cx="5647589" cy="422951"/>
              <a:chOff x="2594707" y="4500452"/>
              <a:chExt cx="5647589" cy="422951"/>
            </a:xfrm>
          </p:grpSpPr>
          <p:sp>
            <p:nvSpPr>
              <p:cNvPr id="21" name="Oval 20">
                <a:extLst>
                  <a:ext uri="{FF2B5EF4-FFF2-40B4-BE49-F238E27FC236}">
                    <a16:creationId xmlns:a16="http://schemas.microsoft.com/office/drawing/2014/main" id="{427C3AF5-B4AD-46CB-AD0F-DA9EA15115CE}"/>
                  </a:ext>
                </a:extLst>
              </p:cNvPr>
              <p:cNvSpPr>
                <a:spLocks noChangeArrowheads="1"/>
              </p:cNvSpPr>
              <p:nvPr/>
            </p:nvSpPr>
            <p:spPr bwMode="auto">
              <a:xfrm>
                <a:off x="2594707" y="4508745"/>
                <a:ext cx="483040" cy="414658"/>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GB"/>
              </a:p>
            </p:txBody>
          </p:sp>
          <p:sp>
            <p:nvSpPr>
              <p:cNvPr id="22" name="Oval 21">
                <a:extLst>
                  <a:ext uri="{FF2B5EF4-FFF2-40B4-BE49-F238E27FC236}">
                    <a16:creationId xmlns:a16="http://schemas.microsoft.com/office/drawing/2014/main" id="{B3B3D786-F623-48AC-B567-C350CDAD0386}"/>
                  </a:ext>
                </a:extLst>
              </p:cNvPr>
              <p:cNvSpPr>
                <a:spLocks noChangeArrowheads="1"/>
              </p:cNvSpPr>
              <p:nvPr/>
            </p:nvSpPr>
            <p:spPr bwMode="auto">
              <a:xfrm>
                <a:off x="3885844" y="4508745"/>
                <a:ext cx="483040" cy="414658"/>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GB"/>
              </a:p>
            </p:txBody>
          </p:sp>
          <p:sp>
            <p:nvSpPr>
              <p:cNvPr id="23" name="Oval 22">
                <a:extLst>
                  <a:ext uri="{FF2B5EF4-FFF2-40B4-BE49-F238E27FC236}">
                    <a16:creationId xmlns:a16="http://schemas.microsoft.com/office/drawing/2014/main" id="{FD719FD4-43CB-4099-9DE9-98CB935725A6}"/>
                  </a:ext>
                </a:extLst>
              </p:cNvPr>
              <p:cNvSpPr>
                <a:spLocks noChangeArrowheads="1"/>
              </p:cNvSpPr>
              <p:nvPr/>
            </p:nvSpPr>
            <p:spPr bwMode="auto">
              <a:xfrm>
                <a:off x="5176982" y="4500452"/>
                <a:ext cx="483040" cy="414658"/>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GB"/>
              </a:p>
            </p:txBody>
          </p:sp>
          <p:sp>
            <p:nvSpPr>
              <p:cNvPr id="24" name="Oval 23">
                <a:extLst>
                  <a:ext uri="{FF2B5EF4-FFF2-40B4-BE49-F238E27FC236}">
                    <a16:creationId xmlns:a16="http://schemas.microsoft.com/office/drawing/2014/main" id="{83E06C0E-6047-413E-8724-755D9CC654C7}"/>
                  </a:ext>
                </a:extLst>
              </p:cNvPr>
              <p:cNvSpPr>
                <a:spLocks noChangeArrowheads="1"/>
              </p:cNvSpPr>
              <p:nvPr/>
            </p:nvSpPr>
            <p:spPr bwMode="auto">
              <a:xfrm>
                <a:off x="6468119" y="4508745"/>
                <a:ext cx="483040" cy="414658"/>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GB"/>
              </a:p>
            </p:txBody>
          </p:sp>
          <p:sp>
            <p:nvSpPr>
              <p:cNvPr id="25" name="Oval 24">
                <a:extLst>
                  <a:ext uri="{FF2B5EF4-FFF2-40B4-BE49-F238E27FC236}">
                    <a16:creationId xmlns:a16="http://schemas.microsoft.com/office/drawing/2014/main" id="{0ACF4750-02C6-4548-8F3F-EA1EB9B458F2}"/>
                  </a:ext>
                </a:extLst>
              </p:cNvPr>
              <p:cNvSpPr>
                <a:spLocks noChangeArrowheads="1"/>
              </p:cNvSpPr>
              <p:nvPr/>
            </p:nvSpPr>
            <p:spPr bwMode="auto">
              <a:xfrm>
                <a:off x="7759256" y="4508745"/>
                <a:ext cx="483040" cy="414658"/>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GB"/>
              </a:p>
            </p:txBody>
          </p:sp>
        </p:grpSp>
        <p:grpSp>
          <p:nvGrpSpPr>
            <p:cNvPr id="26" name="Group 25">
              <a:extLst>
                <a:ext uri="{FF2B5EF4-FFF2-40B4-BE49-F238E27FC236}">
                  <a16:creationId xmlns:a16="http://schemas.microsoft.com/office/drawing/2014/main" id="{A1C06296-5346-4401-892A-3C99A3D7E7F1}"/>
                </a:ext>
              </a:extLst>
            </p:cNvPr>
            <p:cNvGrpSpPr/>
            <p:nvPr/>
          </p:nvGrpSpPr>
          <p:grpSpPr>
            <a:xfrm>
              <a:off x="2594707" y="5326960"/>
              <a:ext cx="5647589" cy="422951"/>
              <a:chOff x="2594707" y="5326960"/>
              <a:chExt cx="5647589" cy="422951"/>
            </a:xfrm>
          </p:grpSpPr>
          <p:sp>
            <p:nvSpPr>
              <p:cNvPr id="27" name="Oval 26">
                <a:extLst>
                  <a:ext uri="{FF2B5EF4-FFF2-40B4-BE49-F238E27FC236}">
                    <a16:creationId xmlns:a16="http://schemas.microsoft.com/office/drawing/2014/main" id="{E6A4373D-23C7-4BB0-BB53-E3F78039E6BD}"/>
                  </a:ext>
                </a:extLst>
              </p:cNvPr>
              <p:cNvSpPr>
                <a:spLocks noChangeArrowheads="1"/>
              </p:cNvSpPr>
              <p:nvPr/>
            </p:nvSpPr>
            <p:spPr bwMode="auto">
              <a:xfrm>
                <a:off x="2594707" y="5335253"/>
                <a:ext cx="483040" cy="414658"/>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GB"/>
              </a:p>
            </p:txBody>
          </p:sp>
          <p:sp>
            <p:nvSpPr>
              <p:cNvPr id="28" name="Oval 27">
                <a:extLst>
                  <a:ext uri="{FF2B5EF4-FFF2-40B4-BE49-F238E27FC236}">
                    <a16:creationId xmlns:a16="http://schemas.microsoft.com/office/drawing/2014/main" id="{E0A5F372-00A1-4700-A9BF-9F31F3DE2A4E}"/>
                  </a:ext>
                </a:extLst>
              </p:cNvPr>
              <p:cNvSpPr>
                <a:spLocks noChangeArrowheads="1"/>
              </p:cNvSpPr>
              <p:nvPr/>
            </p:nvSpPr>
            <p:spPr bwMode="auto">
              <a:xfrm>
                <a:off x="3885844" y="5335253"/>
                <a:ext cx="483040" cy="414658"/>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GB"/>
              </a:p>
            </p:txBody>
          </p:sp>
          <p:sp>
            <p:nvSpPr>
              <p:cNvPr id="29" name="Oval 28">
                <a:extLst>
                  <a:ext uri="{FF2B5EF4-FFF2-40B4-BE49-F238E27FC236}">
                    <a16:creationId xmlns:a16="http://schemas.microsoft.com/office/drawing/2014/main" id="{4FCEE217-036E-48C8-B933-A4F3F204CB81}"/>
                  </a:ext>
                </a:extLst>
              </p:cNvPr>
              <p:cNvSpPr>
                <a:spLocks noChangeArrowheads="1"/>
              </p:cNvSpPr>
              <p:nvPr/>
            </p:nvSpPr>
            <p:spPr bwMode="auto">
              <a:xfrm>
                <a:off x="5176982" y="5326960"/>
                <a:ext cx="483040" cy="414658"/>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GB"/>
              </a:p>
            </p:txBody>
          </p:sp>
          <p:sp>
            <p:nvSpPr>
              <p:cNvPr id="30" name="Oval 29">
                <a:extLst>
                  <a:ext uri="{FF2B5EF4-FFF2-40B4-BE49-F238E27FC236}">
                    <a16:creationId xmlns:a16="http://schemas.microsoft.com/office/drawing/2014/main" id="{7E0581BB-D355-4DFA-A210-E76F4CFA8AA5}"/>
                  </a:ext>
                </a:extLst>
              </p:cNvPr>
              <p:cNvSpPr>
                <a:spLocks noChangeArrowheads="1"/>
              </p:cNvSpPr>
              <p:nvPr/>
            </p:nvSpPr>
            <p:spPr bwMode="auto">
              <a:xfrm>
                <a:off x="6468119" y="5335253"/>
                <a:ext cx="483040" cy="414658"/>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GB"/>
              </a:p>
            </p:txBody>
          </p:sp>
          <p:sp>
            <p:nvSpPr>
              <p:cNvPr id="31" name="Oval 30">
                <a:extLst>
                  <a:ext uri="{FF2B5EF4-FFF2-40B4-BE49-F238E27FC236}">
                    <a16:creationId xmlns:a16="http://schemas.microsoft.com/office/drawing/2014/main" id="{1A273034-C8EB-40D9-9E33-47A11E8B2C2F}"/>
                  </a:ext>
                </a:extLst>
              </p:cNvPr>
              <p:cNvSpPr>
                <a:spLocks noChangeArrowheads="1"/>
              </p:cNvSpPr>
              <p:nvPr/>
            </p:nvSpPr>
            <p:spPr bwMode="auto">
              <a:xfrm>
                <a:off x="7759256" y="5335253"/>
                <a:ext cx="483040" cy="414658"/>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GB"/>
              </a:p>
            </p:txBody>
          </p:sp>
        </p:grpSp>
        <p:grpSp>
          <p:nvGrpSpPr>
            <p:cNvPr id="32" name="Group 31">
              <a:extLst>
                <a:ext uri="{FF2B5EF4-FFF2-40B4-BE49-F238E27FC236}">
                  <a16:creationId xmlns:a16="http://schemas.microsoft.com/office/drawing/2014/main" id="{DE33E641-288D-4625-97C2-B139DD548341}"/>
                </a:ext>
              </a:extLst>
            </p:cNvPr>
            <p:cNvGrpSpPr/>
            <p:nvPr/>
          </p:nvGrpSpPr>
          <p:grpSpPr>
            <a:xfrm>
              <a:off x="2594707" y="6153468"/>
              <a:ext cx="5647589" cy="422951"/>
              <a:chOff x="2594707" y="6153468"/>
              <a:chExt cx="5647589" cy="422951"/>
            </a:xfrm>
          </p:grpSpPr>
          <p:sp>
            <p:nvSpPr>
              <p:cNvPr id="33" name="Oval 32">
                <a:extLst>
                  <a:ext uri="{FF2B5EF4-FFF2-40B4-BE49-F238E27FC236}">
                    <a16:creationId xmlns:a16="http://schemas.microsoft.com/office/drawing/2014/main" id="{69B9CBF1-9C6E-4A7C-828F-722FEAC6659A}"/>
                  </a:ext>
                </a:extLst>
              </p:cNvPr>
              <p:cNvSpPr>
                <a:spLocks noChangeArrowheads="1"/>
              </p:cNvSpPr>
              <p:nvPr/>
            </p:nvSpPr>
            <p:spPr bwMode="auto">
              <a:xfrm>
                <a:off x="2594707" y="6161761"/>
                <a:ext cx="483040" cy="414658"/>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GB"/>
              </a:p>
            </p:txBody>
          </p:sp>
          <p:sp>
            <p:nvSpPr>
              <p:cNvPr id="34" name="Oval 33">
                <a:extLst>
                  <a:ext uri="{FF2B5EF4-FFF2-40B4-BE49-F238E27FC236}">
                    <a16:creationId xmlns:a16="http://schemas.microsoft.com/office/drawing/2014/main" id="{328DC2F0-76B3-4DA0-88F2-81C98E61EE8A}"/>
                  </a:ext>
                </a:extLst>
              </p:cNvPr>
              <p:cNvSpPr>
                <a:spLocks noChangeArrowheads="1"/>
              </p:cNvSpPr>
              <p:nvPr/>
            </p:nvSpPr>
            <p:spPr bwMode="auto">
              <a:xfrm>
                <a:off x="3885844" y="6161761"/>
                <a:ext cx="483040" cy="414658"/>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GB"/>
              </a:p>
            </p:txBody>
          </p:sp>
          <p:sp>
            <p:nvSpPr>
              <p:cNvPr id="35" name="Oval 34">
                <a:extLst>
                  <a:ext uri="{FF2B5EF4-FFF2-40B4-BE49-F238E27FC236}">
                    <a16:creationId xmlns:a16="http://schemas.microsoft.com/office/drawing/2014/main" id="{62ED847F-05E5-4147-BCBD-4422A69C53FB}"/>
                  </a:ext>
                </a:extLst>
              </p:cNvPr>
              <p:cNvSpPr>
                <a:spLocks noChangeArrowheads="1"/>
              </p:cNvSpPr>
              <p:nvPr/>
            </p:nvSpPr>
            <p:spPr bwMode="auto">
              <a:xfrm>
                <a:off x="5176982" y="6153468"/>
                <a:ext cx="483040" cy="414658"/>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GB"/>
              </a:p>
            </p:txBody>
          </p:sp>
          <p:sp>
            <p:nvSpPr>
              <p:cNvPr id="36" name="Oval 35">
                <a:extLst>
                  <a:ext uri="{FF2B5EF4-FFF2-40B4-BE49-F238E27FC236}">
                    <a16:creationId xmlns:a16="http://schemas.microsoft.com/office/drawing/2014/main" id="{31083137-E21D-4DAB-A130-BB64487E7F68}"/>
                  </a:ext>
                </a:extLst>
              </p:cNvPr>
              <p:cNvSpPr>
                <a:spLocks noChangeArrowheads="1"/>
              </p:cNvSpPr>
              <p:nvPr/>
            </p:nvSpPr>
            <p:spPr bwMode="auto">
              <a:xfrm>
                <a:off x="6468119" y="6161761"/>
                <a:ext cx="483040" cy="414658"/>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GB"/>
              </a:p>
            </p:txBody>
          </p:sp>
          <p:sp>
            <p:nvSpPr>
              <p:cNvPr id="37" name="Oval 36">
                <a:extLst>
                  <a:ext uri="{FF2B5EF4-FFF2-40B4-BE49-F238E27FC236}">
                    <a16:creationId xmlns:a16="http://schemas.microsoft.com/office/drawing/2014/main" id="{3C2B6208-E4E2-4CC9-A4E6-7D762ADAEE75}"/>
                  </a:ext>
                </a:extLst>
              </p:cNvPr>
              <p:cNvSpPr>
                <a:spLocks noChangeArrowheads="1"/>
              </p:cNvSpPr>
              <p:nvPr/>
            </p:nvSpPr>
            <p:spPr bwMode="auto">
              <a:xfrm>
                <a:off x="7759256" y="6161761"/>
                <a:ext cx="483040" cy="414658"/>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GB"/>
              </a:p>
            </p:txBody>
          </p:sp>
        </p:grpSp>
        <p:grpSp>
          <p:nvGrpSpPr>
            <p:cNvPr id="38" name="Group 37">
              <a:extLst>
                <a:ext uri="{FF2B5EF4-FFF2-40B4-BE49-F238E27FC236}">
                  <a16:creationId xmlns:a16="http://schemas.microsoft.com/office/drawing/2014/main" id="{74A3D8E4-D83B-4160-AEF3-65ACCF3F81F1}"/>
                </a:ext>
              </a:extLst>
            </p:cNvPr>
            <p:cNvGrpSpPr/>
            <p:nvPr/>
          </p:nvGrpSpPr>
          <p:grpSpPr>
            <a:xfrm>
              <a:off x="895048" y="2108501"/>
              <a:ext cx="8115903" cy="4587502"/>
              <a:chOff x="895048" y="2108501"/>
              <a:chExt cx="8115903" cy="4587502"/>
            </a:xfrm>
          </p:grpSpPr>
          <p:grpSp>
            <p:nvGrpSpPr>
              <p:cNvPr id="39" name="Group 38">
                <a:extLst>
                  <a:ext uri="{FF2B5EF4-FFF2-40B4-BE49-F238E27FC236}">
                    <a16:creationId xmlns:a16="http://schemas.microsoft.com/office/drawing/2014/main" id="{A80ADBC0-89D2-424F-8CB9-911FD255258C}"/>
                  </a:ext>
                </a:extLst>
              </p:cNvPr>
              <p:cNvGrpSpPr/>
              <p:nvPr/>
            </p:nvGrpSpPr>
            <p:grpSpPr>
              <a:xfrm>
                <a:off x="895048" y="2108501"/>
                <a:ext cx="8115903" cy="4587502"/>
                <a:chOff x="895048" y="2108501"/>
                <a:chExt cx="8115903" cy="4587502"/>
              </a:xfrm>
            </p:grpSpPr>
            <p:sp>
              <p:nvSpPr>
                <p:cNvPr id="44" name="TextBox 43">
                  <a:extLst>
                    <a:ext uri="{FF2B5EF4-FFF2-40B4-BE49-F238E27FC236}">
                      <a16:creationId xmlns:a16="http://schemas.microsoft.com/office/drawing/2014/main" id="{258B0979-44D1-4BD8-B2B9-E8EA841E1B98}"/>
                    </a:ext>
                  </a:extLst>
                </p:cNvPr>
                <p:cNvSpPr txBox="1"/>
                <p:nvPr/>
              </p:nvSpPr>
              <p:spPr>
                <a:xfrm>
                  <a:off x="922944" y="2836796"/>
                  <a:ext cx="1521760" cy="477054"/>
                </a:xfrm>
                <a:prstGeom prst="rect">
                  <a:avLst/>
                </a:prstGeom>
                <a:noFill/>
              </p:spPr>
              <p:txBody>
                <a:bodyPr wrap="square">
                  <a:spAutoFit/>
                </a:bodyPr>
                <a:lstStyle/>
                <a:p>
                  <a:pPr>
                    <a:lnSpc>
                      <a:spcPts val="1500"/>
                    </a:lnSpc>
                    <a:spcBef>
                      <a:spcPts val="200"/>
                    </a:spcBef>
                    <a:spcAft>
                      <a:spcPts val="200"/>
                    </a:spcAft>
                    <a:tabLst>
                      <a:tab pos="1257300" algn="l"/>
                      <a:tab pos="522605" algn="l"/>
                      <a:tab pos="1948815" algn="l"/>
                      <a:tab pos="3430905" algn="l"/>
                      <a:tab pos="4913630" algn="l"/>
                      <a:tab pos="6395720" algn="l"/>
                      <a:tab pos="7878445" algn="l"/>
                    </a:tabLst>
                  </a:pPr>
                  <a:r>
                    <a:rPr lang="en-GB" sz="1400" b="1" dirty="0">
                      <a:latin typeface="Calibri" panose="020F0502020204030204" pitchFamily="34" charset="0"/>
                      <a:ea typeface="Times New Roman" panose="02020603050405020304" pitchFamily="18" charset="0"/>
                      <a:cs typeface="Times New Roman" panose="02020603050405020304" pitchFamily="18" charset="0"/>
                    </a:rPr>
                    <a:t>Azul de </a:t>
                  </a:r>
                  <a:r>
                    <a:rPr lang="en-GB" sz="1400" b="1" dirty="0" err="1">
                      <a:latin typeface="Calibri" panose="020F0502020204030204" pitchFamily="34" charset="0"/>
                      <a:ea typeface="Times New Roman" panose="02020603050405020304" pitchFamily="18" charset="0"/>
                      <a:cs typeface="Times New Roman" panose="02020603050405020304" pitchFamily="18" charset="0"/>
                    </a:rPr>
                    <a:t>bromotimol</a:t>
                  </a:r>
                  <a:r>
                    <a:rPr lang="en-GB" sz="1400" b="1" dirty="0">
                      <a:latin typeface="Calibri" panose="020F0502020204030204" pitchFamily="34" charset="0"/>
                      <a:ea typeface="Times New Roman" panose="02020603050405020304" pitchFamily="18" charset="0"/>
                      <a:cs typeface="Times New Roman" panose="02020603050405020304" pitchFamily="18" charset="0"/>
                    </a:rPr>
                    <a:t> (AB)</a:t>
                  </a:r>
                  <a:endParaRPr lang="en-GB" sz="14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45" name="TextBox 44">
                  <a:extLst>
                    <a:ext uri="{FF2B5EF4-FFF2-40B4-BE49-F238E27FC236}">
                      <a16:creationId xmlns:a16="http://schemas.microsoft.com/office/drawing/2014/main" id="{34B5FD8C-EBF6-41DF-8FB4-5B3C7E1B6B00}"/>
                    </a:ext>
                  </a:extLst>
                </p:cNvPr>
                <p:cNvSpPr txBox="1"/>
                <p:nvPr/>
              </p:nvSpPr>
              <p:spPr>
                <a:xfrm>
                  <a:off x="934511" y="3684165"/>
                  <a:ext cx="1417740" cy="409023"/>
                </a:xfrm>
                <a:prstGeom prst="rect">
                  <a:avLst/>
                </a:prstGeom>
                <a:noFill/>
              </p:spPr>
              <p:txBody>
                <a:bodyPr wrap="square">
                  <a:spAutoFit/>
                </a:bodyPr>
                <a:lstStyle/>
                <a:p>
                  <a:pPr>
                    <a:lnSpc>
                      <a:spcPts val="1200"/>
                    </a:lnSpc>
                    <a:spcBef>
                      <a:spcPts val="300"/>
                    </a:spcBef>
                    <a:spcAft>
                      <a:spcPts val="300"/>
                    </a:spcAft>
                    <a:tabLst>
                      <a:tab pos="1257300" algn="l"/>
                      <a:tab pos="179705" algn="l"/>
                      <a:tab pos="1257300" algn="l"/>
                    </a:tabLst>
                  </a:pPr>
                  <a:r>
                    <a:rPr lang="en-GB" sz="1400" b="1" dirty="0" err="1">
                      <a:latin typeface="Calibri" panose="020F0502020204030204" pitchFamily="34" charset="0"/>
                      <a:ea typeface="Times New Roman" panose="02020603050405020304" pitchFamily="18" charset="0"/>
                      <a:cs typeface="Times New Roman" panose="02020603050405020304" pitchFamily="18" charset="0"/>
                    </a:rPr>
                    <a:t>Naranja</a:t>
                  </a:r>
                  <a:r>
                    <a:rPr lang="en-GB" sz="1400" b="1" dirty="0">
                      <a:latin typeface="Calibri" panose="020F0502020204030204" pitchFamily="34" charset="0"/>
                      <a:ea typeface="Times New Roman" panose="02020603050405020304" pitchFamily="18" charset="0"/>
                      <a:cs typeface="Times New Roman" panose="02020603050405020304" pitchFamily="18" charset="0"/>
                    </a:rPr>
                    <a:t> de </a:t>
                  </a:r>
                  <a:r>
                    <a:rPr lang="en-GB" sz="1400" b="1" dirty="0" err="1">
                      <a:latin typeface="Calibri" panose="020F0502020204030204" pitchFamily="34" charset="0"/>
                      <a:ea typeface="Times New Roman" panose="02020603050405020304" pitchFamily="18" charset="0"/>
                      <a:cs typeface="Times New Roman" panose="02020603050405020304" pitchFamily="18" charset="0"/>
                    </a:rPr>
                    <a:t>metilo</a:t>
                  </a:r>
                  <a:r>
                    <a:rPr lang="en-GB" sz="1400" b="1" dirty="0">
                      <a:latin typeface="Calibri" panose="020F0502020204030204" pitchFamily="34" charset="0"/>
                      <a:ea typeface="Times New Roman" panose="02020603050405020304" pitchFamily="18" charset="0"/>
                      <a:cs typeface="Times New Roman" panose="02020603050405020304" pitchFamily="18" charset="0"/>
                    </a:rPr>
                    <a:t> (NM)</a:t>
                  </a:r>
                  <a:endParaRPr lang="en-GB" sz="1400" dirty="0"/>
                </a:p>
              </p:txBody>
            </p:sp>
            <p:sp>
              <p:nvSpPr>
                <p:cNvPr id="46" name="TextBox 45">
                  <a:extLst>
                    <a:ext uri="{FF2B5EF4-FFF2-40B4-BE49-F238E27FC236}">
                      <a16:creationId xmlns:a16="http://schemas.microsoft.com/office/drawing/2014/main" id="{B8188372-1D94-414D-983C-4ACA42D455F2}"/>
                    </a:ext>
                  </a:extLst>
                </p:cNvPr>
                <p:cNvSpPr txBox="1"/>
                <p:nvPr/>
              </p:nvSpPr>
              <p:spPr>
                <a:xfrm>
                  <a:off x="934511" y="4520728"/>
                  <a:ext cx="1417740" cy="409023"/>
                </a:xfrm>
                <a:prstGeom prst="rect">
                  <a:avLst/>
                </a:prstGeom>
                <a:noFill/>
              </p:spPr>
              <p:txBody>
                <a:bodyPr wrap="square">
                  <a:spAutoFit/>
                </a:bodyPr>
                <a:lstStyle/>
                <a:p>
                  <a:pPr>
                    <a:lnSpc>
                      <a:spcPts val="1200"/>
                    </a:lnSpc>
                    <a:spcBef>
                      <a:spcPts val="300"/>
                    </a:spcBef>
                    <a:spcAft>
                      <a:spcPts val="300"/>
                    </a:spcAft>
                    <a:tabLst>
                      <a:tab pos="1257300" algn="l"/>
                      <a:tab pos="179705" algn="l"/>
                      <a:tab pos="1257300" algn="l"/>
                    </a:tabLst>
                  </a:pPr>
                  <a:r>
                    <a:rPr lang="en-GB" sz="1400" b="1" dirty="0" err="1">
                      <a:latin typeface="Calibri" panose="020F0502020204030204" pitchFamily="34" charset="0"/>
                      <a:ea typeface="Times New Roman" panose="02020603050405020304" pitchFamily="18" charset="0"/>
                      <a:cs typeface="Times New Roman" panose="02020603050405020304" pitchFamily="18" charset="0"/>
                    </a:rPr>
                    <a:t>Fenolftaleína</a:t>
                  </a:r>
                  <a:r>
                    <a:rPr lang="en-GB" sz="1400" b="1" dirty="0">
                      <a:latin typeface="Calibri" panose="020F0502020204030204" pitchFamily="34" charset="0"/>
                      <a:ea typeface="Times New Roman" panose="02020603050405020304" pitchFamily="18" charset="0"/>
                      <a:cs typeface="Times New Roman" panose="02020603050405020304" pitchFamily="18" charset="0"/>
                    </a:rPr>
                    <a:t> (FT)</a:t>
                  </a:r>
                  <a:endParaRPr lang="en-GB" sz="1400" dirty="0"/>
                </a:p>
              </p:txBody>
            </p:sp>
            <p:sp>
              <p:nvSpPr>
                <p:cNvPr id="47" name="TextBox 46">
                  <a:extLst>
                    <a:ext uri="{FF2B5EF4-FFF2-40B4-BE49-F238E27FC236}">
                      <a16:creationId xmlns:a16="http://schemas.microsoft.com/office/drawing/2014/main" id="{E8303123-6E24-4D28-9E9C-8FBC68B6F71D}"/>
                    </a:ext>
                  </a:extLst>
                </p:cNvPr>
                <p:cNvSpPr txBox="1"/>
                <p:nvPr/>
              </p:nvSpPr>
              <p:spPr>
                <a:xfrm>
                  <a:off x="895048" y="5166303"/>
                  <a:ext cx="1417740" cy="707886"/>
                </a:xfrm>
                <a:prstGeom prst="rect">
                  <a:avLst/>
                </a:prstGeom>
                <a:solidFill>
                  <a:schemeClr val="accent6">
                    <a:lumMod val="40000"/>
                    <a:lumOff val="60000"/>
                  </a:schemeClr>
                </a:solidFill>
              </p:spPr>
              <p:txBody>
                <a:bodyPr wrap="square">
                  <a:spAutoFit/>
                </a:bodyPr>
                <a:lstStyle/>
                <a:p>
                  <a:pPr>
                    <a:tabLst>
                      <a:tab pos="1257300" algn="l"/>
                      <a:tab pos="179705" algn="l"/>
                      <a:tab pos="1257300" algn="l"/>
                    </a:tabLst>
                  </a:pPr>
                  <a:r>
                    <a:rPr lang="es-ES" sz="1000" b="1" i="1" dirty="0">
                      <a:latin typeface="Calibri" panose="020F0502020204030204" pitchFamily="34" charset="0"/>
                      <a:ea typeface="Times New Roman" panose="02020603050405020304" pitchFamily="18" charset="0"/>
                      <a:cs typeface="Times New Roman" panose="02020603050405020304" pitchFamily="18" charset="0"/>
                    </a:rPr>
                    <a:t>Indicador mezcla:</a:t>
                  </a:r>
                </a:p>
                <a:p>
                  <a:pPr>
                    <a:tabLst>
                      <a:tab pos="1257300" algn="l"/>
                      <a:tab pos="179705" algn="l"/>
                      <a:tab pos="1257300" algn="l"/>
                    </a:tabLst>
                  </a:pPr>
                  <a:r>
                    <a:rPr lang="es-ES" sz="1000" b="1" i="1" dirty="0">
                      <a:latin typeface="Calibri" panose="020F0502020204030204" pitchFamily="34" charset="0"/>
                      <a:ea typeface="Times New Roman" panose="02020603050405020304" pitchFamily="18" charset="0"/>
                      <a:cs typeface="Times New Roman" panose="02020603050405020304" pitchFamily="18" charset="0"/>
                    </a:rPr>
                    <a:t>AB </a:t>
                  </a:r>
                  <a:r>
                    <a:rPr lang="es-ES" sz="1000" i="1" dirty="0">
                      <a:latin typeface="Calibri" panose="020F0502020204030204" pitchFamily="34" charset="0"/>
                      <a:ea typeface="Times New Roman" panose="02020603050405020304" pitchFamily="18" charset="0"/>
                      <a:cs typeface="Times New Roman" panose="02020603050405020304" pitchFamily="18" charset="0"/>
                    </a:rPr>
                    <a:t>= 10 gotas</a:t>
                  </a:r>
                </a:p>
                <a:p>
                  <a:pPr>
                    <a:tabLst>
                      <a:tab pos="1257300" algn="l"/>
                      <a:tab pos="179705" algn="l"/>
                      <a:tab pos="1257300" algn="l"/>
                    </a:tabLst>
                  </a:pPr>
                  <a:r>
                    <a:rPr lang="es-ES" sz="1000" b="1" i="1" dirty="0">
                      <a:latin typeface="Calibri" panose="020F0502020204030204" pitchFamily="34" charset="0"/>
                      <a:ea typeface="Times New Roman" panose="02020603050405020304" pitchFamily="18" charset="0"/>
                      <a:cs typeface="Times New Roman" panose="02020603050405020304" pitchFamily="18" charset="0"/>
                    </a:rPr>
                    <a:t>NM </a:t>
                  </a:r>
                  <a:r>
                    <a:rPr lang="es-ES" sz="1000" i="1" dirty="0">
                      <a:latin typeface="Calibri" panose="020F0502020204030204" pitchFamily="34" charset="0"/>
                      <a:ea typeface="Times New Roman" panose="02020603050405020304" pitchFamily="18" charset="0"/>
                      <a:cs typeface="Times New Roman" panose="02020603050405020304" pitchFamily="18" charset="0"/>
                    </a:rPr>
                    <a:t>= 5 gotas</a:t>
                  </a:r>
                </a:p>
                <a:p>
                  <a:pPr>
                    <a:tabLst>
                      <a:tab pos="1257300" algn="l"/>
                      <a:tab pos="179705" algn="l"/>
                      <a:tab pos="1257300" algn="l"/>
                    </a:tabLst>
                  </a:pPr>
                  <a:r>
                    <a:rPr lang="es-ES" sz="1000" b="1" i="1" dirty="0">
                      <a:latin typeface="Calibri" panose="020F0502020204030204" pitchFamily="34" charset="0"/>
                      <a:ea typeface="Times New Roman" panose="02020603050405020304" pitchFamily="18" charset="0"/>
                      <a:cs typeface="Times New Roman" panose="02020603050405020304" pitchFamily="18" charset="0"/>
                    </a:rPr>
                    <a:t>FT </a:t>
                  </a:r>
                  <a:r>
                    <a:rPr lang="es-ES" sz="1000" i="1" dirty="0">
                      <a:latin typeface="Calibri" panose="020F0502020204030204" pitchFamily="34" charset="0"/>
                      <a:ea typeface="Times New Roman" panose="02020603050405020304" pitchFamily="18" charset="0"/>
                      <a:cs typeface="Times New Roman" panose="02020603050405020304" pitchFamily="18" charset="0"/>
                    </a:rPr>
                    <a:t>= 5 gotas</a:t>
                  </a:r>
                </a:p>
              </p:txBody>
            </p:sp>
            <p:sp>
              <p:nvSpPr>
                <p:cNvPr id="48" name="TextBox 47">
                  <a:extLst>
                    <a:ext uri="{FF2B5EF4-FFF2-40B4-BE49-F238E27FC236}">
                      <a16:creationId xmlns:a16="http://schemas.microsoft.com/office/drawing/2014/main" id="{4342FF6C-4DA9-4FE3-A359-16B14104975B}"/>
                    </a:ext>
                  </a:extLst>
                </p:cNvPr>
                <p:cNvSpPr txBox="1"/>
                <p:nvPr/>
              </p:nvSpPr>
              <p:spPr>
                <a:xfrm>
                  <a:off x="922944" y="5957339"/>
                  <a:ext cx="1417740" cy="738664"/>
                </a:xfrm>
                <a:prstGeom prst="rect">
                  <a:avLst/>
                </a:prstGeom>
                <a:noFill/>
              </p:spPr>
              <p:txBody>
                <a:bodyPr wrap="square">
                  <a:spAutoFit/>
                </a:bodyPr>
                <a:lstStyle/>
                <a:p>
                  <a:r>
                    <a:rPr lang="en-GB" sz="1400" b="1" dirty="0" err="1">
                      <a:latin typeface="Calibri" panose="020F0502020204030204" pitchFamily="34" charset="0"/>
                      <a:ea typeface="Times New Roman" panose="02020603050405020304" pitchFamily="18" charset="0"/>
                    </a:rPr>
                    <a:t>Indicador</a:t>
                  </a:r>
                  <a:r>
                    <a:rPr lang="en-GB" sz="1400" b="1" dirty="0">
                      <a:latin typeface="Calibri" panose="020F0502020204030204" pitchFamily="34" charset="0"/>
                      <a:ea typeface="Times New Roman" panose="02020603050405020304" pitchFamily="18" charset="0"/>
                    </a:rPr>
                    <a:t> universal </a:t>
                  </a:r>
                  <a:r>
                    <a:rPr lang="en-GB" sz="1400" b="1" dirty="0" err="1">
                      <a:latin typeface="Calibri" panose="020F0502020204030204" pitchFamily="34" charset="0"/>
                      <a:ea typeface="Times New Roman" panose="02020603050405020304" pitchFamily="18" charset="0"/>
                    </a:rPr>
                    <a:t>comercial</a:t>
                  </a:r>
                  <a:endParaRPr lang="en-GB" sz="1400" dirty="0"/>
                </a:p>
              </p:txBody>
            </p:sp>
            <p:sp>
              <p:nvSpPr>
                <p:cNvPr id="49" name="TextBox 48">
                  <a:extLst>
                    <a:ext uri="{FF2B5EF4-FFF2-40B4-BE49-F238E27FC236}">
                      <a16:creationId xmlns:a16="http://schemas.microsoft.com/office/drawing/2014/main" id="{60C51C23-5E5E-4AF3-87F6-408A87AF91A0}"/>
                    </a:ext>
                  </a:extLst>
                </p:cNvPr>
                <p:cNvSpPr txBox="1"/>
                <p:nvPr/>
              </p:nvSpPr>
              <p:spPr>
                <a:xfrm>
                  <a:off x="2250439" y="2108501"/>
                  <a:ext cx="1338749" cy="477054"/>
                </a:xfrm>
                <a:prstGeom prst="rect">
                  <a:avLst/>
                </a:prstGeom>
                <a:noFill/>
              </p:spPr>
              <p:txBody>
                <a:bodyPr wrap="square">
                  <a:spAutoFit/>
                </a:bodyPr>
                <a:lstStyle/>
                <a:p>
                  <a:pPr algn="ctr">
                    <a:lnSpc>
                      <a:spcPts val="1500"/>
                    </a:lnSpc>
                    <a:spcBef>
                      <a:spcPts val="200"/>
                    </a:spcBef>
                    <a:spcAft>
                      <a:spcPts val="200"/>
                    </a:spcAft>
                    <a:tabLst>
                      <a:tab pos="1257300" algn="l"/>
                      <a:tab pos="179705" algn="l"/>
                      <a:tab pos="1257300" algn="l"/>
                    </a:tabLst>
                  </a:pPr>
                  <a:r>
                    <a:rPr lang="en-GB" sz="1400" b="1" dirty="0">
                      <a:effectLst/>
                      <a:latin typeface="Calibri" panose="020F0502020204030204" pitchFamily="34" charset="0"/>
                      <a:ea typeface="Times New Roman" panose="02020603050405020304" pitchFamily="18" charset="0"/>
                      <a:cs typeface="Times New Roman" panose="02020603050405020304" pitchFamily="18" charset="0"/>
                    </a:rPr>
                    <a:t>pH = 1</a:t>
                  </a:r>
                  <a:br>
                    <a:rPr lang="en-GB" sz="1400" dirty="0">
                      <a:latin typeface="Arial" panose="020B0604020202020204" pitchFamily="34" charset="0"/>
                      <a:ea typeface="Times New Roman" panose="02020603050405020304" pitchFamily="18" charset="0"/>
                      <a:cs typeface="Times New Roman" panose="02020603050405020304" pitchFamily="18" charset="0"/>
                    </a:rPr>
                  </a:br>
                  <a:r>
                    <a:rPr lang="en-GB" sz="1400" b="1" dirty="0" err="1">
                      <a:latin typeface="Calibri" panose="020F0502020204030204" pitchFamily="34" charset="0"/>
                      <a:ea typeface="Times New Roman" panose="02020603050405020304" pitchFamily="18" charset="0"/>
                    </a:rPr>
                    <a:t>Ácido</a:t>
                  </a:r>
                  <a:r>
                    <a:rPr lang="en-GB" sz="1400" b="1" dirty="0">
                      <a:latin typeface="Calibri" panose="020F0502020204030204" pitchFamily="34" charset="0"/>
                      <a:ea typeface="Times New Roman" panose="02020603050405020304" pitchFamily="18" charset="0"/>
                    </a:rPr>
                    <a:t> </a:t>
                  </a:r>
                  <a:r>
                    <a:rPr lang="en-GB" sz="1400" b="1" dirty="0" err="1">
                      <a:latin typeface="Calibri" panose="020F0502020204030204" pitchFamily="34" charset="0"/>
                      <a:ea typeface="Times New Roman" panose="02020603050405020304" pitchFamily="18" charset="0"/>
                    </a:rPr>
                    <a:t>fuerte</a:t>
                  </a:r>
                  <a:endParaRPr lang="en-GB" sz="1400" dirty="0"/>
                </a:p>
              </p:txBody>
            </p:sp>
            <p:sp>
              <p:nvSpPr>
                <p:cNvPr id="50" name="TextBox 49">
                  <a:extLst>
                    <a:ext uri="{FF2B5EF4-FFF2-40B4-BE49-F238E27FC236}">
                      <a16:creationId xmlns:a16="http://schemas.microsoft.com/office/drawing/2014/main" id="{115FEAA8-5A09-43AC-A84E-C130DDCA230C}"/>
                    </a:ext>
                  </a:extLst>
                </p:cNvPr>
                <p:cNvSpPr txBox="1"/>
                <p:nvPr/>
              </p:nvSpPr>
              <p:spPr>
                <a:xfrm>
                  <a:off x="3673908" y="2108501"/>
                  <a:ext cx="1091875" cy="477054"/>
                </a:xfrm>
                <a:prstGeom prst="rect">
                  <a:avLst/>
                </a:prstGeom>
                <a:noFill/>
              </p:spPr>
              <p:txBody>
                <a:bodyPr wrap="square">
                  <a:spAutoFit/>
                </a:bodyPr>
                <a:lstStyle/>
                <a:p>
                  <a:pPr algn="ctr">
                    <a:lnSpc>
                      <a:spcPts val="1500"/>
                    </a:lnSpc>
                    <a:spcBef>
                      <a:spcPts val="200"/>
                    </a:spcBef>
                    <a:spcAft>
                      <a:spcPts val="200"/>
                    </a:spcAft>
                    <a:tabLst>
                      <a:tab pos="1257300" algn="l"/>
                    </a:tabLst>
                  </a:pPr>
                  <a:r>
                    <a:rPr lang="en-GB" sz="1400" b="1" dirty="0">
                      <a:effectLst/>
                      <a:latin typeface="Calibri" panose="020F0502020204030204" pitchFamily="34" charset="0"/>
                      <a:ea typeface="Times New Roman" panose="02020603050405020304" pitchFamily="18" charset="0"/>
                      <a:cs typeface="Times New Roman" panose="02020603050405020304" pitchFamily="18" charset="0"/>
                    </a:rPr>
                    <a:t>pH = 4</a:t>
                  </a:r>
                  <a:br>
                    <a:rPr lang="en-GB" sz="1400" dirty="0">
                      <a:latin typeface="Arial" panose="020B0604020202020204" pitchFamily="34" charset="0"/>
                      <a:ea typeface="Times New Roman" panose="02020603050405020304" pitchFamily="18" charset="0"/>
                      <a:cs typeface="Times New Roman" panose="02020603050405020304" pitchFamily="18" charset="0"/>
                    </a:rPr>
                  </a:br>
                  <a:r>
                    <a:rPr lang="en-GB" sz="1400" b="1" dirty="0" err="1">
                      <a:latin typeface="Calibri" panose="020F0502020204030204" pitchFamily="34" charset="0"/>
                      <a:ea typeface="Times New Roman" panose="02020603050405020304" pitchFamily="18" charset="0"/>
                      <a:cs typeface="Times New Roman" panose="02020603050405020304" pitchFamily="18" charset="0"/>
                    </a:rPr>
                    <a:t>Ácido</a:t>
                  </a:r>
                  <a:r>
                    <a:rPr lang="en-GB" sz="1400" b="1" dirty="0">
                      <a:latin typeface="Calibri" panose="020F0502020204030204" pitchFamily="34" charset="0"/>
                      <a:ea typeface="Times New Roman" panose="02020603050405020304" pitchFamily="18" charset="0"/>
                      <a:cs typeface="Times New Roman" panose="02020603050405020304" pitchFamily="18" charset="0"/>
                    </a:rPr>
                    <a:t> </a:t>
                  </a:r>
                  <a:r>
                    <a:rPr lang="en-GB" sz="1400" b="1" dirty="0" err="1">
                      <a:latin typeface="Calibri" panose="020F0502020204030204" pitchFamily="34" charset="0"/>
                      <a:ea typeface="Times New Roman" panose="02020603050405020304" pitchFamily="18" charset="0"/>
                      <a:cs typeface="Times New Roman" panose="02020603050405020304" pitchFamily="18" charset="0"/>
                    </a:rPr>
                    <a:t>débil</a:t>
                  </a:r>
                  <a:endParaRPr lang="en-GB" sz="1400" dirty="0"/>
                </a:p>
              </p:txBody>
            </p:sp>
            <p:sp>
              <p:nvSpPr>
                <p:cNvPr id="51" name="TextBox 50">
                  <a:extLst>
                    <a:ext uri="{FF2B5EF4-FFF2-40B4-BE49-F238E27FC236}">
                      <a16:creationId xmlns:a16="http://schemas.microsoft.com/office/drawing/2014/main" id="{837EC5CB-2FD5-4FFE-87D5-4C722A5EACD0}"/>
                    </a:ext>
                  </a:extLst>
                </p:cNvPr>
                <p:cNvSpPr txBox="1"/>
                <p:nvPr/>
              </p:nvSpPr>
              <p:spPr>
                <a:xfrm>
                  <a:off x="6125340" y="2108501"/>
                  <a:ext cx="1338749" cy="477054"/>
                </a:xfrm>
                <a:prstGeom prst="rect">
                  <a:avLst/>
                </a:prstGeom>
                <a:noFill/>
              </p:spPr>
              <p:txBody>
                <a:bodyPr wrap="square">
                  <a:spAutoFit/>
                </a:bodyPr>
                <a:lstStyle/>
                <a:p>
                  <a:pPr algn="ctr">
                    <a:lnSpc>
                      <a:spcPts val="1500"/>
                    </a:lnSpc>
                    <a:spcBef>
                      <a:spcPts val="200"/>
                    </a:spcBef>
                    <a:spcAft>
                      <a:spcPts val="200"/>
                    </a:spcAft>
                    <a:tabLst>
                      <a:tab pos="1257300" algn="l"/>
                    </a:tabLst>
                  </a:pPr>
                  <a:r>
                    <a:rPr lang="en-GB" sz="1400" b="1" dirty="0">
                      <a:effectLst/>
                      <a:latin typeface="Calibri" panose="020F0502020204030204" pitchFamily="34" charset="0"/>
                      <a:ea typeface="Times New Roman" panose="02020603050405020304" pitchFamily="18" charset="0"/>
                      <a:cs typeface="Times New Roman" panose="02020603050405020304" pitchFamily="18" charset="0"/>
                    </a:rPr>
                    <a:t>pH =9</a:t>
                  </a:r>
                  <a:br>
                    <a:rPr lang="en-GB" sz="1400" dirty="0">
                      <a:latin typeface="Arial" panose="020B0604020202020204" pitchFamily="34" charset="0"/>
                      <a:ea typeface="Times New Roman" panose="02020603050405020304" pitchFamily="18" charset="0"/>
                      <a:cs typeface="Times New Roman" panose="02020603050405020304" pitchFamily="18" charset="0"/>
                    </a:rPr>
                  </a:br>
                  <a:r>
                    <a:rPr lang="en-GB" sz="1400" b="1" dirty="0">
                      <a:latin typeface="Calibri" panose="020F0502020204030204" pitchFamily="34" charset="0"/>
                      <a:ea typeface="Times New Roman" panose="02020603050405020304" pitchFamily="18" charset="0"/>
                      <a:cs typeface="Times New Roman" panose="02020603050405020304" pitchFamily="18" charset="0"/>
                    </a:rPr>
                    <a:t>Base </a:t>
                  </a:r>
                  <a:r>
                    <a:rPr lang="en-GB" sz="1400" b="1" dirty="0" err="1">
                      <a:latin typeface="Calibri" panose="020F0502020204030204" pitchFamily="34" charset="0"/>
                      <a:ea typeface="Times New Roman" panose="02020603050405020304" pitchFamily="18" charset="0"/>
                      <a:cs typeface="Times New Roman" panose="02020603050405020304" pitchFamily="18" charset="0"/>
                    </a:rPr>
                    <a:t>débil</a:t>
                  </a:r>
                  <a:endParaRPr lang="en-GB" sz="1400" dirty="0"/>
                </a:p>
              </p:txBody>
            </p:sp>
            <p:sp>
              <p:nvSpPr>
                <p:cNvPr id="52" name="TextBox 51">
                  <a:extLst>
                    <a:ext uri="{FF2B5EF4-FFF2-40B4-BE49-F238E27FC236}">
                      <a16:creationId xmlns:a16="http://schemas.microsoft.com/office/drawing/2014/main" id="{ED27BE34-E625-4AEF-A1A8-6C6E261EC416}"/>
                    </a:ext>
                  </a:extLst>
                </p:cNvPr>
                <p:cNvSpPr txBox="1"/>
                <p:nvPr/>
              </p:nvSpPr>
              <p:spPr>
                <a:xfrm>
                  <a:off x="7175700" y="2108501"/>
                  <a:ext cx="1694991" cy="477054"/>
                </a:xfrm>
                <a:prstGeom prst="rect">
                  <a:avLst/>
                </a:prstGeom>
                <a:noFill/>
              </p:spPr>
              <p:txBody>
                <a:bodyPr wrap="square">
                  <a:spAutoFit/>
                </a:bodyPr>
                <a:lstStyle/>
                <a:p>
                  <a:pPr algn="ctr">
                    <a:lnSpc>
                      <a:spcPts val="1500"/>
                    </a:lnSpc>
                    <a:spcBef>
                      <a:spcPts val="1500"/>
                    </a:spcBef>
                    <a:spcAft>
                      <a:spcPts val="900"/>
                    </a:spcAft>
                    <a:tabLst>
                      <a:tab pos="1257300" algn="l"/>
                    </a:tabLst>
                  </a:pPr>
                  <a:r>
                    <a:rPr lang="en-GB" sz="1400" b="1" dirty="0">
                      <a:effectLst/>
                      <a:latin typeface="Calibri" panose="020F0502020204030204" pitchFamily="34" charset="0"/>
                      <a:ea typeface="Times New Roman" panose="02020603050405020304" pitchFamily="18" charset="0"/>
                      <a:cs typeface="Times New Roman" panose="02020603050405020304" pitchFamily="18" charset="0"/>
                    </a:rPr>
                    <a:t>pH = 13</a:t>
                  </a:r>
                  <a:br>
                    <a:rPr lang="en-GB" sz="1400" b="1" dirty="0">
                      <a:latin typeface="Arial" panose="020B0604020202020204" pitchFamily="34" charset="0"/>
                      <a:ea typeface="Times New Roman" panose="02020603050405020304" pitchFamily="18" charset="0"/>
                      <a:cs typeface="Times New Roman" panose="02020603050405020304" pitchFamily="18" charset="0"/>
                    </a:rPr>
                  </a:br>
                  <a:r>
                    <a:rPr lang="en-GB" sz="1400" b="1" dirty="0">
                      <a:latin typeface="Calibri" panose="020F0502020204030204" pitchFamily="34" charset="0"/>
                      <a:ea typeface="Times New Roman" panose="02020603050405020304" pitchFamily="18" charset="0"/>
                      <a:cs typeface="Times New Roman" panose="02020603050405020304" pitchFamily="18" charset="0"/>
                    </a:rPr>
                    <a:t>Base </a:t>
                  </a:r>
                  <a:r>
                    <a:rPr lang="en-GB" sz="1400" b="1" dirty="0" err="1">
                      <a:latin typeface="Calibri" panose="020F0502020204030204" pitchFamily="34" charset="0"/>
                      <a:ea typeface="Times New Roman" panose="02020603050405020304" pitchFamily="18" charset="0"/>
                      <a:cs typeface="Times New Roman" panose="02020603050405020304" pitchFamily="18" charset="0"/>
                    </a:rPr>
                    <a:t>fuerte</a:t>
                  </a:r>
                  <a:r>
                    <a:rPr lang="en-GB" sz="1400" b="1"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GB" sz="14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53" name="TextBox 52">
                  <a:extLst>
                    <a:ext uri="{FF2B5EF4-FFF2-40B4-BE49-F238E27FC236}">
                      <a16:creationId xmlns:a16="http://schemas.microsoft.com/office/drawing/2014/main" id="{A626A791-69EF-4EC5-8BD0-4FC5B5FFFDD5}"/>
                    </a:ext>
                  </a:extLst>
                </p:cNvPr>
                <p:cNvSpPr txBox="1"/>
                <p:nvPr/>
              </p:nvSpPr>
              <p:spPr>
                <a:xfrm>
                  <a:off x="4838346" y="2108501"/>
                  <a:ext cx="1091875" cy="477054"/>
                </a:xfrm>
                <a:prstGeom prst="rect">
                  <a:avLst/>
                </a:prstGeom>
                <a:noFill/>
              </p:spPr>
              <p:txBody>
                <a:bodyPr wrap="square">
                  <a:spAutoFit/>
                </a:bodyPr>
                <a:lstStyle/>
                <a:p>
                  <a:pPr algn="ctr">
                    <a:lnSpc>
                      <a:spcPts val="1500"/>
                    </a:lnSpc>
                    <a:spcBef>
                      <a:spcPts val="200"/>
                    </a:spcBef>
                    <a:spcAft>
                      <a:spcPts val="200"/>
                    </a:spcAft>
                    <a:tabLst>
                      <a:tab pos="1257300" algn="l"/>
                    </a:tabLst>
                  </a:pPr>
                  <a:r>
                    <a:rPr lang="en-GB" sz="1400" b="1" dirty="0">
                      <a:effectLst/>
                      <a:latin typeface="Calibri" panose="020F0502020204030204" pitchFamily="34" charset="0"/>
                      <a:ea typeface="Times New Roman" panose="02020603050405020304" pitchFamily="18" charset="0"/>
                      <a:cs typeface="Times New Roman" panose="02020603050405020304" pitchFamily="18" charset="0"/>
                    </a:rPr>
                    <a:t>pH =7</a:t>
                  </a:r>
                  <a:br>
                    <a:rPr lang="en-GB" sz="1400" dirty="0">
                      <a:latin typeface="Arial" panose="020B0604020202020204" pitchFamily="34" charset="0"/>
                      <a:ea typeface="Times New Roman" panose="02020603050405020304" pitchFamily="18" charset="0"/>
                      <a:cs typeface="Times New Roman" panose="02020603050405020304" pitchFamily="18" charset="0"/>
                    </a:rPr>
                  </a:br>
                  <a:r>
                    <a:rPr lang="en-GB" sz="1400" b="1" dirty="0" err="1">
                      <a:latin typeface="Calibri" panose="020F0502020204030204" pitchFamily="34" charset="0"/>
                      <a:ea typeface="Times New Roman" panose="02020603050405020304" pitchFamily="18" charset="0"/>
                      <a:cs typeface="Times New Roman" panose="02020603050405020304" pitchFamily="18" charset="0"/>
                    </a:rPr>
                    <a:t>Neutro</a:t>
                  </a:r>
                  <a:endParaRPr lang="en-GB" sz="1400" dirty="0"/>
                </a:p>
              </p:txBody>
            </p:sp>
            <p:sp>
              <p:nvSpPr>
                <p:cNvPr id="54" name="TextBox 53">
                  <a:extLst>
                    <a:ext uri="{FF2B5EF4-FFF2-40B4-BE49-F238E27FC236}">
                      <a16:creationId xmlns:a16="http://schemas.microsoft.com/office/drawing/2014/main" id="{5A07EA0E-666C-4A92-BB6A-993C3C0DA26B}"/>
                    </a:ext>
                  </a:extLst>
                </p:cNvPr>
                <p:cNvSpPr txBox="1"/>
                <p:nvPr/>
              </p:nvSpPr>
              <p:spPr>
                <a:xfrm>
                  <a:off x="2643252" y="5892825"/>
                  <a:ext cx="6367699" cy="289118"/>
                </a:xfrm>
                <a:prstGeom prst="rect">
                  <a:avLst/>
                </a:prstGeom>
                <a:noFill/>
              </p:spPr>
              <p:txBody>
                <a:bodyPr wrap="square">
                  <a:spAutoFit/>
                </a:bodyPr>
                <a:lstStyle/>
                <a:p>
                  <a:pPr>
                    <a:lnSpc>
                      <a:spcPts val="1500"/>
                    </a:lnSpc>
                    <a:spcBef>
                      <a:spcPts val="200"/>
                    </a:spcBef>
                    <a:spcAft>
                      <a:spcPts val="200"/>
                    </a:spcAft>
                    <a:tabLst>
                      <a:tab pos="1257300" algn="l"/>
                      <a:tab pos="522605" algn="l"/>
                      <a:tab pos="1948815" algn="l"/>
                      <a:tab pos="3430905" algn="l"/>
                      <a:tab pos="4913630" algn="l"/>
                      <a:tab pos="6395720" algn="l"/>
                      <a:tab pos="7878445" algn="l"/>
                    </a:tabLst>
                  </a:pPr>
                  <a:r>
                    <a:rPr lang="en-GB" sz="1600" dirty="0">
                      <a:effectLst/>
                      <a:latin typeface="Calibri" panose="020F0502020204030204" pitchFamily="34" charset="0"/>
                      <a:ea typeface="Times New Roman" panose="02020603050405020304" pitchFamily="18" charset="0"/>
                      <a:cs typeface="Times New Roman" panose="02020603050405020304" pitchFamily="18" charset="0"/>
                    </a:rPr>
                    <a:t>A5                       B5</a:t>
                  </a:r>
                  <a:r>
                    <a:rPr lang="en-GB" sz="1600" dirty="0">
                      <a:latin typeface="Calibri" panose="020F0502020204030204" pitchFamily="34" charset="0"/>
                      <a:ea typeface="Times New Roman" panose="02020603050405020304" pitchFamily="18" charset="0"/>
                      <a:cs typeface="Times New Roman" panose="02020603050405020304" pitchFamily="18" charset="0"/>
                    </a:rPr>
                    <a:t>         </a:t>
                  </a:r>
                  <a:r>
                    <a:rPr lang="en-GB" sz="1600" dirty="0">
                      <a:effectLst/>
                      <a:latin typeface="Calibri" panose="020F0502020204030204" pitchFamily="34" charset="0"/>
                      <a:ea typeface="Times New Roman" panose="02020603050405020304" pitchFamily="18" charset="0"/>
                      <a:cs typeface="Times New Roman" panose="02020603050405020304" pitchFamily="18" charset="0"/>
                    </a:rPr>
                    <a:t>              C5	</a:t>
                  </a:r>
                  <a:r>
                    <a:rPr lang="en-GB" sz="1600" dirty="0">
                      <a:latin typeface="Calibri" panose="020F0502020204030204" pitchFamily="34" charset="0"/>
                      <a:ea typeface="Times New Roman" panose="02020603050405020304" pitchFamily="18" charset="0"/>
                      <a:cs typeface="Times New Roman" panose="02020603050405020304" pitchFamily="18" charset="0"/>
                    </a:rPr>
                    <a:t>         </a:t>
                  </a:r>
                  <a:r>
                    <a:rPr lang="en-GB" sz="1600" dirty="0">
                      <a:effectLst/>
                      <a:latin typeface="Calibri" panose="020F0502020204030204" pitchFamily="34" charset="0"/>
                      <a:ea typeface="Times New Roman" panose="02020603050405020304" pitchFamily="18" charset="0"/>
                      <a:cs typeface="Times New Roman" panose="02020603050405020304" pitchFamily="18" charset="0"/>
                    </a:rPr>
                    <a:t>D5	     E5</a:t>
                  </a:r>
                  <a:endParaRPr lang="en-GB" sz="1400" dirty="0">
                    <a:effectLst/>
                    <a:latin typeface="Arial" panose="020B0604020202020204" pitchFamily="34" charset="0"/>
                    <a:ea typeface="Times New Roman" panose="02020603050405020304" pitchFamily="18" charset="0"/>
                    <a:cs typeface="Times New Roman" panose="02020603050405020304" pitchFamily="18" charset="0"/>
                  </a:endParaRPr>
                </a:p>
              </p:txBody>
            </p:sp>
          </p:grpSp>
          <p:sp>
            <p:nvSpPr>
              <p:cNvPr id="40" name="TextBox 39">
                <a:extLst>
                  <a:ext uri="{FF2B5EF4-FFF2-40B4-BE49-F238E27FC236}">
                    <a16:creationId xmlns:a16="http://schemas.microsoft.com/office/drawing/2014/main" id="{EA05A70D-5F74-4DA5-940D-DF4F132A9399}"/>
                  </a:ext>
                </a:extLst>
              </p:cNvPr>
              <p:cNvSpPr txBox="1"/>
              <p:nvPr/>
            </p:nvSpPr>
            <p:spPr>
              <a:xfrm>
                <a:off x="2643252" y="5077361"/>
                <a:ext cx="6367699" cy="289118"/>
              </a:xfrm>
              <a:prstGeom prst="rect">
                <a:avLst/>
              </a:prstGeom>
              <a:noFill/>
            </p:spPr>
            <p:txBody>
              <a:bodyPr wrap="square">
                <a:spAutoFit/>
              </a:bodyPr>
              <a:lstStyle/>
              <a:p>
                <a:pPr>
                  <a:lnSpc>
                    <a:spcPts val="1500"/>
                  </a:lnSpc>
                  <a:spcBef>
                    <a:spcPts val="200"/>
                  </a:spcBef>
                  <a:spcAft>
                    <a:spcPts val="200"/>
                  </a:spcAft>
                  <a:tabLst>
                    <a:tab pos="1257300" algn="l"/>
                    <a:tab pos="522605" algn="l"/>
                    <a:tab pos="1948815" algn="l"/>
                    <a:tab pos="3430905" algn="l"/>
                    <a:tab pos="4913630" algn="l"/>
                    <a:tab pos="6395720" algn="l"/>
                    <a:tab pos="7878445" algn="l"/>
                  </a:tabLst>
                </a:pPr>
                <a:r>
                  <a:rPr lang="en-GB" sz="1600" dirty="0">
                    <a:effectLst/>
                    <a:latin typeface="Calibri" panose="020F0502020204030204" pitchFamily="34" charset="0"/>
                    <a:ea typeface="Times New Roman" panose="02020603050405020304" pitchFamily="18" charset="0"/>
                    <a:cs typeface="Times New Roman" panose="02020603050405020304" pitchFamily="18" charset="0"/>
                  </a:rPr>
                  <a:t>A5                       B5</a:t>
                </a:r>
                <a:r>
                  <a:rPr lang="en-GB" sz="1600" dirty="0">
                    <a:latin typeface="Calibri" panose="020F0502020204030204" pitchFamily="34" charset="0"/>
                    <a:ea typeface="Times New Roman" panose="02020603050405020304" pitchFamily="18" charset="0"/>
                    <a:cs typeface="Times New Roman" panose="02020603050405020304" pitchFamily="18" charset="0"/>
                  </a:rPr>
                  <a:t>         </a:t>
                </a:r>
                <a:r>
                  <a:rPr lang="en-GB" sz="1600" dirty="0">
                    <a:effectLst/>
                    <a:latin typeface="Calibri" panose="020F0502020204030204" pitchFamily="34" charset="0"/>
                    <a:ea typeface="Times New Roman" panose="02020603050405020304" pitchFamily="18" charset="0"/>
                    <a:cs typeface="Times New Roman" panose="02020603050405020304" pitchFamily="18" charset="0"/>
                  </a:rPr>
                  <a:t>              C5	</a:t>
                </a:r>
                <a:r>
                  <a:rPr lang="en-GB" sz="1600" dirty="0">
                    <a:latin typeface="Calibri" panose="020F0502020204030204" pitchFamily="34" charset="0"/>
                    <a:ea typeface="Times New Roman" panose="02020603050405020304" pitchFamily="18" charset="0"/>
                    <a:cs typeface="Times New Roman" panose="02020603050405020304" pitchFamily="18" charset="0"/>
                  </a:rPr>
                  <a:t>         </a:t>
                </a:r>
                <a:r>
                  <a:rPr lang="en-GB" sz="1600" dirty="0">
                    <a:effectLst/>
                    <a:latin typeface="Calibri" panose="020F0502020204030204" pitchFamily="34" charset="0"/>
                    <a:ea typeface="Times New Roman" panose="02020603050405020304" pitchFamily="18" charset="0"/>
                    <a:cs typeface="Times New Roman" panose="02020603050405020304" pitchFamily="18" charset="0"/>
                  </a:rPr>
                  <a:t>D5	     E5</a:t>
                </a:r>
                <a:endParaRPr lang="en-GB" sz="14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41" name="TextBox 40">
                <a:extLst>
                  <a:ext uri="{FF2B5EF4-FFF2-40B4-BE49-F238E27FC236}">
                    <a16:creationId xmlns:a16="http://schemas.microsoft.com/office/drawing/2014/main" id="{D30AA84C-4604-4383-9670-3A15917CFBAE}"/>
                  </a:ext>
                </a:extLst>
              </p:cNvPr>
              <p:cNvSpPr txBox="1"/>
              <p:nvPr/>
            </p:nvSpPr>
            <p:spPr>
              <a:xfrm>
                <a:off x="2643252" y="4258164"/>
                <a:ext cx="6367699" cy="289118"/>
              </a:xfrm>
              <a:prstGeom prst="rect">
                <a:avLst/>
              </a:prstGeom>
              <a:noFill/>
            </p:spPr>
            <p:txBody>
              <a:bodyPr wrap="square">
                <a:spAutoFit/>
              </a:bodyPr>
              <a:lstStyle/>
              <a:p>
                <a:pPr>
                  <a:lnSpc>
                    <a:spcPts val="1500"/>
                  </a:lnSpc>
                  <a:spcBef>
                    <a:spcPts val="200"/>
                  </a:spcBef>
                  <a:spcAft>
                    <a:spcPts val="200"/>
                  </a:spcAft>
                  <a:tabLst>
                    <a:tab pos="1257300" algn="l"/>
                    <a:tab pos="522605" algn="l"/>
                    <a:tab pos="1948815" algn="l"/>
                    <a:tab pos="3430905" algn="l"/>
                    <a:tab pos="4913630" algn="l"/>
                    <a:tab pos="6395720" algn="l"/>
                    <a:tab pos="7878445" algn="l"/>
                  </a:tabLst>
                </a:pPr>
                <a:r>
                  <a:rPr lang="en-GB" sz="1600" dirty="0">
                    <a:effectLst/>
                    <a:latin typeface="Calibri" panose="020F0502020204030204" pitchFamily="34" charset="0"/>
                    <a:ea typeface="Times New Roman" panose="02020603050405020304" pitchFamily="18" charset="0"/>
                    <a:cs typeface="Times New Roman" panose="02020603050405020304" pitchFamily="18" charset="0"/>
                  </a:rPr>
                  <a:t>A5                       B5</a:t>
                </a:r>
                <a:r>
                  <a:rPr lang="en-GB" sz="1600" dirty="0">
                    <a:latin typeface="Calibri" panose="020F0502020204030204" pitchFamily="34" charset="0"/>
                    <a:ea typeface="Times New Roman" panose="02020603050405020304" pitchFamily="18" charset="0"/>
                    <a:cs typeface="Times New Roman" panose="02020603050405020304" pitchFamily="18" charset="0"/>
                  </a:rPr>
                  <a:t>         </a:t>
                </a:r>
                <a:r>
                  <a:rPr lang="en-GB" sz="1600" dirty="0">
                    <a:effectLst/>
                    <a:latin typeface="Calibri" panose="020F0502020204030204" pitchFamily="34" charset="0"/>
                    <a:ea typeface="Times New Roman" panose="02020603050405020304" pitchFamily="18" charset="0"/>
                    <a:cs typeface="Times New Roman" panose="02020603050405020304" pitchFamily="18" charset="0"/>
                  </a:rPr>
                  <a:t>              C5	</a:t>
                </a:r>
                <a:r>
                  <a:rPr lang="en-GB" sz="1600" dirty="0">
                    <a:latin typeface="Calibri" panose="020F0502020204030204" pitchFamily="34" charset="0"/>
                    <a:ea typeface="Times New Roman" panose="02020603050405020304" pitchFamily="18" charset="0"/>
                    <a:cs typeface="Times New Roman" panose="02020603050405020304" pitchFamily="18" charset="0"/>
                  </a:rPr>
                  <a:t>         </a:t>
                </a:r>
                <a:r>
                  <a:rPr lang="en-GB" sz="1600" dirty="0">
                    <a:effectLst/>
                    <a:latin typeface="Calibri" panose="020F0502020204030204" pitchFamily="34" charset="0"/>
                    <a:ea typeface="Times New Roman" panose="02020603050405020304" pitchFamily="18" charset="0"/>
                    <a:cs typeface="Times New Roman" panose="02020603050405020304" pitchFamily="18" charset="0"/>
                  </a:rPr>
                  <a:t>D5	     E5</a:t>
                </a:r>
                <a:endParaRPr lang="en-GB" sz="14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42" name="TextBox 41">
                <a:extLst>
                  <a:ext uri="{FF2B5EF4-FFF2-40B4-BE49-F238E27FC236}">
                    <a16:creationId xmlns:a16="http://schemas.microsoft.com/office/drawing/2014/main" id="{BEC7A752-1DA0-496A-807C-A9BBC2682E70}"/>
                  </a:ext>
                </a:extLst>
              </p:cNvPr>
              <p:cNvSpPr txBox="1"/>
              <p:nvPr/>
            </p:nvSpPr>
            <p:spPr>
              <a:xfrm>
                <a:off x="2643252" y="3439169"/>
                <a:ext cx="6367699" cy="289118"/>
              </a:xfrm>
              <a:prstGeom prst="rect">
                <a:avLst/>
              </a:prstGeom>
              <a:noFill/>
            </p:spPr>
            <p:txBody>
              <a:bodyPr wrap="square">
                <a:spAutoFit/>
              </a:bodyPr>
              <a:lstStyle/>
              <a:p>
                <a:pPr>
                  <a:lnSpc>
                    <a:spcPts val="1500"/>
                  </a:lnSpc>
                  <a:spcBef>
                    <a:spcPts val="200"/>
                  </a:spcBef>
                  <a:spcAft>
                    <a:spcPts val="200"/>
                  </a:spcAft>
                  <a:tabLst>
                    <a:tab pos="1257300" algn="l"/>
                    <a:tab pos="522605" algn="l"/>
                    <a:tab pos="1948815" algn="l"/>
                    <a:tab pos="3430905" algn="l"/>
                    <a:tab pos="4913630" algn="l"/>
                    <a:tab pos="6395720" algn="l"/>
                    <a:tab pos="7878445" algn="l"/>
                  </a:tabLst>
                </a:pPr>
                <a:r>
                  <a:rPr lang="en-GB" sz="1600" dirty="0">
                    <a:effectLst/>
                    <a:latin typeface="Calibri" panose="020F0502020204030204" pitchFamily="34" charset="0"/>
                    <a:ea typeface="Times New Roman" panose="02020603050405020304" pitchFamily="18" charset="0"/>
                    <a:cs typeface="Times New Roman" panose="02020603050405020304" pitchFamily="18" charset="0"/>
                  </a:rPr>
                  <a:t>A5                       B5</a:t>
                </a:r>
                <a:r>
                  <a:rPr lang="en-GB" sz="1600" dirty="0">
                    <a:latin typeface="Calibri" panose="020F0502020204030204" pitchFamily="34" charset="0"/>
                    <a:ea typeface="Times New Roman" panose="02020603050405020304" pitchFamily="18" charset="0"/>
                    <a:cs typeface="Times New Roman" panose="02020603050405020304" pitchFamily="18" charset="0"/>
                  </a:rPr>
                  <a:t>         </a:t>
                </a:r>
                <a:r>
                  <a:rPr lang="en-GB" sz="1600" dirty="0">
                    <a:effectLst/>
                    <a:latin typeface="Calibri" panose="020F0502020204030204" pitchFamily="34" charset="0"/>
                    <a:ea typeface="Times New Roman" panose="02020603050405020304" pitchFamily="18" charset="0"/>
                    <a:cs typeface="Times New Roman" panose="02020603050405020304" pitchFamily="18" charset="0"/>
                  </a:rPr>
                  <a:t>              C5	</a:t>
                </a:r>
                <a:r>
                  <a:rPr lang="en-GB" sz="1600" dirty="0">
                    <a:latin typeface="Calibri" panose="020F0502020204030204" pitchFamily="34" charset="0"/>
                    <a:ea typeface="Times New Roman" panose="02020603050405020304" pitchFamily="18" charset="0"/>
                    <a:cs typeface="Times New Roman" panose="02020603050405020304" pitchFamily="18" charset="0"/>
                  </a:rPr>
                  <a:t>         </a:t>
                </a:r>
                <a:r>
                  <a:rPr lang="en-GB" sz="1600" dirty="0">
                    <a:effectLst/>
                    <a:latin typeface="Calibri" panose="020F0502020204030204" pitchFamily="34" charset="0"/>
                    <a:ea typeface="Times New Roman" panose="02020603050405020304" pitchFamily="18" charset="0"/>
                    <a:cs typeface="Times New Roman" panose="02020603050405020304" pitchFamily="18" charset="0"/>
                  </a:rPr>
                  <a:t>D5	     E5</a:t>
                </a:r>
                <a:endParaRPr lang="en-GB" sz="14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43" name="TextBox 42">
                <a:extLst>
                  <a:ext uri="{FF2B5EF4-FFF2-40B4-BE49-F238E27FC236}">
                    <a16:creationId xmlns:a16="http://schemas.microsoft.com/office/drawing/2014/main" id="{740551AB-91FF-4875-8681-19CA318D10B7}"/>
                  </a:ext>
                </a:extLst>
              </p:cNvPr>
              <p:cNvSpPr txBox="1"/>
              <p:nvPr/>
            </p:nvSpPr>
            <p:spPr>
              <a:xfrm>
                <a:off x="2643252" y="2644042"/>
                <a:ext cx="6367699" cy="289118"/>
              </a:xfrm>
              <a:prstGeom prst="rect">
                <a:avLst/>
              </a:prstGeom>
              <a:noFill/>
            </p:spPr>
            <p:txBody>
              <a:bodyPr wrap="square">
                <a:spAutoFit/>
              </a:bodyPr>
              <a:lstStyle/>
              <a:p>
                <a:pPr>
                  <a:lnSpc>
                    <a:spcPts val="1500"/>
                  </a:lnSpc>
                  <a:spcBef>
                    <a:spcPts val="200"/>
                  </a:spcBef>
                  <a:spcAft>
                    <a:spcPts val="200"/>
                  </a:spcAft>
                  <a:tabLst>
                    <a:tab pos="1257300" algn="l"/>
                    <a:tab pos="522605" algn="l"/>
                    <a:tab pos="1948815" algn="l"/>
                    <a:tab pos="3430905" algn="l"/>
                    <a:tab pos="4913630" algn="l"/>
                    <a:tab pos="6395720" algn="l"/>
                    <a:tab pos="7878445" algn="l"/>
                  </a:tabLst>
                </a:pPr>
                <a:r>
                  <a:rPr lang="en-GB" sz="1600" dirty="0">
                    <a:effectLst/>
                    <a:latin typeface="Calibri" panose="020F0502020204030204" pitchFamily="34" charset="0"/>
                    <a:ea typeface="Times New Roman" panose="02020603050405020304" pitchFamily="18" charset="0"/>
                    <a:cs typeface="Times New Roman" panose="02020603050405020304" pitchFamily="18" charset="0"/>
                  </a:rPr>
                  <a:t>A5                       B5</a:t>
                </a:r>
                <a:r>
                  <a:rPr lang="en-GB" sz="1600" dirty="0">
                    <a:latin typeface="Calibri" panose="020F0502020204030204" pitchFamily="34" charset="0"/>
                    <a:ea typeface="Times New Roman" panose="02020603050405020304" pitchFamily="18" charset="0"/>
                    <a:cs typeface="Times New Roman" panose="02020603050405020304" pitchFamily="18" charset="0"/>
                  </a:rPr>
                  <a:t>         </a:t>
                </a:r>
                <a:r>
                  <a:rPr lang="en-GB" sz="1600" dirty="0">
                    <a:effectLst/>
                    <a:latin typeface="Calibri" panose="020F0502020204030204" pitchFamily="34" charset="0"/>
                    <a:ea typeface="Times New Roman" panose="02020603050405020304" pitchFamily="18" charset="0"/>
                    <a:cs typeface="Times New Roman" panose="02020603050405020304" pitchFamily="18" charset="0"/>
                  </a:rPr>
                  <a:t>              C5	</a:t>
                </a:r>
                <a:r>
                  <a:rPr lang="en-GB" sz="1600" dirty="0">
                    <a:latin typeface="Calibri" panose="020F0502020204030204" pitchFamily="34" charset="0"/>
                    <a:ea typeface="Times New Roman" panose="02020603050405020304" pitchFamily="18" charset="0"/>
                    <a:cs typeface="Times New Roman" panose="02020603050405020304" pitchFamily="18" charset="0"/>
                  </a:rPr>
                  <a:t>         </a:t>
                </a:r>
                <a:r>
                  <a:rPr lang="en-GB" sz="1600" dirty="0">
                    <a:effectLst/>
                    <a:latin typeface="Calibri" panose="020F0502020204030204" pitchFamily="34" charset="0"/>
                    <a:ea typeface="Times New Roman" panose="02020603050405020304" pitchFamily="18" charset="0"/>
                    <a:cs typeface="Times New Roman" panose="02020603050405020304" pitchFamily="18" charset="0"/>
                  </a:rPr>
                  <a:t>D5	     E5</a:t>
                </a:r>
                <a:endParaRPr lang="en-GB" sz="1400" dirty="0">
                  <a:effectLst/>
                  <a:latin typeface="Arial" panose="020B0604020202020204" pitchFamily="34" charset="0"/>
                  <a:ea typeface="Times New Roman" panose="02020603050405020304" pitchFamily="18" charset="0"/>
                  <a:cs typeface="Times New Roman" panose="02020603050405020304" pitchFamily="18" charset="0"/>
                </a:endParaRPr>
              </a:p>
            </p:txBody>
          </p:sp>
        </p:grpSp>
      </p:grpSp>
    </p:spTree>
    <p:extLst>
      <p:ext uri="{BB962C8B-B14F-4D97-AF65-F5344CB8AC3E}">
        <p14:creationId xmlns:p14="http://schemas.microsoft.com/office/powerpoint/2010/main" val="1041044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506" y="165929"/>
            <a:ext cx="9110444" cy="1046182"/>
          </a:xfrm>
        </p:spPr>
        <p:txBody>
          <a:bodyPr>
            <a:normAutofit/>
          </a:bodyPr>
          <a:lstStyle/>
          <a:p>
            <a:r>
              <a:rPr lang="es-ES" sz="3200" dirty="0"/>
              <a:t>Neutralización; la reacción entre carbonato de sodio y ácido cítrico</a:t>
            </a:r>
            <a:endParaRPr lang="en-GB" sz="3200" dirty="0"/>
          </a:p>
        </p:txBody>
      </p:sp>
      <p:sp>
        <p:nvSpPr>
          <p:cNvPr id="28" name="Oval 27"/>
          <p:cNvSpPr/>
          <p:nvPr/>
        </p:nvSpPr>
        <p:spPr>
          <a:xfrm>
            <a:off x="4481334" y="1963447"/>
            <a:ext cx="720000" cy="720000"/>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35" name="Oval 34"/>
          <p:cNvSpPr/>
          <p:nvPr/>
        </p:nvSpPr>
        <p:spPr>
          <a:xfrm>
            <a:off x="3892248" y="2197447"/>
            <a:ext cx="252000" cy="252000"/>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3" name="TextBox 2">
            <a:extLst>
              <a:ext uri="{FF2B5EF4-FFF2-40B4-BE49-F238E27FC236}">
                <a16:creationId xmlns:a16="http://schemas.microsoft.com/office/drawing/2014/main" id="{43C8230D-7F3E-4116-8B66-1AE8BF0F4B42}"/>
              </a:ext>
            </a:extLst>
          </p:cNvPr>
          <p:cNvSpPr txBox="1"/>
          <p:nvPr/>
        </p:nvSpPr>
        <p:spPr>
          <a:xfrm>
            <a:off x="1006568" y="1035252"/>
            <a:ext cx="7858486" cy="307777"/>
          </a:xfrm>
          <a:prstGeom prst="rect">
            <a:avLst/>
          </a:prstGeom>
          <a:noFill/>
        </p:spPr>
        <p:txBody>
          <a:bodyPr wrap="square" rtlCol="0">
            <a:spAutoFit/>
          </a:bodyPr>
          <a:lstStyle/>
          <a:p>
            <a:r>
              <a:rPr lang="es-ES" sz="1400" dirty="0"/>
              <a:t>Coloca la hoja en una funda de plástico y añade las gotas sobre la funda.</a:t>
            </a:r>
            <a:endParaRPr lang="en-GB" sz="1400" dirty="0"/>
          </a:p>
        </p:txBody>
      </p:sp>
      <p:sp>
        <p:nvSpPr>
          <p:cNvPr id="4" name="TextBox 3">
            <a:extLst>
              <a:ext uri="{FF2B5EF4-FFF2-40B4-BE49-F238E27FC236}">
                <a16:creationId xmlns:a16="http://schemas.microsoft.com/office/drawing/2014/main" id="{94DA2564-A037-45C0-81A7-A5A2AD42C5AB}"/>
              </a:ext>
            </a:extLst>
          </p:cNvPr>
          <p:cNvSpPr txBox="1"/>
          <p:nvPr/>
        </p:nvSpPr>
        <p:spPr>
          <a:xfrm>
            <a:off x="3306946" y="3277116"/>
            <a:ext cx="3386712" cy="523220"/>
          </a:xfrm>
          <a:prstGeom prst="rect">
            <a:avLst/>
          </a:prstGeom>
          <a:noFill/>
        </p:spPr>
        <p:txBody>
          <a:bodyPr wrap="square" rtlCol="0">
            <a:spAutoFit/>
          </a:bodyPr>
          <a:lstStyle/>
          <a:p>
            <a:r>
              <a:rPr lang="es-ES" sz="1400" dirty="0"/>
              <a:t>Añade dos gotas de indicador universal y agua hasta llenar el círculo</a:t>
            </a:r>
            <a:endParaRPr lang="en-GB" sz="1400" dirty="0"/>
          </a:p>
        </p:txBody>
      </p:sp>
      <p:sp>
        <p:nvSpPr>
          <p:cNvPr id="52" name="TextBox 51">
            <a:extLst>
              <a:ext uri="{FF2B5EF4-FFF2-40B4-BE49-F238E27FC236}">
                <a16:creationId xmlns:a16="http://schemas.microsoft.com/office/drawing/2014/main" id="{5377B203-3A54-473B-8E3B-A4DFC915E590}"/>
              </a:ext>
            </a:extLst>
          </p:cNvPr>
          <p:cNvSpPr txBox="1"/>
          <p:nvPr/>
        </p:nvSpPr>
        <p:spPr>
          <a:xfrm>
            <a:off x="1443972" y="2081434"/>
            <a:ext cx="2368194" cy="1169551"/>
          </a:xfrm>
          <a:prstGeom prst="rect">
            <a:avLst/>
          </a:prstGeom>
          <a:noFill/>
        </p:spPr>
        <p:txBody>
          <a:bodyPr wrap="square" rtlCol="0">
            <a:spAutoFit/>
          </a:bodyPr>
          <a:lstStyle/>
          <a:p>
            <a:r>
              <a:rPr lang="es-ES" sz="1400" dirty="0"/>
              <a:t>Añade unos cristales de ácido cítrico en este círculo pequeño de la derecha. Asegúrate de que no ocupa el círculo grande</a:t>
            </a:r>
            <a:endParaRPr lang="en-GB" sz="1400" dirty="0"/>
          </a:p>
        </p:txBody>
      </p:sp>
      <p:sp>
        <p:nvSpPr>
          <p:cNvPr id="53" name="Oval 52">
            <a:extLst>
              <a:ext uri="{FF2B5EF4-FFF2-40B4-BE49-F238E27FC236}">
                <a16:creationId xmlns:a16="http://schemas.microsoft.com/office/drawing/2014/main" id="{45EB890E-377E-49C8-A973-5F38C4B0EDF8}"/>
              </a:ext>
            </a:extLst>
          </p:cNvPr>
          <p:cNvSpPr/>
          <p:nvPr/>
        </p:nvSpPr>
        <p:spPr>
          <a:xfrm>
            <a:off x="5538419" y="2197447"/>
            <a:ext cx="252000" cy="252000"/>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54" name="TextBox 53">
            <a:extLst>
              <a:ext uri="{FF2B5EF4-FFF2-40B4-BE49-F238E27FC236}">
                <a16:creationId xmlns:a16="http://schemas.microsoft.com/office/drawing/2014/main" id="{72F88C19-072D-4005-932A-92F64DB14BE0}"/>
              </a:ext>
            </a:extLst>
          </p:cNvPr>
          <p:cNvSpPr txBox="1"/>
          <p:nvPr/>
        </p:nvSpPr>
        <p:spPr>
          <a:xfrm>
            <a:off x="6327763" y="2081434"/>
            <a:ext cx="2368194" cy="1169551"/>
          </a:xfrm>
          <a:prstGeom prst="rect">
            <a:avLst/>
          </a:prstGeom>
          <a:noFill/>
        </p:spPr>
        <p:txBody>
          <a:bodyPr wrap="square" rtlCol="0">
            <a:spAutoFit/>
          </a:bodyPr>
          <a:lstStyle/>
          <a:p>
            <a:r>
              <a:rPr lang="es-ES" sz="1400" dirty="0"/>
              <a:t>Añade cristales de carbonato de sodio anhidro al círculo pequeño de la izquierda. Asegúrate de que no ocupa el círculo grande</a:t>
            </a:r>
            <a:endParaRPr lang="en-GB" sz="1400" dirty="0"/>
          </a:p>
        </p:txBody>
      </p:sp>
      <p:sp>
        <p:nvSpPr>
          <p:cNvPr id="55" name="TextBox 54">
            <a:extLst>
              <a:ext uri="{FF2B5EF4-FFF2-40B4-BE49-F238E27FC236}">
                <a16:creationId xmlns:a16="http://schemas.microsoft.com/office/drawing/2014/main" id="{1BBD2FBA-A156-42BF-A887-D94113F9ABA8}"/>
              </a:ext>
            </a:extLst>
          </p:cNvPr>
          <p:cNvSpPr txBox="1"/>
          <p:nvPr/>
        </p:nvSpPr>
        <p:spPr>
          <a:xfrm>
            <a:off x="3101037" y="4078654"/>
            <a:ext cx="3798529" cy="523220"/>
          </a:xfrm>
          <a:prstGeom prst="rect">
            <a:avLst/>
          </a:prstGeom>
          <a:noFill/>
        </p:spPr>
        <p:txBody>
          <a:bodyPr wrap="square" rtlCol="0">
            <a:spAutoFit/>
          </a:bodyPr>
          <a:lstStyle/>
          <a:p>
            <a:r>
              <a:rPr lang="es-ES" sz="1400" dirty="0"/>
              <a:t>Utiliza la parte plana de un palillo para acercar los cristales a la gota grande</a:t>
            </a:r>
            <a:endParaRPr lang="en-GB" sz="1400" dirty="0"/>
          </a:p>
        </p:txBody>
      </p:sp>
      <p:sp>
        <p:nvSpPr>
          <p:cNvPr id="56" name="TextBox 55">
            <a:extLst>
              <a:ext uri="{FF2B5EF4-FFF2-40B4-BE49-F238E27FC236}">
                <a16:creationId xmlns:a16="http://schemas.microsoft.com/office/drawing/2014/main" id="{265F9303-E0C1-478A-8753-F0BF3072EC51}"/>
              </a:ext>
            </a:extLst>
          </p:cNvPr>
          <p:cNvSpPr txBox="1"/>
          <p:nvPr/>
        </p:nvSpPr>
        <p:spPr>
          <a:xfrm>
            <a:off x="3184463" y="4843449"/>
            <a:ext cx="3798529" cy="738664"/>
          </a:xfrm>
          <a:prstGeom prst="rect">
            <a:avLst/>
          </a:prstGeom>
          <a:noFill/>
        </p:spPr>
        <p:txBody>
          <a:bodyPr wrap="square" rtlCol="0">
            <a:spAutoFit/>
          </a:bodyPr>
          <a:lstStyle/>
          <a:p>
            <a:r>
              <a:rPr lang="es-ES" sz="1400" dirty="0"/>
              <a:t>Observa atentamente los cambios de color y cualquier otro cambio en los 4/6 minutos siguientes</a:t>
            </a:r>
            <a:endParaRPr lang="en-GB" sz="1400" dirty="0"/>
          </a:p>
        </p:txBody>
      </p:sp>
      <p:sp>
        <p:nvSpPr>
          <p:cNvPr id="5" name="TextBox 4">
            <a:extLst>
              <a:ext uri="{FF2B5EF4-FFF2-40B4-BE49-F238E27FC236}">
                <a16:creationId xmlns:a16="http://schemas.microsoft.com/office/drawing/2014/main" id="{9AA060D4-307D-4383-BC78-B9AF1E5D2BB9}"/>
              </a:ext>
            </a:extLst>
          </p:cNvPr>
          <p:cNvSpPr txBox="1"/>
          <p:nvPr/>
        </p:nvSpPr>
        <p:spPr>
          <a:xfrm>
            <a:off x="1087052" y="2080115"/>
            <a:ext cx="553675" cy="369332"/>
          </a:xfrm>
          <a:prstGeom prst="rect">
            <a:avLst/>
          </a:prstGeom>
          <a:noFill/>
        </p:spPr>
        <p:txBody>
          <a:bodyPr wrap="square" rtlCol="0">
            <a:spAutoFit/>
          </a:bodyPr>
          <a:lstStyle/>
          <a:p>
            <a:r>
              <a:rPr lang="en-GB" dirty="0">
                <a:solidFill>
                  <a:srgbClr val="FF0000"/>
                </a:solidFill>
              </a:rPr>
              <a:t>1</a:t>
            </a:r>
          </a:p>
        </p:txBody>
      </p:sp>
      <p:sp>
        <p:nvSpPr>
          <p:cNvPr id="57" name="TextBox 56">
            <a:extLst>
              <a:ext uri="{FF2B5EF4-FFF2-40B4-BE49-F238E27FC236}">
                <a16:creationId xmlns:a16="http://schemas.microsoft.com/office/drawing/2014/main" id="{F286236C-3B46-4BEA-A378-63407B64179D}"/>
              </a:ext>
            </a:extLst>
          </p:cNvPr>
          <p:cNvSpPr txBox="1"/>
          <p:nvPr/>
        </p:nvSpPr>
        <p:spPr>
          <a:xfrm>
            <a:off x="6050925" y="2055303"/>
            <a:ext cx="553675" cy="369332"/>
          </a:xfrm>
          <a:prstGeom prst="rect">
            <a:avLst/>
          </a:prstGeom>
          <a:noFill/>
        </p:spPr>
        <p:txBody>
          <a:bodyPr wrap="square" rtlCol="0">
            <a:spAutoFit/>
          </a:bodyPr>
          <a:lstStyle/>
          <a:p>
            <a:r>
              <a:rPr lang="en-GB" dirty="0">
                <a:solidFill>
                  <a:srgbClr val="FF0000"/>
                </a:solidFill>
              </a:rPr>
              <a:t>2</a:t>
            </a:r>
          </a:p>
        </p:txBody>
      </p:sp>
      <p:sp>
        <p:nvSpPr>
          <p:cNvPr id="58" name="TextBox 57">
            <a:extLst>
              <a:ext uri="{FF2B5EF4-FFF2-40B4-BE49-F238E27FC236}">
                <a16:creationId xmlns:a16="http://schemas.microsoft.com/office/drawing/2014/main" id="{E3145E59-964A-4F87-9C55-BAE0AAD72F23}"/>
              </a:ext>
            </a:extLst>
          </p:cNvPr>
          <p:cNvSpPr txBox="1"/>
          <p:nvPr/>
        </p:nvSpPr>
        <p:spPr>
          <a:xfrm>
            <a:off x="2824199" y="3229681"/>
            <a:ext cx="553675" cy="369332"/>
          </a:xfrm>
          <a:prstGeom prst="rect">
            <a:avLst/>
          </a:prstGeom>
          <a:noFill/>
        </p:spPr>
        <p:txBody>
          <a:bodyPr wrap="square" rtlCol="0">
            <a:spAutoFit/>
          </a:bodyPr>
          <a:lstStyle/>
          <a:p>
            <a:r>
              <a:rPr lang="en-GB" dirty="0">
                <a:solidFill>
                  <a:srgbClr val="FF0000"/>
                </a:solidFill>
              </a:rPr>
              <a:t>3</a:t>
            </a:r>
          </a:p>
        </p:txBody>
      </p:sp>
      <p:sp>
        <p:nvSpPr>
          <p:cNvPr id="59" name="TextBox 58">
            <a:extLst>
              <a:ext uri="{FF2B5EF4-FFF2-40B4-BE49-F238E27FC236}">
                <a16:creationId xmlns:a16="http://schemas.microsoft.com/office/drawing/2014/main" id="{8E4AE838-3F61-4708-9835-CEDC338D9170}"/>
              </a:ext>
            </a:extLst>
          </p:cNvPr>
          <p:cNvSpPr txBox="1"/>
          <p:nvPr/>
        </p:nvSpPr>
        <p:spPr>
          <a:xfrm>
            <a:off x="2824198" y="4041911"/>
            <a:ext cx="553675" cy="369332"/>
          </a:xfrm>
          <a:prstGeom prst="rect">
            <a:avLst/>
          </a:prstGeom>
          <a:noFill/>
        </p:spPr>
        <p:txBody>
          <a:bodyPr wrap="square" rtlCol="0">
            <a:spAutoFit/>
          </a:bodyPr>
          <a:lstStyle/>
          <a:p>
            <a:r>
              <a:rPr lang="en-GB" dirty="0">
                <a:solidFill>
                  <a:srgbClr val="FF0000"/>
                </a:solidFill>
              </a:rPr>
              <a:t>4</a:t>
            </a:r>
          </a:p>
        </p:txBody>
      </p:sp>
      <p:sp>
        <p:nvSpPr>
          <p:cNvPr id="60" name="TextBox 59">
            <a:extLst>
              <a:ext uri="{FF2B5EF4-FFF2-40B4-BE49-F238E27FC236}">
                <a16:creationId xmlns:a16="http://schemas.microsoft.com/office/drawing/2014/main" id="{98E3A74B-B6E5-4F64-BC7C-D4B60BD5D424}"/>
              </a:ext>
            </a:extLst>
          </p:cNvPr>
          <p:cNvSpPr txBox="1"/>
          <p:nvPr/>
        </p:nvSpPr>
        <p:spPr>
          <a:xfrm>
            <a:off x="2824197" y="4802499"/>
            <a:ext cx="553675" cy="369332"/>
          </a:xfrm>
          <a:prstGeom prst="rect">
            <a:avLst/>
          </a:prstGeom>
          <a:noFill/>
        </p:spPr>
        <p:txBody>
          <a:bodyPr wrap="square" rtlCol="0">
            <a:spAutoFit/>
          </a:bodyPr>
          <a:lstStyle/>
          <a:p>
            <a:r>
              <a:rPr lang="en-GB" dirty="0">
                <a:solidFill>
                  <a:srgbClr val="FF0000"/>
                </a:solidFill>
              </a:rPr>
              <a:t>5</a:t>
            </a:r>
          </a:p>
        </p:txBody>
      </p:sp>
    </p:spTree>
    <p:extLst>
      <p:ext uri="{BB962C8B-B14F-4D97-AF65-F5344CB8AC3E}">
        <p14:creationId xmlns:p14="http://schemas.microsoft.com/office/powerpoint/2010/main" val="2951786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1AC9C9C-7DCC-4AC2-B2C1-46EECA795E5D}"/>
              </a:ext>
            </a:extLst>
          </p:cNvPr>
          <p:cNvSpPr>
            <a:spLocks noGrp="1"/>
          </p:cNvSpPr>
          <p:nvPr>
            <p:ph type="title"/>
          </p:nvPr>
        </p:nvSpPr>
        <p:spPr>
          <a:xfrm>
            <a:off x="840429" y="-90114"/>
            <a:ext cx="8543925" cy="1325563"/>
          </a:xfrm>
        </p:spPr>
        <p:txBody>
          <a:bodyPr/>
          <a:lstStyle/>
          <a:p>
            <a:r>
              <a:rPr lang="it-IT" dirty="0" err="1"/>
              <a:t>Perfil</a:t>
            </a:r>
            <a:r>
              <a:rPr lang="it-IT" dirty="0"/>
              <a:t> de </a:t>
            </a:r>
            <a:r>
              <a:rPr lang="it-IT" dirty="0" err="1"/>
              <a:t>pH</a:t>
            </a:r>
            <a:r>
              <a:rPr lang="it-IT" dirty="0"/>
              <a:t> de un </a:t>
            </a:r>
            <a:r>
              <a:rPr lang="it-IT" dirty="0" err="1"/>
              <a:t>indicador</a:t>
            </a:r>
            <a:r>
              <a:rPr lang="it-IT" dirty="0"/>
              <a:t> </a:t>
            </a:r>
            <a:r>
              <a:rPr lang="it-IT" dirty="0" err="1"/>
              <a:t>natural</a:t>
            </a:r>
            <a:endParaRPr lang="en-GB" dirty="0"/>
          </a:p>
        </p:txBody>
      </p:sp>
      <p:grpSp>
        <p:nvGrpSpPr>
          <p:cNvPr id="2" name="Group 1">
            <a:extLst>
              <a:ext uri="{FF2B5EF4-FFF2-40B4-BE49-F238E27FC236}">
                <a16:creationId xmlns:a16="http://schemas.microsoft.com/office/drawing/2014/main" id="{4A6CCD3B-861F-4CF7-839E-10CFE865B63B}"/>
              </a:ext>
            </a:extLst>
          </p:cNvPr>
          <p:cNvGrpSpPr/>
          <p:nvPr/>
        </p:nvGrpSpPr>
        <p:grpSpPr>
          <a:xfrm>
            <a:off x="376043" y="2140457"/>
            <a:ext cx="9153914" cy="3045646"/>
            <a:chOff x="578840" y="2149982"/>
            <a:chExt cx="9153914" cy="3045646"/>
          </a:xfrm>
        </p:grpSpPr>
        <p:sp>
          <p:nvSpPr>
            <p:cNvPr id="6" name="Oval 5">
              <a:extLst>
                <a:ext uri="{FF2B5EF4-FFF2-40B4-BE49-F238E27FC236}">
                  <a16:creationId xmlns:a16="http://schemas.microsoft.com/office/drawing/2014/main" id="{9B078858-9128-43FB-8335-A3F32E8A8C59}"/>
                </a:ext>
              </a:extLst>
            </p:cNvPr>
            <p:cNvSpPr/>
            <p:nvPr/>
          </p:nvSpPr>
          <p:spPr>
            <a:xfrm>
              <a:off x="578840" y="2149982"/>
              <a:ext cx="540000" cy="54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Oval 43">
              <a:extLst>
                <a:ext uri="{FF2B5EF4-FFF2-40B4-BE49-F238E27FC236}">
                  <a16:creationId xmlns:a16="http://schemas.microsoft.com/office/drawing/2014/main" id="{5EB8E608-1FE5-4890-A943-E332BA86E21B}"/>
                </a:ext>
              </a:extLst>
            </p:cNvPr>
            <p:cNvSpPr/>
            <p:nvPr/>
          </p:nvSpPr>
          <p:spPr>
            <a:xfrm>
              <a:off x="1234102" y="2149982"/>
              <a:ext cx="540000" cy="54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Oval 44">
              <a:extLst>
                <a:ext uri="{FF2B5EF4-FFF2-40B4-BE49-F238E27FC236}">
                  <a16:creationId xmlns:a16="http://schemas.microsoft.com/office/drawing/2014/main" id="{26DD4BDC-B50A-405E-B9D8-03AEFCA3DC69}"/>
                </a:ext>
              </a:extLst>
            </p:cNvPr>
            <p:cNvSpPr/>
            <p:nvPr/>
          </p:nvSpPr>
          <p:spPr>
            <a:xfrm>
              <a:off x="1889364" y="2149982"/>
              <a:ext cx="540000" cy="54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Oval 45">
              <a:extLst>
                <a:ext uri="{FF2B5EF4-FFF2-40B4-BE49-F238E27FC236}">
                  <a16:creationId xmlns:a16="http://schemas.microsoft.com/office/drawing/2014/main" id="{C7227024-5D61-403F-8942-7EFC36CB3C3D}"/>
                </a:ext>
              </a:extLst>
            </p:cNvPr>
            <p:cNvSpPr/>
            <p:nvPr/>
          </p:nvSpPr>
          <p:spPr>
            <a:xfrm>
              <a:off x="2544626" y="2149982"/>
              <a:ext cx="540000" cy="54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Oval 46">
              <a:extLst>
                <a:ext uri="{FF2B5EF4-FFF2-40B4-BE49-F238E27FC236}">
                  <a16:creationId xmlns:a16="http://schemas.microsoft.com/office/drawing/2014/main" id="{95B9F225-22AB-4E4D-8FF5-C0091A66A18A}"/>
                </a:ext>
              </a:extLst>
            </p:cNvPr>
            <p:cNvSpPr/>
            <p:nvPr/>
          </p:nvSpPr>
          <p:spPr>
            <a:xfrm>
              <a:off x="3199888" y="2149982"/>
              <a:ext cx="540000" cy="54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Oval 47">
              <a:extLst>
                <a:ext uri="{FF2B5EF4-FFF2-40B4-BE49-F238E27FC236}">
                  <a16:creationId xmlns:a16="http://schemas.microsoft.com/office/drawing/2014/main" id="{74B54E8F-A64C-4576-93BD-01FFA743313D}"/>
                </a:ext>
              </a:extLst>
            </p:cNvPr>
            <p:cNvSpPr/>
            <p:nvPr/>
          </p:nvSpPr>
          <p:spPr>
            <a:xfrm>
              <a:off x="3855150" y="2149982"/>
              <a:ext cx="540000" cy="54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Oval 48">
              <a:extLst>
                <a:ext uri="{FF2B5EF4-FFF2-40B4-BE49-F238E27FC236}">
                  <a16:creationId xmlns:a16="http://schemas.microsoft.com/office/drawing/2014/main" id="{325728DF-6542-4A29-BBA6-DDC9E9CC496B}"/>
                </a:ext>
              </a:extLst>
            </p:cNvPr>
            <p:cNvSpPr/>
            <p:nvPr/>
          </p:nvSpPr>
          <p:spPr>
            <a:xfrm>
              <a:off x="4510412" y="2149982"/>
              <a:ext cx="540000" cy="54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Oval 49">
              <a:extLst>
                <a:ext uri="{FF2B5EF4-FFF2-40B4-BE49-F238E27FC236}">
                  <a16:creationId xmlns:a16="http://schemas.microsoft.com/office/drawing/2014/main" id="{072265F6-CBF7-4AD2-BCF5-A0D92C67E82F}"/>
                </a:ext>
              </a:extLst>
            </p:cNvPr>
            <p:cNvSpPr/>
            <p:nvPr/>
          </p:nvSpPr>
          <p:spPr>
            <a:xfrm>
              <a:off x="5165674" y="2149982"/>
              <a:ext cx="540000" cy="54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Oval 50">
              <a:extLst>
                <a:ext uri="{FF2B5EF4-FFF2-40B4-BE49-F238E27FC236}">
                  <a16:creationId xmlns:a16="http://schemas.microsoft.com/office/drawing/2014/main" id="{B6D112F7-0407-4838-8079-51A8066EA1B7}"/>
                </a:ext>
              </a:extLst>
            </p:cNvPr>
            <p:cNvSpPr/>
            <p:nvPr/>
          </p:nvSpPr>
          <p:spPr>
            <a:xfrm>
              <a:off x="5820936" y="2149982"/>
              <a:ext cx="540000" cy="54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Oval 51">
              <a:extLst>
                <a:ext uri="{FF2B5EF4-FFF2-40B4-BE49-F238E27FC236}">
                  <a16:creationId xmlns:a16="http://schemas.microsoft.com/office/drawing/2014/main" id="{C4E299B8-FD7C-4518-8DB5-06D415137142}"/>
                </a:ext>
              </a:extLst>
            </p:cNvPr>
            <p:cNvSpPr/>
            <p:nvPr/>
          </p:nvSpPr>
          <p:spPr>
            <a:xfrm>
              <a:off x="6476198" y="2149982"/>
              <a:ext cx="540000" cy="54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Oval 52">
              <a:extLst>
                <a:ext uri="{FF2B5EF4-FFF2-40B4-BE49-F238E27FC236}">
                  <a16:creationId xmlns:a16="http://schemas.microsoft.com/office/drawing/2014/main" id="{8165B981-1621-4961-83E2-AC85A19E71C3}"/>
                </a:ext>
              </a:extLst>
            </p:cNvPr>
            <p:cNvSpPr/>
            <p:nvPr/>
          </p:nvSpPr>
          <p:spPr>
            <a:xfrm>
              <a:off x="7131460" y="2149982"/>
              <a:ext cx="540000" cy="54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Oval 53">
              <a:extLst>
                <a:ext uri="{FF2B5EF4-FFF2-40B4-BE49-F238E27FC236}">
                  <a16:creationId xmlns:a16="http://schemas.microsoft.com/office/drawing/2014/main" id="{8C6B2588-6C3D-4758-BEBF-C1EAEF2665D5}"/>
                </a:ext>
              </a:extLst>
            </p:cNvPr>
            <p:cNvSpPr/>
            <p:nvPr/>
          </p:nvSpPr>
          <p:spPr>
            <a:xfrm>
              <a:off x="7786722" y="2149982"/>
              <a:ext cx="540000" cy="54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Oval 54">
              <a:extLst>
                <a:ext uri="{FF2B5EF4-FFF2-40B4-BE49-F238E27FC236}">
                  <a16:creationId xmlns:a16="http://schemas.microsoft.com/office/drawing/2014/main" id="{FBE3E735-E13D-4A8B-8DA0-EED19253D0FD}"/>
                </a:ext>
              </a:extLst>
            </p:cNvPr>
            <p:cNvSpPr/>
            <p:nvPr/>
          </p:nvSpPr>
          <p:spPr>
            <a:xfrm>
              <a:off x="8441984" y="2149982"/>
              <a:ext cx="540000" cy="54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824B0361-AD16-452C-BF3D-25E5DB00533D}"/>
                </a:ext>
              </a:extLst>
            </p:cNvPr>
            <p:cNvSpPr txBox="1"/>
            <p:nvPr/>
          </p:nvSpPr>
          <p:spPr>
            <a:xfrm>
              <a:off x="660667" y="2852250"/>
              <a:ext cx="696801" cy="307777"/>
            </a:xfrm>
            <a:prstGeom prst="rect">
              <a:avLst/>
            </a:prstGeom>
            <a:noFill/>
          </p:spPr>
          <p:txBody>
            <a:bodyPr wrap="square" rtlCol="0">
              <a:spAutoFit/>
            </a:bodyPr>
            <a:lstStyle/>
            <a:p>
              <a:r>
                <a:rPr lang="en-GB" sz="1400" dirty="0"/>
                <a:t>pH1</a:t>
              </a:r>
            </a:p>
          </p:txBody>
        </p:sp>
        <p:sp>
          <p:nvSpPr>
            <p:cNvPr id="58" name="TextBox 57">
              <a:extLst>
                <a:ext uri="{FF2B5EF4-FFF2-40B4-BE49-F238E27FC236}">
                  <a16:creationId xmlns:a16="http://schemas.microsoft.com/office/drawing/2014/main" id="{E860C541-3DC3-4396-B7AF-E3F361863A19}"/>
                </a:ext>
              </a:extLst>
            </p:cNvPr>
            <p:cNvSpPr txBox="1"/>
            <p:nvPr/>
          </p:nvSpPr>
          <p:spPr>
            <a:xfrm>
              <a:off x="1307989" y="2852250"/>
              <a:ext cx="696801" cy="307777"/>
            </a:xfrm>
            <a:prstGeom prst="rect">
              <a:avLst/>
            </a:prstGeom>
            <a:noFill/>
          </p:spPr>
          <p:txBody>
            <a:bodyPr wrap="square" rtlCol="0">
              <a:spAutoFit/>
            </a:bodyPr>
            <a:lstStyle/>
            <a:p>
              <a:r>
                <a:rPr lang="en-GB" sz="1400" dirty="0"/>
                <a:t>pH2</a:t>
              </a:r>
            </a:p>
          </p:txBody>
        </p:sp>
        <p:sp>
          <p:nvSpPr>
            <p:cNvPr id="59" name="TextBox 58">
              <a:extLst>
                <a:ext uri="{FF2B5EF4-FFF2-40B4-BE49-F238E27FC236}">
                  <a16:creationId xmlns:a16="http://schemas.microsoft.com/office/drawing/2014/main" id="{031F741E-E814-4861-8932-BE17EF4CFF0D}"/>
                </a:ext>
              </a:extLst>
            </p:cNvPr>
            <p:cNvSpPr txBox="1"/>
            <p:nvPr/>
          </p:nvSpPr>
          <p:spPr>
            <a:xfrm>
              <a:off x="1955311" y="2852250"/>
              <a:ext cx="696801" cy="307777"/>
            </a:xfrm>
            <a:prstGeom prst="rect">
              <a:avLst/>
            </a:prstGeom>
            <a:noFill/>
          </p:spPr>
          <p:txBody>
            <a:bodyPr wrap="square" rtlCol="0">
              <a:spAutoFit/>
            </a:bodyPr>
            <a:lstStyle/>
            <a:p>
              <a:r>
                <a:rPr lang="en-GB" sz="1400" dirty="0"/>
                <a:t>pH3</a:t>
              </a:r>
            </a:p>
          </p:txBody>
        </p:sp>
        <p:sp>
          <p:nvSpPr>
            <p:cNvPr id="60" name="TextBox 59">
              <a:extLst>
                <a:ext uri="{FF2B5EF4-FFF2-40B4-BE49-F238E27FC236}">
                  <a16:creationId xmlns:a16="http://schemas.microsoft.com/office/drawing/2014/main" id="{23164079-C9EE-444C-8270-CE94FCA240F4}"/>
                </a:ext>
              </a:extLst>
            </p:cNvPr>
            <p:cNvSpPr txBox="1"/>
            <p:nvPr/>
          </p:nvSpPr>
          <p:spPr>
            <a:xfrm>
              <a:off x="2602633" y="2852250"/>
              <a:ext cx="696801" cy="307777"/>
            </a:xfrm>
            <a:prstGeom prst="rect">
              <a:avLst/>
            </a:prstGeom>
            <a:noFill/>
          </p:spPr>
          <p:txBody>
            <a:bodyPr wrap="square" rtlCol="0">
              <a:spAutoFit/>
            </a:bodyPr>
            <a:lstStyle/>
            <a:p>
              <a:r>
                <a:rPr lang="en-GB" sz="1400" dirty="0"/>
                <a:t>pH4</a:t>
              </a:r>
            </a:p>
          </p:txBody>
        </p:sp>
        <p:sp>
          <p:nvSpPr>
            <p:cNvPr id="61" name="TextBox 60">
              <a:extLst>
                <a:ext uri="{FF2B5EF4-FFF2-40B4-BE49-F238E27FC236}">
                  <a16:creationId xmlns:a16="http://schemas.microsoft.com/office/drawing/2014/main" id="{263F04D3-0582-4FFD-B6C4-E0ACB1CFBF76}"/>
                </a:ext>
              </a:extLst>
            </p:cNvPr>
            <p:cNvSpPr txBox="1"/>
            <p:nvPr/>
          </p:nvSpPr>
          <p:spPr>
            <a:xfrm>
              <a:off x="3249955" y="2852250"/>
              <a:ext cx="656906" cy="307777"/>
            </a:xfrm>
            <a:prstGeom prst="rect">
              <a:avLst/>
            </a:prstGeom>
            <a:noFill/>
          </p:spPr>
          <p:txBody>
            <a:bodyPr wrap="square" rtlCol="0">
              <a:spAutoFit/>
            </a:bodyPr>
            <a:lstStyle/>
            <a:p>
              <a:r>
                <a:rPr lang="en-GB" sz="1400" dirty="0"/>
                <a:t>pH5</a:t>
              </a:r>
            </a:p>
          </p:txBody>
        </p:sp>
        <p:sp>
          <p:nvSpPr>
            <p:cNvPr id="62" name="TextBox 61">
              <a:extLst>
                <a:ext uri="{FF2B5EF4-FFF2-40B4-BE49-F238E27FC236}">
                  <a16:creationId xmlns:a16="http://schemas.microsoft.com/office/drawing/2014/main" id="{C1F12BD3-5F09-4067-AC5C-9A62244B238A}"/>
                </a:ext>
              </a:extLst>
            </p:cNvPr>
            <p:cNvSpPr txBox="1"/>
            <p:nvPr/>
          </p:nvSpPr>
          <p:spPr>
            <a:xfrm>
              <a:off x="3857382" y="2852250"/>
              <a:ext cx="696801" cy="307777"/>
            </a:xfrm>
            <a:prstGeom prst="rect">
              <a:avLst/>
            </a:prstGeom>
            <a:noFill/>
          </p:spPr>
          <p:txBody>
            <a:bodyPr wrap="square" rtlCol="0">
              <a:spAutoFit/>
            </a:bodyPr>
            <a:lstStyle/>
            <a:p>
              <a:r>
                <a:rPr lang="en-GB" sz="1400" dirty="0"/>
                <a:t>pH6</a:t>
              </a:r>
            </a:p>
          </p:txBody>
        </p:sp>
        <p:sp>
          <p:nvSpPr>
            <p:cNvPr id="63" name="TextBox 62">
              <a:extLst>
                <a:ext uri="{FF2B5EF4-FFF2-40B4-BE49-F238E27FC236}">
                  <a16:creationId xmlns:a16="http://schemas.microsoft.com/office/drawing/2014/main" id="{900DE02F-3151-470A-89A5-88DE8B4FD685}"/>
                </a:ext>
              </a:extLst>
            </p:cNvPr>
            <p:cNvSpPr txBox="1"/>
            <p:nvPr/>
          </p:nvSpPr>
          <p:spPr>
            <a:xfrm>
              <a:off x="4504704" y="2852250"/>
              <a:ext cx="696801" cy="307777"/>
            </a:xfrm>
            <a:prstGeom prst="rect">
              <a:avLst/>
            </a:prstGeom>
            <a:noFill/>
          </p:spPr>
          <p:txBody>
            <a:bodyPr wrap="square" rtlCol="0">
              <a:spAutoFit/>
            </a:bodyPr>
            <a:lstStyle/>
            <a:p>
              <a:r>
                <a:rPr lang="en-GB" sz="1400" dirty="0"/>
                <a:t>pH7</a:t>
              </a:r>
            </a:p>
          </p:txBody>
        </p:sp>
        <p:sp>
          <p:nvSpPr>
            <p:cNvPr id="64" name="TextBox 63">
              <a:extLst>
                <a:ext uri="{FF2B5EF4-FFF2-40B4-BE49-F238E27FC236}">
                  <a16:creationId xmlns:a16="http://schemas.microsoft.com/office/drawing/2014/main" id="{CFF024F8-55DD-48A3-8B9B-6D42A552F5EA}"/>
                </a:ext>
              </a:extLst>
            </p:cNvPr>
            <p:cNvSpPr txBox="1"/>
            <p:nvPr/>
          </p:nvSpPr>
          <p:spPr>
            <a:xfrm>
              <a:off x="5152026" y="2852250"/>
              <a:ext cx="696801" cy="307777"/>
            </a:xfrm>
            <a:prstGeom prst="rect">
              <a:avLst/>
            </a:prstGeom>
            <a:noFill/>
          </p:spPr>
          <p:txBody>
            <a:bodyPr wrap="square" rtlCol="0">
              <a:spAutoFit/>
            </a:bodyPr>
            <a:lstStyle/>
            <a:p>
              <a:r>
                <a:rPr lang="en-GB" sz="1400" dirty="0"/>
                <a:t>pH8</a:t>
              </a:r>
            </a:p>
          </p:txBody>
        </p:sp>
        <p:sp>
          <p:nvSpPr>
            <p:cNvPr id="65" name="TextBox 64">
              <a:extLst>
                <a:ext uri="{FF2B5EF4-FFF2-40B4-BE49-F238E27FC236}">
                  <a16:creationId xmlns:a16="http://schemas.microsoft.com/office/drawing/2014/main" id="{51231496-34F5-4758-B98C-F7FD15440900}"/>
                </a:ext>
              </a:extLst>
            </p:cNvPr>
            <p:cNvSpPr txBox="1"/>
            <p:nvPr/>
          </p:nvSpPr>
          <p:spPr>
            <a:xfrm>
              <a:off x="5799348" y="2852250"/>
              <a:ext cx="696801" cy="307777"/>
            </a:xfrm>
            <a:prstGeom prst="rect">
              <a:avLst/>
            </a:prstGeom>
            <a:noFill/>
          </p:spPr>
          <p:txBody>
            <a:bodyPr wrap="square" rtlCol="0">
              <a:spAutoFit/>
            </a:bodyPr>
            <a:lstStyle/>
            <a:p>
              <a:r>
                <a:rPr lang="en-GB" sz="1400" dirty="0"/>
                <a:t>pH9</a:t>
              </a:r>
            </a:p>
          </p:txBody>
        </p:sp>
        <p:sp>
          <p:nvSpPr>
            <p:cNvPr id="66" name="TextBox 65">
              <a:extLst>
                <a:ext uri="{FF2B5EF4-FFF2-40B4-BE49-F238E27FC236}">
                  <a16:creationId xmlns:a16="http://schemas.microsoft.com/office/drawing/2014/main" id="{739A4186-C72B-4EAE-AF28-3D672865DC5C}"/>
                </a:ext>
              </a:extLst>
            </p:cNvPr>
            <p:cNvSpPr txBox="1"/>
            <p:nvPr/>
          </p:nvSpPr>
          <p:spPr>
            <a:xfrm>
              <a:off x="6446670" y="2852250"/>
              <a:ext cx="696801" cy="307777"/>
            </a:xfrm>
            <a:prstGeom prst="rect">
              <a:avLst/>
            </a:prstGeom>
            <a:noFill/>
          </p:spPr>
          <p:txBody>
            <a:bodyPr wrap="square" rtlCol="0">
              <a:spAutoFit/>
            </a:bodyPr>
            <a:lstStyle/>
            <a:p>
              <a:r>
                <a:rPr lang="en-GB" sz="1400" dirty="0"/>
                <a:t>pH10</a:t>
              </a:r>
            </a:p>
          </p:txBody>
        </p:sp>
        <p:sp>
          <p:nvSpPr>
            <p:cNvPr id="67" name="TextBox 66">
              <a:extLst>
                <a:ext uri="{FF2B5EF4-FFF2-40B4-BE49-F238E27FC236}">
                  <a16:creationId xmlns:a16="http://schemas.microsoft.com/office/drawing/2014/main" id="{42F9B15F-F6F3-40E1-8651-927708F73EB2}"/>
                </a:ext>
              </a:extLst>
            </p:cNvPr>
            <p:cNvSpPr txBox="1"/>
            <p:nvPr/>
          </p:nvSpPr>
          <p:spPr>
            <a:xfrm>
              <a:off x="7093992" y="2852250"/>
              <a:ext cx="696801" cy="307777"/>
            </a:xfrm>
            <a:prstGeom prst="rect">
              <a:avLst/>
            </a:prstGeom>
            <a:noFill/>
          </p:spPr>
          <p:txBody>
            <a:bodyPr wrap="square" rtlCol="0">
              <a:spAutoFit/>
            </a:bodyPr>
            <a:lstStyle/>
            <a:p>
              <a:r>
                <a:rPr lang="en-GB" sz="1400" dirty="0"/>
                <a:t>pH11</a:t>
              </a:r>
            </a:p>
          </p:txBody>
        </p:sp>
        <p:sp>
          <p:nvSpPr>
            <p:cNvPr id="68" name="TextBox 67">
              <a:extLst>
                <a:ext uri="{FF2B5EF4-FFF2-40B4-BE49-F238E27FC236}">
                  <a16:creationId xmlns:a16="http://schemas.microsoft.com/office/drawing/2014/main" id="{72A693C8-A59C-41D7-967C-26D31C78A94E}"/>
                </a:ext>
              </a:extLst>
            </p:cNvPr>
            <p:cNvSpPr txBox="1"/>
            <p:nvPr/>
          </p:nvSpPr>
          <p:spPr>
            <a:xfrm>
              <a:off x="7741314" y="2852250"/>
              <a:ext cx="696801" cy="307777"/>
            </a:xfrm>
            <a:prstGeom prst="rect">
              <a:avLst/>
            </a:prstGeom>
            <a:noFill/>
          </p:spPr>
          <p:txBody>
            <a:bodyPr wrap="square" rtlCol="0">
              <a:spAutoFit/>
            </a:bodyPr>
            <a:lstStyle/>
            <a:p>
              <a:r>
                <a:rPr lang="en-GB" sz="1400" dirty="0"/>
                <a:t>pH12</a:t>
              </a:r>
            </a:p>
          </p:txBody>
        </p:sp>
        <p:sp>
          <p:nvSpPr>
            <p:cNvPr id="70" name="TextBox 69">
              <a:extLst>
                <a:ext uri="{FF2B5EF4-FFF2-40B4-BE49-F238E27FC236}">
                  <a16:creationId xmlns:a16="http://schemas.microsoft.com/office/drawing/2014/main" id="{27D5883C-024A-4C14-A441-5DF6A76532F8}"/>
                </a:ext>
              </a:extLst>
            </p:cNvPr>
            <p:cNvSpPr txBox="1"/>
            <p:nvPr/>
          </p:nvSpPr>
          <p:spPr>
            <a:xfrm>
              <a:off x="8388636" y="2852250"/>
              <a:ext cx="696801" cy="307777"/>
            </a:xfrm>
            <a:prstGeom prst="rect">
              <a:avLst/>
            </a:prstGeom>
            <a:noFill/>
          </p:spPr>
          <p:txBody>
            <a:bodyPr wrap="square" rtlCol="0">
              <a:spAutoFit/>
            </a:bodyPr>
            <a:lstStyle/>
            <a:p>
              <a:r>
                <a:rPr lang="en-GB" sz="1400" dirty="0"/>
                <a:t>pH13</a:t>
              </a:r>
            </a:p>
          </p:txBody>
        </p:sp>
        <p:sp>
          <p:nvSpPr>
            <p:cNvPr id="71" name="TextBox 70">
              <a:extLst>
                <a:ext uri="{FF2B5EF4-FFF2-40B4-BE49-F238E27FC236}">
                  <a16:creationId xmlns:a16="http://schemas.microsoft.com/office/drawing/2014/main" id="{495EF6D5-DD33-42EE-A822-29F6D0B40BDA}"/>
                </a:ext>
              </a:extLst>
            </p:cNvPr>
            <p:cNvSpPr txBox="1"/>
            <p:nvPr/>
          </p:nvSpPr>
          <p:spPr>
            <a:xfrm>
              <a:off x="9035953" y="2852250"/>
              <a:ext cx="696801" cy="307777"/>
            </a:xfrm>
            <a:prstGeom prst="rect">
              <a:avLst/>
            </a:prstGeom>
            <a:noFill/>
          </p:spPr>
          <p:txBody>
            <a:bodyPr wrap="square" rtlCol="0">
              <a:spAutoFit/>
            </a:bodyPr>
            <a:lstStyle/>
            <a:p>
              <a:r>
                <a:rPr lang="en-GB" sz="1400" dirty="0"/>
                <a:t>pH14</a:t>
              </a:r>
            </a:p>
          </p:txBody>
        </p:sp>
        <p:sp>
          <p:nvSpPr>
            <p:cNvPr id="72" name="Oval 71">
              <a:extLst>
                <a:ext uri="{FF2B5EF4-FFF2-40B4-BE49-F238E27FC236}">
                  <a16:creationId xmlns:a16="http://schemas.microsoft.com/office/drawing/2014/main" id="{3B87946E-5A34-4460-8AFD-A3C4204093DE}"/>
                </a:ext>
              </a:extLst>
            </p:cNvPr>
            <p:cNvSpPr/>
            <p:nvPr/>
          </p:nvSpPr>
          <p:spPr>
            <a:xfrm>
              <a:off x="9097251" y="2149982"/>
              <a:ext cx="540000" cy="54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90524EB3-CBF1-47FA-80C5-30971A5657EA}"/>
                </a:ext>
              </a:extLst>
            </p:cNvPr>
            <p:cNvSpPr txBox="1"/>
            <p:nvPr/>
          </p:nvSpPr>
          <p:spPr>
            <a:xfrm>
              <a:off x="3084626" y="3429000"/>
              <a:ext cx="3775046" cy="338554"/>
            </a:xfrm>
            <a:prstGeom prst="rect">
              <a:avLst/>
            </a:prstGeom>
            <a:noFill/>
          </p:spPr>
          <p:txBody>
            <a:bodyPr wrap="square" rtlCol="0">
              <a:spAutoFit/>
            </a:bodyPr>
            <a:lstStyle/>
            <a:p>
              <a:r>
                <a:rPr lang="es-ES" sz="1600" dirty="0"/>
                <a:t>Coloca el papel en la funda de plástico</a:t>
              </a:r>
              <a:endParaRPr lang="en-GB" sz="1600" dirty="0"/>
            </a:p>
          </p:txBody>
        </p:sp>
        <p:sp>
          <p:nvSpPr>
            <p:cNvPr id="74" name="TextBox 73">
              <a:extLst>
                <a:ext uri="{FF2B5EF4-FFF2-40B4-BE49-F238E27FC236}">
                  <a16:creationId xmlns:a16="http://schemas.microsoft.com/office/drawing/2014/main" id="{6EB6BA8A-8AD0-4353-945B-7156FB36E5D7}"/>
                </a:ext>
              </a:extLst>
            </p:cNvPr>
            <p:cNvSpPr txBox="1"/>
            <p:nvPr/>
          </p:nvSpPr>
          <p:spPr>
            <a:xfrm>
              <a:off x="2429364" y="3773253"/>
              <a:ext cx="5184089" cy="338554"/>
            </a:xfrm>
            <a:prstGeom prst="rect">
              <a:avLst/>
            </a:prstGeom>
            <a:noFill/>
          </p:spPr>
          <p:txBody>
            <a:bodyPr wrap="square" rtlCol="0">
              <a:spAutoFit/>
            </a:bodyPr>
            <a:lstStyle/>
            <a:p>
              <a:r>
                <a:rPr lang="es-ES" sz="1600" dirty="0"/>
                <a:t>Añade disolución reguladora en los círculos adecuados</a:t>
              </a:r>
              <a:endParaRPr lang="en-GB" sz="1600" dirty="0"/>
            </a:p>
          </p:txBody>
        </p:sp>
        <p:sp>
          <p:nvSpPr>
            <p:cNvPr id="75" name="TextBox 74">
              <a:extLst>
                <a:ext uri="{FF2B5EF4-FFF2-40B4-BE49-F238E27FC236}">
                  <a16:creationId xmlns:a16="http://schemas.microsoft.com/office/drawing/2014/main" id="{EE45AFA0-6A6F-4CD4-BC67-A7C8FA460A94}"/>
                </a:ext>
              </a:extLst>
            </p:cNvPr>
            <p:cNvSpPr txBox="1"/>
            <p:nvPr/>
          </p:nvSpPr>
          <p:spPr>
            <a:xfrm>
              <a:off x="2892208" y="4192053"/>
              <a:ext cx="3853990" cy="338554"/>
            </a:xfrm>
            <a:prstGeom prst="rect">
              <a:avLst/>
            </a:prstGeom>
            <a:noFill/>
          </p:spPr>
          <p:txBody>
            <a:bodyPr wrap="square" rtlCol="0">
              <a:spAutoFit/>
            </a:bodyPr>
            <a:lstStyle/>
            <a:p>
              <a:r>
                <a:rPr lang="en-GB" sz="1600" dirty="0" err="1"/>
                <a:t>Añade</a:t>
              </a:r>
              <a:r>
                <a:rPr lang="en-GB" sz="1600" dirty="0"/>
                <a:t> una </a:t>
              </a:r>
              <a:r>
                <a:rPr lang="en-GB" sz="1600" dirty="0" err="1"/>
                <a:t>gota</a:t>
              </a:r>
              <a:r>
                <a:rPr lang="en-GB" sz="1600" dirty="0"/>
                <a:t> de </a:t>
              </a:r>
              <a:r>
                <a:rPr lang="en-GB" sz="1600" dirty="0" err="1"/>
                <a:t>indicador</a:t>
              </a:r>
              <a:r>
                <a:rPr lang="en-GB" sz="1600" dirty="0"/>
                <a:t> a </a:t>
              </a:r>
              <a:r>
                <a:rPr lang="en-GB" sz="1600" dirty="0" err="1"/>
                <a:t>cada</a:t>
              </a:r>
              <a:r>
                <a:rPr lang="en-GB" sz="1600" dirty="0"/>
                <a:t> </a:t>
              </a:r>
              <a:r>
                <a:rPr lang="en-GB" sz="1600" dirty="0" err="1"/>
                <a:t>círculo</a:t>
              </a:r>
              <a:endParaRPr lang="en-GB" sz="1600" dirty="0"/>
            </a:p>
          </p:txBody>
        </p:sp>
        <p:sp>
          <p:nvSpPr>
            <p:cNvPr id="76" name="TextBox 75">
              <a:extLst>
                <a:ext uri="{FF2B5EF4-FFF2-40B4-BE49-F238E27FC236}">
                  <a16:creationId xmlns:a16="http://schemas.microsoft.com/office/drawing/2014/main" id="{16807D0B-E0AB-443D-AAA9-888A0396495F}"/>
                </a:ext>
              </a:extLst>
            </p:cNvPr>
            <p:cNvSpPr txBox="1"/>
            <p:nvPr/>
          </p:nvSpPr>
          <p:spPr>
            <a:xfrm>
              <a:off x="2814626" y="4610853"/>
              <a:ext cx="3853990" cy="584775"/>
            </a:xfrm>
            <a:prstGeom prst="rect">
              <a:avLst/>
            </a:prstGeom>
            <a:noFill/>
          </p:spPr>
          <p:txBody>
            <a:bodyPr wrap="square" rtlCol="0">
              <a:spAutoFit/>
            </a:bodyPr>
            <a:lstStyle/>
            <a:p>
              <a:r>
                <a:rPr lang="es-ES" sz="1600" dirty="0"/>
                <a:t>Mezcla bien con un palillo cada círculo antes de tomar fotografías de los resultados</a:t>
              </a:r>
              <a:endParaRPr lang="en-GB" sz="1600" dirty="0"/>
            </a:p>
          </p:txBody>
        </p:sp>
      </p:grpSp>
    </p:spTree>
    <p:extLst>
      <p:ext uri="{BB962C8B-B14F-4D97-AF65-F5344CB8AC3E}">
        <p14:creationId xmlns:p14="http://schemas.microsoft.com/office/powerpoint/2010/main" val="330118969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697</Words>
  <Application>Microsoft Office PowerPoint</Application>
  <PresentationFormat>A4 Paper (210x297 mm)</PresentationFormat>
  <Paragraphs>79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Times New Roman</vt:lpstr>
      <vt:lpstr>Office Theme</vt:lpstr>
      <vt:lpstr>Ensayo con indicadores ácido-base coloreados</vt:lpstr>
      <vt:lpstr>Las reacciones de los indicadores son reversibles</vt:lpstr>
      <vt:lpstr>PowerPoint Presentation</vt:lpstr>
      <vt:lpstr>Neutralización; la reacción entre carbonato de sodio y ácido cítrico</vt:lpstr>
      <vt:lpstr>Perfil de pH de un indicador natural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Indicators One-tray practical's</dc:title>
  <dc:creator>Bob Worley</dc:creator>
  <cp:lastModifiedBy>Maria Paola Pisano</cp:lastModifiedBy>
  <cp:revision>91</cp:revision>
  <cp:lastPrinted>2020-08-19T06:27:52Z</cp:lastPrinted>
  <dcterms:created xsi:type="dcterms:W3CDTF">2020-06-25T05:01:23Z</dcterms:created>
  <dcterms:modified xsi:type="dcterms:W3CDTF">2022-11-03T09:34:22Z</dcterms:modified>
</cp:coreProperties>
</file>