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handoutMasterIdLst>
    <p:handoutMasterId r:id="rId30"/>
  </p:handoutMasterIdLst>
  <p:sldIdLst>
    <p:sldId id="342" r:id="rId2"/>
    <p:sldId id="310" r:id="rId3"/>
    <p:sldId id="312" r:id="rId4"/>
    <p:sldId id="313" r:id="rId5"/>
    <p:sldId id="314" r:id="rId6"/>
    <p:sldId id="315" r:id="rId7"/>
    <p:sldId id="316" r:id="rId8"/>
    <p:sldId id="317" r:id="rId9"/>
    <p:sldId id="318" r:id="rId10"/>
    <p:sldId id="319" r:id="rId11"/>
    <p:sldId id="320" r:id="rId12"/>
    <p:sldId id="321" r:id="rId13"/>
    <p:sldId id="322" r:id="rId14"/>
    <p:sldId id="323" r:id="rId15"/>
    <p:sldId id="324" r:id="rId16"/>
    <p:sldId id="325" r:id="rId17"/>
    <p:sldId id="326" r:id="rId18"/>
    <p:sldId id="327" r:id="rId19"/>
    <p:sldId id="328" r:id="rId20"/>
    <p:sldId id="329" r:id="rId21"/>
    <p:sldId id="330" r:id="rId22"/>
    <p:sldId id="331" r:id="rId23"/>
    <p:sldId id="332" r:id="rId24"/>
    <p:sldId id="333" r:id="rId25"/>
    <p:sldId id="334" r:id="rId26"/>
    <p:sldId id="335" r:id="rId27"/>
    <p:sldId id="336" r:id="rId2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1864" autoAdjust="0"/>
    <p:restoredTop sz="95799" autoAdjust="0"/>
  </p:normalViewPr>
  <p:slideViewPr>
    <p:cSldViewPr snapToGrid="0">
      <p:cViewPr>
        <p:scale>
          <a:sx n="75" d="100"/>
          <a:sy n="75" d="100"/>
        </p:scale>
        <p:origin x="-664" y="-149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handoutMaster" Target="handoutMasters/handoutMaster1.xml"/><Relationship Id="rId31" Type="http://schemas.openxmlformats.org/officeDocument/2006/relationships/printerSettings" Target="printerSettings/printerSettings1.bin"/><Relationship Id="rId32" Type="http://schemas.openxmlformats.org/officeDocument/2006/relationships/presProps" Target="presProps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viewProps" Target="viewProps.xml"/><Relationship Id="rId34" Type="http://schemas.openxmlformats.org/officeDocument/2006/relationships/theme" Target="theme/theme1.xml"/><Relationship Id="rId3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Science in School  Volumen 40: Verano  2017  www.scienceinschool.org 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68E171-EB1C-5D4C-8EC0-CDFB53FF2D60}" type="datetime1">
              <a:rPr lang="en-US" smtClean="0"/>
              <a:t>15/12/17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8EDCA7-A6F1-C140-8D40-B81B684091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5539726"/>
      </p:ext>
    </p:extLst>
  </p:cSld>
  <p:clrMap bg1="lt1" tx1="dk1" bg2="lt2" tx2="dk2" accent1="accent1" accent2="accent2" accent3="accent3" accent4="accent4" accent5="accent5" accent6="accent6" hlink="hlink" folHlink="folHlink"/>
  <p:hf sldNum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GB" smtClean="0"/>
              <a:t>Science in School  Volumen 40: Verano  2017  www.scienceinschool.org 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8DD9F4-D7A7-E74F-BAA1-CB5E1D892859}" type="datetime1">
              <a:rPr lang="en-US" smtClean="0"/>
              <a:t>15/12/17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7B57BE-73C0-418F-9F80-D063FF79DBE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4439932"/>
      </p:ext>
    </p:extLst>
  </p:cSld>
  <p:clrMap bg1="lt1" tx1="dk1" bg2="lt2" tx2="dk2" accent1="accent1" accent2="accent2" accent3="accent3" accent4="accent4" accent5="accent5" accent6="accent6" hlink="hlink" folHlink="folHlink"/>
  <p:hf sldNum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/>
              <a:t>Summary from VC2: results from trial survey; cholera; spatial spread model</a:t>
            </a:r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GB" smtClean="0"/>
              <a:t>Science in School  Volumen 40: Verano  2017  www.scienceinschool.org 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425248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c.f. “The Network Disease” from VC1.</a:t>
            </a:r>
            <a:endParaRPr lang="en-US" dirty="0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GB" smtClean="0"/>
              <a:t>Science in School  Volumen 40: Verano  2017  www.scienceinschool.org 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478464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c.f. “The Network Disease” from VC1.</a:t>
            </a:r>
            <a:endParaRPr lang="en-US" dirty="0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GB" smtClean="0"/>
              <a:t>Science in School  Volumen 40: Verano  2017  www.scienceinschool.org 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822126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c.f. “The Network Disease” from VC1.</a:t>
            </a:r>
            <a:endParaRPr lang="en-US" dirty="0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GB" smtClean="0"/>
              <a:t>Science in School  Volumen 40: Verano  2017  www.scienceinschool.org 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879914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c.f. “The Network Disease” from VC1.</a:t>
            </a:r>
            <a:endParaRPr lang="en-US" dirty="0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GB" smtClean="0"/>
              <a:t>Science in School  Volumen 40: Verano  2017  www.scienceinschool.org 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304104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c.f. “The Network Disease” from VC1.</a:t>
            </a:r>
            <a:endParaRPr lang="en-US" dirty="0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GB" smtClean="0"/>
              <a:t>Science in School  Volumen 40: Verano  2017  www.scienceinschool.org 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959402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c.f. “The Network Disease” from VC1.</a:t>
            </a:r>
            <a:endParaRPr lang="en-US" dirty="0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GB" smtClean="0"/>
              <a:t>Science in School  Volumen 40: Verano  2017  www.scienceinschool.org 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838963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c.f. “The Network Disease” from VC1.</a:t>
            </a:r>
            <a:endParaRPr lang="en-US" dirty="0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GB" smtClean="0"/>
              <a:t>Science in School  Volumen 40: Verano  2017  www.scienceinschool.org 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979236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c.f. “The Network Disease” from VC1.</a:t>
            </a:r>
            <a:endParaRPr lang="en-US" dirty="0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GB" smtClean="0"/>
              <a:t>Science in School  Volumen 40: Verano  2017  www.scienceinschool.org 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714419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c.f. “The Network Disease” from VC1.</a:t>
            </a:r>
            <a:endParaRPr lang="en-US" dirty="0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GB" smtClean="0"/>
              <a:t>Science in School  Volumen 40: Verano  2017  www.scienceinschool.org 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33520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c.f. “The Network Disease” from VC1.</a:t>
            </a:r>
            <a:endParaRPr lang="en-US" dirty="0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GB" smtClean="0"/>
              <a:t>Science in School  Volumen 40: Verano  2017  www.scienceinschool.org 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48042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c.f. “The Network Disease” from VC1.</a:t>
            </a:r>
            <a:endParaRPr lang="en-US" dirty="0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GB" smtClean="0"/>
              <a:t>Science in School  Volumen 40: Verano  2017  www.scienceinschool.org 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929942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c.f. “The Network Disease” from VC1.</a:t>
            </a:r>
            <a:endParaRPr lang="en-US" dirty="0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GB" smtClean="0"/>
              <a:t>Science in School  Volumen 40: Verano  2017  www.scienceinschool.org 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958512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c.f. “The Network Disease” from VC1.</a:t>
            </a:r>
            <a:endParaRPr lang="en-US" dirty="0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GB" smtClean="0"/>
              <a:t>Science in School  Volumen 40: Verano  2017  www.scienceinschool.org 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232937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c.f. “The Network Disease” from VC1.</a:t>
            </a:r>
            <a:endParaRPr lang="en-US" dirty="0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GB" smtClean="0"/>
              <a:t>Science in School  Volumen 40: Verano  2017  www.scienceinschool.org 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243205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c.f. “The Network Disease” from VC1.</a:t>
            </a:r>
            <a:endParaRPr lang="en-US" dirty="0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GB" smtClean="0"/>
              <a:t>Science in School  Volumen 40: Verano  2017  www.scienceinschool.org 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662052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c.f. “The Network Disease” from VC1.</a:t>
            </a:r>
            <a:endParaRPr lang="en-US" dirty="0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GB" smtClean="0"/>
              <a:t>Science in School  Volumen 40: Verano  2017  www.scienceinschool.org 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976962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c.f. “The Network Disease” from VC1.</a:t>
            </a:r>
            <a:endParaRPr lang="en-US" dirty="0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GB" smtClean="0"/>
              <a:t>Science in School  Volumen 40: Verano  2017  www.scienceinschool.org 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0807704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c.f. “The Network Disease” from VC1.</a:t>
            </a:r>
            <a:endParaRPr lang="en-US" dirty="0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GB" smtClean="0"/>
              <a:t>Science in School  Volumen 40: Verano  2017  www.scienceinschool.org 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46204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c.f. “The Network Disease” from VC1.</a:t>
            </a:r>
            <a:endParaRPr lang="en-US" dirty="0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GB" smtClean="0"/>
              <a:t>Science in School  Volumen 40: Verano  2017  www.scienceinschool.org 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83344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c.f. “The Network Disease” from VC1.</a:t>
            </a:r>
            <a:endParaRPr lang="en-US" dirty="0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GB" smtClean="0"/>
              <a:t>Science in School  Volumen 40: Verano  2017  www.scienceinschool.org 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64512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c.f. “The Network Disease” from VC1.</a:t>
            </a:r>
            <a:endParaRPr lang="en-US" dirty="0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GB" smtClean="0"/>
              <a:t>Science in School  Volumen 40: Verano  2017  www.scienceinschool.org 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825461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c.f. “The Network Disease” from VC1.</a:t>
            </a:r>
            <a:endParaRPr lang="en-US" dirty="0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GB" smtClean="0"/>
              <a:t>Science in School  Volumen 40: Verano  2017  www.scienceinschool.org 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01032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c.f. “The Network Disease” from VC1.</a:t>
            </a:r>
            <a:endParaRPr lang="en-US" dirty="0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GB" smtClean="0"/>
              <a:t>Science in School  Volumen 40: Verano  2017  www.scienceinschool.org 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274013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c.f. “The Network Disease” from VC1.</a:t>
            </a:r>
            <a:endParaRPr lang="en-US" dirty="0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GB" smtClean="0"/>
              <a:t>Science in School  Volumen 40: Verano  2017  www.scienceinschool.org 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375326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c.f. “The Network Disease” from VC1.</a:t>
            </a:r>
            <a:endParaRPr lang="en-US" dirty="0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GB" smtClean="0"/>
              <a:t>Science in School  Volumen 40: Verano  2017  www.scienceinschool.org 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84008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A3D4C-4BDF-F849-A49F-D9B0540F92BF}" type="datetime1">
              <a:rPr lang="en-US" smtClean="0"/>
              <a:t>15/12/17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DF560-FB36-434E-8D2A-0D1D33BBB4C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59729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330E9-41BF-ED49-B6D3-F8B83D7BE1E3}" type="datetime1">
              <a:rPr lang="en-US" smtClean="0"/>
              <a:t>15/12/17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DF560-FB36-434E-8D2A-0D1D33BBB4C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99769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14587-E243-4144-B4BF-C105440FA16D}" type="datetime1">
              <a:rPr lang="en-US" smtClean="0"/>
              <a:t>15/12/17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DF560-FB36-434E-8D2A-0D1D33BBB4C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44792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8EE30-4742-2844-9579-EAB58A206448}" type="datetime1">
              <a:rPr lang="en-US" smtClean="0"/>
              <a:t>15/12/17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DF560-FB36-434E-8D2A-0D1D33BBB4C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34239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43B-1CA4-5C43-96B3-DE12E18FA723}" type="datetime1">
              <a:rPr lang="en-US" smtClean="0"/>
              <a:t>15/12/17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DF560-FB36-434E-8D2A-0D1D33BBB4C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26368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08910-D2BB-5042-BAFD-B1731A38D4F5}" type="datetime1">
              <a:rPr lang="en-US" smtClean="0"/>
              <a:t>15/12/17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DF560-FB36-434E-8D2A-0D1D33BBB4C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61345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C257A-626E-494D-97B0-8F34EBA1387E}" type="datetime1">
              <a:rPr lang="en-US" smtClean="0"/>
              <a:t>15/12/17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DF560-FB36-434E-8D2A-0D1D33BBB4C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30139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DC1D3-E351-8646-93F6-75D07FBA1E53}" type="datetime1">
              <a:rPr lang="en-US" smtClean="0"/>
              <a:t>15/12/17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DF560-FB36-434E-8D2A-0D1D33BBB4C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3446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533BA-6940-3F41-902B-001EE10B261A}" type="datetime1">
              <a:rPr lang="en-US" smtClean="0"/>
              <a:t>15/12/17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DF560-FB36-434E-8D2A-0D1D33BBB4C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42916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8BA44-204D-0546-96DA-69161D6A1BC6}" type="datetime1">
              <a:rPr lang="en-US" smtClean="0"/>
              <a:t>15/12/17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DF560-FB36-434E-8D2A-0D1D33BBB4C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46386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CB5D0-7736-A947-9C64-D23AD066D66C}" type="datetime1">
              <a:rPr lang="en-US" smtClean="0"/>
              <a:t>15/12/17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DF560-FB36-434E-8D2A-0D1D33BBB4C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87996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44C59A-0D41-C944-B30F-7AF38F7C9CB3}" type="datetime1">
              <a:rPr lang="en-US" smtClean="0"/>
              <a:t>15/12/17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6DF560-FB36-434E-8D2A-0D1D33BBB4C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63907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4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3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9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0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1.xml"/><Relationship Id="rId3" Type="http://schemas.openxmlformats.org/officeDocument/2006/relationships/image" Target="../media/image3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3.xml"/><Relationship Id="rId3" Type="http://schemas.openxmlformats.org/officeDocument/2006/relationships/image" Target="../media/image4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4.xml"/><Relationship Id="rId3" Type="http://schemas.openxmlformats.org/officeDocument/2006/relationships/image" Target="../media/image4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>
            <a:off x="1235870" y="2948543"/>
            <a:ext cx="9720263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5000" dirty="0" err="1">
                <a:solidFill>
                  <a:schemeClr val="tx2"/>
                </a:solidFill>
                <a:latin typeface="Helvetica Neue Light"/>
                <a:cs typeface="Helvetica Neue Light"/>
              </a:rPr>
              <a:t>Epidemias</a:t>
            </a:r>
            <a:r>
              <a:rPr lang="en-US" sz="5000" dirty="0">
                <a:solidFill>
                  <a:schemeClr val="tx2"/>
                </a:solidFill>
                <a:latin typeface="Helvetica Neue Light"/>
                <a:cs typeface="Helvetica Neue Light"/>
              </a:rPr>
              <a:t> en red </a:t>
            </a:r>
            <a:endParaRPr lang="en-US" sz="5000" dirty="0">
              <a:latin typeface="Helvetica Neue Light"/>
              <a:cs typeface="Helvetica Neue Ligh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0"/>
            <a:ext cx="1215390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i="1" dirty="0">
                <a:solidFill>
                  <a:schemeClr val="bg1">
                    <a:lumMod val="65000"/>
                  </a:schemeClr>
                </a:solidFill>
              </a:rPr>
              <a:t>Science in School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GB" sz="1200" dirty="0" smtClean="0">
                <a:solidFill>
                  <a:schemeClr val="bg1">
                    <a:lumMod val="65000"/>
                  </a:schemeClr>
                </a:solidFill>
                <a:sym typeface="Symbol" charset="2"/>
              </a:rPr>
              <a:t></a:t>
            </a:r>
            <a:r>
              <a:rPr lang="en-GB" sz="1200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GB" sz="1200" dirty="0" err="1">
                <a:solidFill>
                  <a:schemeClr val="bg1">
                    <a:lumMod val="65000"/>
                  </a:schemeClr>
                </a:solidFill>
              </a:rPr>
              <a:t>Volumen</a:t>
            </a:r>
            <a:r>
              <a:rPr lang="en-US" sz="1200" dirty="0"/>
              <a:t> </a:t>
            </a:r>
            <a:r>
              <a:rPr lang="en-GB" sz="1200" dirty="0" smtClean="0">
                <a:solidFill>
                  <a:schemeClr val="bg1">
                    <a:lumMod val="65000"/>
                  </a:schemeClr>
                </a:solidFill>
              </a:rPr>
              <a:t>40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: </a:t>
            </a:r>
            <a:r>
              <a:rPr lang="en-GB" sz="1200" dirty="0" err="1">
                <a:solidFill>
                  <a:srgbClr val="A6A6A6"/>
                </a:solidFill>
              </a:rPr>
              <a:t>Verano</a:t>
            </a:r>
            <a:r>
              <a:rPr lang="en-US" sz="1200" dirty="0"/>
              <a:t> </a:t>
            </a:r>
            <a:r>
              <a:rPr lang="en-GB" sz="1200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2017 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  <a:sym typeface="Symbol" charset="2"/>
              </a:rPr>
              <a:t>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GB" sz="1200" dirty="0" err="1" smtClean="0">
                <a:solidFill>
                  <a:schemeClr val="bg1">
                    <a:lumMod val="65000"/>
                  </a:schemeClr>
                </a:solidFill>
              </a:rPr>
              <a:t>www.scienceinschool.org</a:t>
            </a:r>
            <a:endParaRPr lang="en-US" sz="1200" dirty="0">
              <a:solidFill>
                <a:schemeClr val="bg1">
                  <a:lumMod val="65000"/>
                </a:schemeClr>
              </a:solidFill>
            </a:endParaRPr>
          </a:p>
          <a:p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0" y="6213560"/>
            <a:ext cx="12115800" cy="892552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  <a:tabLst>
                <a:tab pos="2743200" algn="ctr"/>
                <a:tab pos="5486400" algn="r"/>
              </a:tabLst>
            </a:pPr>
            <a:r>
              <a:rPr lang="es-AR" sz="1200" dirty="0">
                <a:solidFill>
                  <a:srgbClr val="A6A6A6"/>
                </a:solidFill>
              </a:rPr>
              <a:t>Material complementario para:</a:t>
            </a:r>
            <a:r>
              <a:rPr lang="en-US" sz="1200" dirty="0">
                <a:solidFill>
                  <a:srgbClr val="A6A6A6"/>
                </a:solidFill>
              </a:rPr>
              <a:t> </a:t>
            </a:r>
            <a:endParaRPr lang="en-US" sz="1200" dirty="0" smtClean="0">
              <a:solidFill>
                <a:srgbClr val="A6A6A6"/>
              </a:solidFill>
            </a:endParaRPr>
          </a:p>
          <a:p>
            <a:pPr>
              <a:spcAft>
                <a:spcPts val="600"/>
              </a:spcAft>
              <a:tabLst>
                <a:tab pos="2743200" algn="ctr"/>
                <a:tab pos="5486400" algn="r"/>
              </a:tabLst>
            </a:pPr>
            <a:r>
              <a:rPr lang="en-US" sz="1200" kern="1200" dirty="0" err="1" smtClean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Kucharski</a:t>
            </a:r>
            <a:r>
              <a:rPr lang="en-US" sz="1200" kern="1200" dirty="0" smtClean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 </a:t>
            </a:r>
            <a:r>
              <a:rPr lang="en-US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A et al. 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(2017) Disease dynamics: understanding the spread of diseases. </a:t>
            </a:r>
            <a:r>
              <a:rPr lang="en-GB" sz="1200" i="1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Science in School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 </a:t>
            </a:r>
            <a:r>
              <a:rPr lang="en-GB" sz="1200" b="1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40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: 52–56. </a:t>
            </a:r>
            <a:r>
              <a:rPr lang="en-GB" sz="1200" kern="1200" dirty="0" err="1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www.scienceinschool.org</a:t>
            </a:r>
            <a:r>
              <a:rPr lang="en-GB" sz="1200" kern="1200" dirty="0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/2017/issue40/</a:t>
            </a:r>
            <a:r>
              <a:rPr lang="en-GB" sz="1200" kern="1200" dirty="0" err="1">
                <a:solidFill>
                  <a:srgbClr val="A6A6A6"/>
                </a:solidFill>
                <a:effectLst/>
                <a:latin typeface="Calibri" charset="0"/>
                <a:ea typeface="Times New Roman" charset="0"/>
                <a:cs typeface="Times New Roman" charset="0"/>
              </a:rPr>
              <a:t>diseasedynamics</a:t>
            </a:r>
            <a:endParaRPr lang="en-US" sz="1200" dirty="0">
              <a:effectLst/>
              <a:latin typeface="Times New Roman" charset="0"/>
              <a:ea typeface="Times New Roman" charset="0"/>
            </a:endParaRPr>
          </a:p>
          <a:p>
            <a:pPr>
              <a:spcAft>
                <a:spcPts val="600"/>
              </a:spcAft>
              <a:tabLst>
                <a:tab pos="2743200" algn="ctr"/>
                <a:tab pos="5486400" algn="r"/>
              </a:tabLst>
            </a:pPr>
            <a:r>
              <a:rPr lang="en-GB" sz="1800" kern="1200" dirty="0">
                <a:solidFill>
                  <a:srgbClr val="000000"/>
                </a:solidFill>
                <a:effectLst/>
                <a:latin typeface="Times New Roman" charset="0"/>
                <a:ea typeface="Times New Roman" charset="0"/>
                <a:cs typeface="Times New Roman" charset="0"/>
              </a:rPr>
              <a:t> </a:t>
            </a:r>
            <a:endParaRPr lang="en-US" sz="1200" dirty="0">
              <a:effectLst/>
              <a:latin typeface="Times New Roman" charset="0"/>
              <a:ea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55894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>
            <a:spLocks noChangeAspect="1"/>
          </p:cNvSpPr>
          <p:nvPr/>
        </p:nvSpPr>
        <p:spPr bwMode="auto">
          <a:xfrm>
            <a:off x="1640886" y="1592263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4" name="Oval 3"/>
          <p:cNvSpPr>
            <a:spLocks noChangeAspect="1"/>
          </p:cNvSpPr>
          <p:nvPr/>
        </p:nvSpPr>
        <p:spPr bwMode="auto">
          <a:xfrm>
            <a:off x="2936921" y="1592263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5" name="Oval 4"/>
          <p:cNvSpPr>
            <a:spLocks noChangeAspect="1"/>
          </p:cNvSpPr>
          <p:nvPr/>
        </p:nvSpPr>
        <p:spPr bwMode="auto">
          <a:xfrm>
            <a:off x="4116516" y="1592263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6" name="Oval 5"/>
          <p:cNvSpPr>
            <a:spLocks noChangeAspect="1"/>
          </p:cNvSpPr>
          <p:nvPr/>
        </p:nvSpPr>
        <p:spPr bwMode="auto">
          <a:xfrm>
            <a:off x="4718964" y="2430463"/>
            <a:ext cx="582232" cy="540000"/>
          </a:xfrm>
          <a:prstGeom prst="ellipse">
            <a:avLst/>
          </a:prstGeom>
          <a:solidFill>
            <a:srgbClr val="00FF00"/>
          </a:solidFill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7" name="Oval 6"/>
          <p:cNvSpPr>
            <a:spLocks noChangeAspect="1"/>
          </p:cNvSpPr>
          <p:nvPr/>
        </p:nvSpPr>
        <p:spPr bwMode="auto">
          <a:xfrm>
            <a:off x="3468493" y="2430463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cxnSp>
        <p:nvCxnSpPr>
          <p:cNvPr id="14" name="Straight Connector 13"/>
          <p:cNvCxnSpPr>
            <a:stCxn id="6" idx="1"/>
            <a:endCxn id="5" idx="4"/>
          </p:cNvCxnSpPr>
          <p:nvPr/>
        </p:nvCxnSpPr>
        <p:spPr bwMode="auto">
          <a:xfrm rot="16200000" flipV="1">
            <a:off x="4417295" y="2122607"/>
            <a:ext cx="377281" cy="396604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7" idx="7"/>
            <a:endCxn id="5" idx="4"/>
          </p:cNvCxnSpPr>
          <p:nvPr/>
        </p:nvCxnSpPr>
        <p:spPr bwMode="auto">
          <a:xfrm rot="5400000" flipH="1" flipV="1">
            <a:off x="3997908" y="2099832"/>
            <a:ext cx="377281" cy="442169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endCxn id="7" idx="5"/>
          </p:cNvCxnSpPr>
          <p:nvPr/>
        </p:nvCxnSpPr>
        <p:spPr bwMode="auto">
          <a:xfrm rot="16200000" flipV="1">
            <a:off x="4080462" y="2776377"/>
            <a:ext cx="608762" cy="838772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7" idx="4"/>
          </p:cNvCxnSpPr>
          <p:nvPr/>
        </p:nvCxnSpPr>
        <p:spPr bwMode="auto">
          <a:xfrm rot="5400000">
            <a:off x="3534308" y="3195712"/>
            <a:ext cx="450600" cy="16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6" idx="2"/>
            <a:endCxn id="7" idx="6"/>
          </p:cNvCxnSpPr>
          <p:nvPr/>
        </p:nvCxnSpPr>
        <p:spPr bwMode="auto">
          <a:xfrm rot="10800000">
            <a:off x="4050723" y="2700463"/>
            <a:ext cx="668240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6" idx="4"/>
          </p:cNvCxnSpPr>
          <p:nvPr/>
        </p:nvCxnSpPr>
        <p:spPr bwMode="auto">
          <a:xfrm rot="5400000">
            <a:off x="4784780" y="3195712"/>
            <a:ext cx="450600" cy="16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>
            <a:stCxn id="3" idx="6"/>
            <a:endCxn id="4" idx="2"/>
          </p:cNvCxnSpPr>
          <p:nvPr/>
        </p:nvCxnSpPr>
        <p:spPr bwMode="auto">
          <a:xfrm>
            <a:off x="2223117" y="1862263"/>
            <a:ext cx="713805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>
            <a:stCxn id="5" idx="2"/>
            <a:endCxn id="4" idx="6"/>
          </p:cNvCxnSpPr>
          <p:nvPr/>
        </p:nvCxnSpPr>
        <p:spPr bwMode="auto">
          <a:xfrm rot="10800000">
            <a:off x="3519146" y="1862263"/>
            <a:ext cx="597365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1" name="Oval 120"/>
          <p:cNvSpPr>
            <a:spLocks noChangeAspect="1"/>
          </p:cNvSpPr>
          <p:nvPr/>
        </p:nvSpPr>
        <p:spPr bwMode="auto">
          <a:xfrm>
            <a:off x="5933999" y="3421063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cxnSp>
        <p:nvCxnSpPr>
          <p:cNvPr id="122" name="Straight Connector 121"/>
          <p:cNvCxnSpPr>
            <a:endCxn id="121" idx="2"/>
          </p:cNvCxnSpPr>
          <p:nvPr/>
        </p:nvCxnSpPr>
        <p:spPr bwMode="auto">
          <a:xfrm>
            <a:off x="5301196" y="3691063"/>
            <a:ext cx="632800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5" name="Oval 124"/>
          <p:cNvSpPr>
            <a:spLocks noChangeAspect="1"/>
          </p:cNvSpPr>
          <p:nvPr/>
        </p:nvSpPr>
        <p:spPr bwMode="auto">
          <a:xfrm>
            <a:off x="5935687" y="2381250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6" name="Oval 125"/>
          <p:cNvSpPr>
            <a:spLocks noChangeAspect="1"/>
          </p:cNvSpPr>
          <p:nvPr/>
        </p:nvSpPr>
        <p:spPr bwMode="auto">
          <a:xfrm>
            <a:off x="7392036" y="3940175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7" name="Oval 126"/>
          <p:cNvSpPr>
            <a:spLocks noChangeAspect="1"/>
          </p:cNvSpPr>
          <p:nvPr/>
        </p:nvSpPr>
        <p:spPr bwMode="auto">
          <a:xfrm>
            <a:off x="7295817" y="3101975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8" name="Oval 127"/>
          <p:cNvSpPr>
            <a:spLocks noChangeAspect="1"/>
          </p:cNvSpPr>
          <p:nvPr/>
        </p:nvSpPr>
        <p:spPr bwMode="auto">
          <a:xfrm>
            <a:off x="7473038" y="1882775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9" name="Oval 128"/>
          <p:cNvSpPr>
            <a:spLocks noChangeAspect="1"/>
          </p:cNvSpPr>
          <p:nvPr/>
        </p:nvSpPr>
        <p:spPr bwMode="auto">
          <a:xfrm>
            <a:off x="8526067" y="1260475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30" name="Oval 129"/>
          <p:cNvSpPr>
            <a:spLocks noChangeAspect="1"/>
          </p:cNvSpPr>
          <p:nvPr/>
        </p:nvSpPr>
        <p:spPr bwMode="auto">
          <a:xfrm>
            <a:off x="9984106" y="1273175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31" name="Oval 130"/>
          <p:cNvSpPr>
            <a:spLocks noChangeAspect="1"/>
          </p:cNvSpPr>
          <p:nvPr/>
        </p:nvSpPr>
        <p:spPr bwMode="auto">
          <a:xfrm>
            <a:off x="8769079" y="2797175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32" name="Oval 131"/>
          <p:cNvSpPr>
            <a:spLocks noChangeAspect="1"/>
          </p:cNvSpPr>
          <p:nvPr/>
        </p:nvSpPr>
        <p:spPr bwMode="auto">
          <a:xfrm>
            <a:off x="8806605" y="4270375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cxnSp>
        <p:nvCxnSpPr>
          <p:cNvPr id="135" name="Straight Connector 134"/>
          <p:cNvCxnSpPr>
            <a:stCxn id="121" idx="5"/>
            <a:endCxn id="126" idx="2"/>
          </p:cNvCxnSpPr>
          <p:nvPr/>
        </p:nvCxnSpPr>
        <p:spPr bwMode="auto">
          <a:xfrm rot="16200000" flipH="1">
            <a:off x="6747410" y="3565547"/>
            <a:ext cx="328193" cy="961073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Connector 137"/>
          <p:cNvCxnSpPr>
            <a:stCxn id="126" idx="5"/>
            <a:endCxn id="132" idx="2"/>
          </p:cNvCxnSpPr>
          <p:nvPr/>
        </p:nvCxnSpPr>
        <p:spPr bwMode="auto">
          <a:xfrm>
            <a:off x="7889002" y="4401094"/>
            <a:ext cx="917603" cy="139281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2" name="Straight Connector 141"/>
          <p:cNvCxnSpPr>
            <a:stCxn id="127" idx="2"/>
            <a:endCxn id="121" idx="6"/>
          </p:cNvCxnSpPr>
          <p:nvPr/>
        </p:nvCxnSpPr>
        <p:spPr bwMode="auto">
          <a:xfrm rot="10800000" flipV="1">
            <a:off x="6516228" y="3371975"/>
            <a:ext cx="779588" cy="3190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Connector 144"/>
          <p:cNvCxnSpPr>
            <a:stCxn id="126" idx="0"/>
            <a:endCxn id="127" idx="4"/>
          </p:cNvCxnSpPr>
          <p:nvPr/>
        </p:nvCxnSpPr>
        <p:spPr bwMode="auto">
          <a:xfrm rot="16200000" flipV="1">
            <a:off x="7485943" y="3742973"/>
            <a:ext cx="298200" cy="96219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Connector 149"/>
          <p:cNvCxnSpPr>
            <a:stCxn id="127" idx="6"/>
            <a:endCxn id="131" idx="2"/>
          </p:cNvCxnSpPr>
          <p:nvPr/>
        </p:nvCxnSpPr>
        <p:spPr bwMode="auto">
          <a:xfrm flipV="1">
            <a:off x="7878049" y="3067175"/>
            <a:ext cx="891024" cy="304800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1" name="Straight Connector 150"/>
          <p:cNvCxnSpPr>
            <a:stCxn id="126" idx="6"/>
            <a:endCxn id="131" idx="3"/>
          </p:cNvCxnSpPr>
          <p:nvPr/>
        </p:nvCxnSpPr>
        <p:spPr bwMode="auto">
          <a:xfrm flipV="1">
            <a:off x="7974270" y="3258101"/>
            <a:ext cx="880071" cy="952081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8" name="Straight Connector 157"/>
          <p:cNvCxnSpPr>
            <a:stCxn id="121" idx="0"/>
            <a:endCxn id="125" idx="4"/>
          </p:cNvCxnSpPr>
          <p:nvPr/>
        </p:nvCxnSpPr>
        <p:spPr bwMode="auto">
          <a:xfrm rot="5400000" flipH="1" flipV="1">
            <a:off x="5976057" y="3170326"/>
            <a:ext cx="499813" cy="1687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1" name="Straight Connector 160"/>
          <p:cNvCxnSpPr>
            <a:stCxn id="125" idx="6"/>
            <a:endCxn id="128" idx="2"/>
          </p:cNvCxnSpPr>
          <p:nvPr/>
        </p:nvCxnSpPr>
        <p:spPr bwMode="auto">
          <a:xfrm flipV="1">
            <a:off x="6517922" y="2152787"/>
            <a:ext cx="955123" cy="498475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7" name="Straight Connector 166"/>
          <p:cNvCxnSpPr>
            <a:stCxn id="128" idx="5"/>
            <a:endCxn id="131" idx="1"/>
          </p:cNvCxnSpPr>
          <p:nvPr/>
        </p:nvCxnSpPr>
        <p:spPr bwMode="auto">
          <a:xfrm rot="16200000" flipH="1">
            <a:off x="8145889" y="2167818"/>
            <a:ext cx="532562" cy="884337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0" name="Straight Connector 169"/>
          <p:cNvCxnSpPr>
            <a:stCxn id="125" idx="5"/>
            <a:endCxn id="131" idx="2"/>
          </p:cNvCxnSpPr>
          <p:nvPr/>
        </p:nvCxnSpPr>
        <p:spPr bwMode="auto">
          <a:xfrm rot="16200000" flipH="1">
            <a:off x="7488358" y="1786460"/>
            <a:ext cx="225006" cy="2336424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3" name="Straight Connector 172"/>
          <p:cNvCxnSpPr>
            <a:stCxn id="130" idx="2"/>
            <a:endCxn id="129" idx="6"/>
          </p:cNvCxnSpPr>
          <p:nvPr/>
        </p:nvCxnSpPr>
        <p:spPr bwMode="auto">
          <a:xfrm rot="10800000">
            <a:off x="9108307" y="1530475"/>
            <a:ext cx="875807" cy="12700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4" name="Straight Connector 173"/>
          <p:cNvCxnSpPr>
            <a:stCxn id="129" idx="3"/>
            <a:endCxn id="128" idx="7"/>
          </p:cNvCxnSpPr>
          <p:nvPr/>
        </p:nvCxnSpPr>
        <p:spPr bwMode="auto">
          <a:xfrm rot="5400000">
            <a:off x="8170437" y="1520964"/>
            <a:ext cx="240462" cy="641330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2" name="Oval 211"/>
          <p:cNvSpPr>
            <a:spLocks noChangeAspect="1"/>
          </p:cNvSpPr>
          <p:nvPr/>
        </p:nvSpPr>
        <p:spPr bwMode="auto">
          <a:xfrm>
            <a:off x="9903104" y="2339975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65" name="Text Box 3"/>
          <p:cNvSpPr txBox="1">
            <a:spLocks noChangeArrowheads="1"/>
          </p:cNvSpPr>
          <p:nvPr/>
        </p:nvSpPr>
        <p:spPr bwMode="auto">
          <a:xfrm>
            <a:off x="287867" y="4794266"/>
            <a:ext cx="12259733" cy="1304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</a:pPr>
            <a:r>
              <a:rPr lang="en-US" sz="2400" dirty="0">
                <a:latin typeface="Helvetica Neue Light"/>
                <a:cs typeface="Helvetica Neue Light"/>
              </a:rPr>
              <a:t>• </a:t>
            </a:r>
            <a:r>
              <a:rPr lang="en-US" sz="2400" dirty="0" err="1">
                <a:latin typeface="Helvetica Neue Light"/>
                <a:cs typeface="Helvetica Neue Light"/>
              </a:rPr>
              <a:t>Gira</a:t>
            </a:r>
            <a:r>
              <a:rPr lang="en-US" sz="2400" dirty="0">
                <a:latin typeface="Helvetica Neue Light"/>
                <a:cs typeface="Helvetica Neue Light"/>
              </a:rPr>
              <a:t> </a:t>
            </a:r>
            <a:r>
              <a:rPr lang="en-US" sz="2400" dirty="0" err="1">
                <a:latin typeface="Helvetica Neue Light"/>
                <a:cs typeface="Helvetica Neue Light"/>
              </a:rPr>
              <a:t>sucesivamente</a:t>
            </a:r>
            <a:r>
              <a:rPr lang="en-US" sz="2400" dirty="0">
                <a:latin typeface="Helvetica Neue Light"/>
                <a:cs typeface="Helvetica Neue Light"/>
              </a:rPr>
              <a:t> en </a:t>
            </a:r>
            <a:r>
              <a:rPr lang="en-US" sz="2400" dirty="0" err="1">
                <a:latin typeface="Helvetica Neue Light"/>
                <a:cs typeface="Helvetica Neue Light"/>
              </a:rPr>
              <a:t>torno</a:t>
            </a:r>
            <a:r>
              <a:rPr lang="en-US" sz="2400" dirty="0">
                <a:latin typeface="Helvetica Neue Light"/>
                <a:cs typeface="Helvetica Neue Light"/>
              </a:rPr>
              <a:t> a </a:t>
            </a:r>
            <a:r>
              <a:rPr lang="en-US" sz="2400" dirty="0" err="1">
                <a:latin typeface="Helvetica Neue Light"/>
                <a:cs typeface="Helvetica Neue Light"/>
              </a:rPr>
              <a:t>las</a:t>
            </a:r>
            <a:r>
              <a:rPr lang="en-US" sz="2400" dirty="0">
                <a:latin typeface="Helvetica Neue Light"/>
                <a:cs typeface="Helvetica Neue Light"/>
              </a:rPr>
              <a:t> personas de </a:t>
            </a:r>
            <a:r>
              <a:rPr lang="en-US" sz="2400" dirty="0" err="1">
                <a:latin typeface="Helvetica Neue Light"/>
                <a:cs typeface="Helvetica Neue Light"/>
              </a:rPr>
              <a:t>contacto</a:t>
            </a:r>
            <a:r>
              <a:rPr lang="en-US" sz="2400" dirty="0">
                <a:latin typeface="Helvetica Neue Light"/>
                <a:cs typeface="Helvetica Neue Light"/>
              </a:rPr>
              <a:t> de la persona </a:t>
            </a:r>
            <a:r>
              <a:rPr lang="en-US" sz="2400" dirty="0" err="1">
                <a:latin typeface="Helvetica Neue Light"/>
                <a:cs typeface="Helvetica Neue Light"/>
              </a:rPr>
              <a:t>infectada</a:t>
            </a:r>
            <a:r>
              <a:rPr lang="en-US" sz="2400" dirty="0">
                <a:latin typeface="Helvetica Neue Light"/>
                <a:cs typeface="Helvetica Neue Light"/>
              </a:rPr>
              <a:t> </a:t>
            </a:r>
          </a:p>
          <a:p>
            <a:pPr>
              <a:lnSpc>
                <a:spcPct val="110000"/>
              </a:lnSpc>
            </a:pPr>
            <a:r>
              <a:rPr lang="en-US" sz="2400" dirty="0">
                <a:latin typeface="Helvetica Neue Light"/>
                <a:cs typeface="Helvetica Neue Light"/>
              </a:rPr>
              <a:t>• </a:t>
            </a:r>
            <a:r>
              <a:rPr lang="en-US" sz="2400" dirty="0" err="1">
                <a:latin typeface="Helvetica Neue Light"/>
                <a:cs typeface="Helvetica Neue Light"/>
              </a:rPr>
              <a:t>Tira</a:t>
            </a:r>
            <a:r>
              <a:rPr lang="en-US" sz="2400" dirty="0">
                <a:latin typeface="Helvetica Neue Light"/>
                <a:cs typeface="Helvetica Neue Light"/>
              </a:rPr>
              <a:t> el dado. Si el </a:t>
            </a:r>
            <a:r>
              <a:rPr lang="en-US" sz="2400" dirty="0" err="1">
                <a:latin typeface="Helvetica Neue Light"/>
                <a:cs typeface="Helvetica Neue Light"/>
              </a:rPr>
              <a:t>número</a:t>
            </a:r>
            <a:r>
              <a:rPr lang="en-US" sz="2400" dirty="0">
                <a:latin typeface="Helvetica Neue Light"/>
                <a:cs typeface="Helvetica Neue Light"/>
              </a:rPr>
              <a:t> </a:t>
            </a:r>
            <a:r>
              <a:rPr lang="en-US" sz="2400" dirty="0" err="1">
                <a:latin typeface="Helvetica Neue Light"/>
                <a:cs typeface="Helvetica Neue Light"/>
              </a:rPr>
              <a:t>es</a:t>
            </a:r>
            <a:r>
              <a:rPr lang="en-US" sz="2400" dirty="0">
                <a:latin typeface="Helvetica Neue Light"/>
                <a:cs typeface="Helvetica Neue Light"/>
              </a:rPr>
              <a:t> 1 </a:t>
            </a:r>
            <a:r>
              <a:rPr lang="en-US" sz="2400" dirty="0" err="1">
                <a:latin typeface="Helvetica Neue Light"/>
                <a:cs typeface="Helvetica Neue Light"/>
              </a:rPr>
              <a:t>ó</a:t>
            </a:r>
            <a:r>
              <a:rPr lang="en-US" sz="2400" dirty="0">
                <a:latin typeface="Helvetica Neue Light"/>
                <a:cs typeface="Helvetica Neue Light"/>
              </a:rPr>
              <a:t> 2, </a:t>
            </a:r>
            <a:r>
              <a:rPr lang="en-US" sz="2400" dirty="0" err="1">
                <a:latin typeface="Helvetica Neue Light"/>
                <a:cs typeface="Helvetica Neue Light"/>
              </a:rPr>
              <a:t>infecta</a:t>
            </a:r>
            <a:r>
              <a:rPr lang="en-US" sz="2400" dirty="0">
                <a:latin typeface="Helvetica Neue Light"/>
                <a:cs typeface="Helvetica Neue Light"/>
              </a:rPr>
              <a:t> a </a:t>
            </a:r>
            <a:r>
              <a:rPr lang="en-US" sz="2400" dirty="0" err="1">
                <a:latin typeface="Helvetica Neue Light"/>
                <a:cs typeface="Helvetica Neue Light"/>
              </a:rPr>
              <a:t>esa</a:t>
            </a:r>
            <a:r>
              <a:rPr lang="en-US" sz="2400" dirty="0">
                <a:latin typeface="Helvetica Neue Light"/>
                <a:cs typeface="Helvetica Neue Light"/>
              </a:rPr>
              <a:t> persona </a:t>
            </a:r>
          </a:p>
          <a:p>
            <a:pPr>
              <a:lnSpc>
                <a:spcPct val="110000"/>
              </a:lnSpc>
            </a:pPr>
            <a:r>
              <a:rPr lang="en-US" sz="2400" dirty="0">
                <a:latin typeface="Helvetica Neue Light"/>
                <a:cs typeface="Helvetica Neue Light"/>
              </a:rPr>
              <a:t>• Continua </a:t>
            </a:r>
            <a:r>
              <a:rPr lang="en-US" sz="2400" dirty="0" err="1">
                <a:latin typeface="Helvetica Neue Light"/>
                <a:cs typeface="Helvetica Neue Light"/>
              </a:rPr>
              <a:t>así</a:t>
            </a:r>
            <a:r>
              <a:rPr lang="en-US" sz="2400" dirty="0">
                <a:latin typeface="Helvetica Neue Light"/>
                <a:cs typeface="Helvetica Neue Light"/>
              </a:rPr>
              <a:t> </a:t>
            </a:r>
            <a:r>
              <a:rPr lang="en-US" sz="2400" dirty="0" err="1">
                <a:latin typeface="Helvetica Neue Light"/>
                <a:cs typeface="Helvetica Neue Light"/>
              </a:rPr>
              <a:t>para</a:t>
            </a:r>
            <a:r>
              <a:rPr lang="en-US" sz="2400" dirty="0">
                <a:latin typeface="Helvetica Neue Light"/>
                <a:cs typeface="Helvetica Neue Light"/>
              </a:rPr>
              <a:t> </a:t>
            </a:r>
            <a:r>
              <a:rPr lang="en-US" sz="2400" dirty="0" err="1">
                <a:latin typeface="Helvetica Neue Light"/>
                <a:cs typeface="Helvetica Neue Light"/>
              </a:rPr>
              <a:t>todos</a:t>
            </a:r>
            <a:r>
              <a:rPr lang="en-US" sz="2400" dirty="0">
                <a:latin typeface="Helvetica Neue Light"/>
                <a:cs typeface="Helvetica Neue Light"/>
              </a:rPr>
              <a:t> los </a:t>
            </a:r>
            <a:r>
              <a:rPr lang="en-US" sz="2400" dirty="0" err="1">
                <a:latin typeface="Helvetica Neue Light"/>
                <a:cs typeface="Helvetica Neue Light"/>
              </a:rPr>
              <a:t>contactos</a:t>
            </a:r>
            <a:r>
              <a:rPr lang="en-US" sz="2400" dirty="0">
                <a:latin typeface="Helvetica Neue Light"/>
                <a:cs typeface="Helvetica Neue Light"/>
              </a:rPr>
              <a:t> </a:t>
            </a:r>
          </a:p>
        </p:txBody>
      </p:sp>
      <p:sp>
        <p:nvSpPr>
          <p:cNvPr id="66" name="Rectangle 3"/>
          <p:cNvSpPr>
            <a:spLocks noChangeArrowheads="1"/>
          </p:cNvSpPr>
          <p:nvPr/>
        </p:nvSpPr>
        <p:spPr bwMode="auto">
          <a:xfrm>
            <a:off x="505295" y="4223294"/>
            <a:ext cx="137703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s-ES_tradnl" sz="2800" b="1" dirty="0">
                <a:latin typeface="Helvetica Neue"/>
                <a:cs typeface="Helvetica Neue"/>
              </a:rPr>
              <a:t>Día 2 </a:t>
            </a:r>
            <a:endParaRPr lang="en-US" sz="2800" b="1" dirty="0">
              <a:latin typeface="Helvetica Neue"/>
              <a:cs typeface="Helvetica Neue"/>
            </a:endParaRPr>
          </a:p>
        </p:txBody>
      </p:sp>
      <p:sp>
        <p:nvSpPr>
          <p:cNvPr id="45" name="Title 1"/>
          <p:cNvSpPr txBox="1">
            <a:spLocks/>
          </p:cNvSpPr>
          <p:nvPr/>
        </p:nvSpPr>
        <p:spPr>
          <a:xfrm>
            <a:off x="1721885" y="274638"/>
            <a:ext cx="8748237" cy="773112"/>
          </a:xfrm>
          <a:prstGeom prst="rect">
            <a:avLst/>
          </a:prstGeom>
        </p:spPr>
        <p:txBody>
          <a:bodyPr>
            <a:normAutofit fontScale="9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600" dirty="0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¿</a:t>
            </a:r>
            <a:r>
              <a:rPr lang="en-GB" sz="3600" dirty="0" err="1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Cómo</a:t>
            </a:r>
            <a:r>
              <a:rPr lang="en-GB" sz="3600" dirty="0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 se </a:t>
            </a:r>
            <a:r>
              <a:rPr lang="en-GB" sz="3600" dirty="0" err="1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propaga</a:t>
            </a:r>
            <a:r>
              <a:rPr lang="en-GB" sz="3600" dirty="0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 </a:t>
            </a:r>
            <a:r>
              <a:rPr lang="en-GB" sz="3600" dirty="0" err="1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una</a:t>
            </a:r>
            <a:r>
              <a:rPr lang="en-GB" sz="3600" dirty="0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 </a:t>
            </a:r>
            <a:r>
              <a:rPr lang="en-GB" sz="3600" dirty="0" err="1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epidemia</a:t>
            </a:r>
            <a:r>
              <a:rPr lang="en-GB" sz="3600" dirty="0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 en </a:t>
            </a:r>
            <a:r>
              <a:rPr lang="en-GB" sz="3600" dirty="0" err="1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una</a:t>
            </a:r>
            <a:r>
              <a:rPr lang="en-GB" sz="3600" dirty="0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 red? </a:t>
            </a:r>
          </a:p>
        </p:txBody>
      </p:sp>
      <p:pic>
        <p:nvPicPr>
          <p:cNvPr id="2" name="Picture 1" descr="dice2.png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6076"/>
          <a:stretch/>
        </p:blipFill>
        <p:spPr>
          <a:xfrm>
            <a:off x="2062500" y="2921260"/>
            <a:ext cx="874420" cy="1050928"/>
          </a:xfrm>
          <a:prstGeom prst="rect">
            <a:avLst/>
          </a:prstGeom>
        </p:spPr>
      </p:pic>
      <p:pic>
        <p:nvPicPr>
          <p:cNvPr id="13" name="Picture 12" descr="dice1.png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779"/>
          <a:stretch/>
        </p:blipFill>
        <p:spPr>
          <a:xfrm>
            <a:off x="-1316405" y="3514169"/>
            <a:ext cx="869157" cy="966007"/>
          </a:xfrm>
          <a:prstGeom prst="rect">
            <a:avLst/>
          </a:prstGeom>
        </p:spPr>
      </p:pic>
      <p:sp>
        <p:nvSpPr>
          <p:cNvPr id="48" name="Oval 47"/>
          <p:cNvSpPr>
            <a:spLocks noChangeAspect="1"/>
          </p:cNvSpPr>
          <p:nvPr/>
        </p:nvSpPr>
        <p:spPr bwMode="auto">
          <a:xfrm>
            <a:off x="4718964" y="3421063"/>
            <a:ext cx="582232" cy="540000"/>
          </a:xfrm>
          <a:prstGeom prst="ellipse">
            <a:avLst/>
          </a:prstGeom>
          <a:solidFill>
            <a:srgbClr val="FF0000"/>
          </a:solidFill>
          <a:ln w="762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50" name="Oval 49"/>
          <p:cNvSpPr>
            <a:spLocks noChangeAspect="1"/>
          </p:cNvSpPr>
          <p:nvPr/>
        </p:nvSpPr>
        <p:spPr bwMode="auto">
          <a:xfrm>
            <a:off x="3468493" y="3421063"/>
            <a:ext cx="582230" cy="540000"/>
          </a:xfrm>
          <a:prstGeom prst="ellipse">
            <a:avLst/>
          </a:prstGeom>
          <a:solidFill>
            <a:srgbClr val="FF00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cxnSp>
        <p:nvCxnSpPr>
          <p:cNvPr id="51" name="Straight Connector 50"/>
          <p:cNvCxnSpPr>
            <a:endCxn id="50" idx="6"/>
          </p:cNvCxnSpPr>
          <p:nvPr/>
        </p:nvCxnSpPr>
        <p:spPr bwMode="auto">
          <a:xfrm rot="10800000">
            <a:off x="4050723" y="3691062"/>
            <a:ext cx="668240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52" name="Picture 51" descr="dice1.png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1" t="-1107" r="66578" b="1107"/>
          <a:stretch/>
        </p:blipFill>
        <p:spPr>
          <a:xfrm>
            <a:off x="2057605" y="2953320"/>
            <a:ext cx="869157" cy="966007"/>
          </a:xfrm>
          <a:prstGeom prst="rect">
            <a:avLst/>
          </a:prstGeom>
        </p:spPr>
      </p:pic>
      <p:sp>
        <p:nvSpPr>
          <p:cNvPr id="47" name="Oval 46"/>
          <p:cNvSpPr>
            <a:spLocks noChangeAspect="1"/>
          </p:cNvSpPr>
          <p:nvPr/>
        </p:nvSpPr>
        <p:spPr bwMode="auto">
          <a:xfrm>
            <a:off x="1970040" y="2921861"/>
            <a:ext cx="1068073" cy="990604"/>
          </a:xfrm>
          <a:prstGeom prst="ellipse">
            <a:avLst/>
          </a:prstGeom>
          <a:noFill/>
          <a:ln w="38100" cap="flat" cmpd="sng" algn="ctr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0" y="0"/>
            <a:ext cx="121539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i="1" dirty="0">
                <a:solidFill>
                  <a:schemeClr val="bg1">
                    <a:lumMod val="65000"/>
                  </a:schemeClr>
                </a:solidFill>
              </a:rPr>
              <a:t>Science in School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  <a:sym typeface="Symbol" charset="2"/>
              </a:rPr>
              <a:t>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GB" sz="1200" dirty="0" err="1">
                <a:solidFill>
                  <a:schemeClr val="bg1">
                    <a:lumMod val="65000"/>
                  </a:schemeClr>
                </a:solidFill>
              </a:rPr>
              <a:t>Volumen</a:t>
            </a:r>
            <a:r>
              <a:rPr lang="en-US" sz="1200" dirty="0"/>
              <a:t> 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40: </a:t>
            </a:r>
            <a:r>
              <a:rPr lang="en-GB" sz="1200" dirty="0" err="1">
                <a:solidFill>
                  <a:srgbClr val="A6A6A6"/>
                </a:solidFill>
              </a:rPr>
              <a:t>Verano</a:t>
            </a:r>
            <a:r>
              <a:rPr lang="en-US" sz="1200" dirty="0"/>
              <a:t> 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 2017 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  <a:sym typeface="Symbol" charset="2"/>
              </a:rPr>
              <a:t>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GB" sz="1200" dirty="0" err="1">
                <a:solidFill>
                  <a:schemeClr val="bg1">
                    <a:lumMod val="65000"/>
                  </a:schemeClr>
                </a:solidFill>
              </a:rPr>
              <a:t>www.scienceinschool.org</a:t>
            </a:r>
            <a:endParaRPr lang="en-US" sz="12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0" y="6213560"/>
            <a:ext cx="12115800" cy="892552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  <a:tabLst>
                <a:tab pos="2743200" algn="ctr"/>
                <a:tab pos="5486400" algn="r"/>
              </a:tabLst>
            </a:pPr>
            <a:r>
              <a:rPr lang="es-AR" sz="1200" dirty="0">
                <a:solidFill>
                  <a:srgbClr val="A6A6A6"/>
                </a:solidFill>
              </a:rPr>
              <a:t>Material complementario para:</a:t>
            </a:r>
            <a:r>
              <a:rPr lang="en-US" sz="1200" dirty="0">
                <a:solidFill>
                  <a:srgbClr val="A6A6A6"/>
                </a:solidFill>
              </a:rPr>
              <a:t> </a:t>
            </a:r>
          </a:p>
          <a:p>
            <a:pPr>
              <a:spcAft>
                <a:spcPts val="600"/>
              </a:spcAft>
              <a:tabLst>
                <a:tab pos="2743200" algn="ctr"/>
                <a:tab pos="5486400" algn="r"/>
              </a:tabLst>
            </a:pPr>
            <a:r>
              <a:rPr lang="en-US" sz="1200" dirty="0" err="1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Kucharski</a:t>
            </a:r>
            <a:r>
              <a:rPr lang="en-US" sz="1200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 A et al. </a:t>
            </a:r>
            <a:r>
              <a:rPr lang="en-GB" sz="1200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(2017) Disease dynamics: understanding the spread of diseases. </a:t>
            </a:r>
            <a:r>
              <a:rPr lang="en-GB" sz="1200" i="1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Science in School</a:t>
            </a:r>
            <a:r>
              <a:rPr lang="en-GB" sz="1200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 </a:t>
            </a:r>
            <a:r>
              <a:rPr lang="en-GB" sz="1200" b="1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40</a:t>
            </a:r>
            <a:r>
              <a:rPr lang="en-GB" sz="1200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: 52–56. </a:t>
            </a:r>
            <a:r>
              <a:rPr lang="en-GB" sz="1200" dirty="0" err="1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www.scienceinschool.org</a:t>
            </a:r>
            <a:r>
              <a:rPr lang="en-GB" sz="1200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/2017/issue40/</a:t>
            </a:r>
            <a:r>
              <a:rPr lang="en-GB" sz="1200" dirty="0" err="1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diseasedynamics</a:t>
            </a:r>
            <a:endParaRPr lang="en-US" sz="1200" dirty="0">
              <a:latin typeface="Times New Roman" charset="0"/>
              <a:ea typeface="Times New Roman" charset="0"/>
            </a:endParaRPr>
          </a:p>
          <a:p>
            <a:pPr>
              <a:spcAft>
                <a:spcPts val="600"/>
              </a:spcAft>
              <a:tabLst>
                <a:tab pos="2743200" algn="ctr"/>
                <a:tab pos="5486400" algn="r"/>
              </a:tabLst>
            </a:pPr>
            <a:r>
              <a:rPr lang="en-GB" dirty="0">
                <a:solidFill>
                  <a:srgbClr val="000000"/>
                </a:solidFill>
                <a:latin typeface="Times New Roman" charset="0"/>
                <a:ea typeface="Times New Roman" charset="0"/>
                <a:cs typeface="Times New Roman" charset="0"/>
              </a:rPr>
              <a:t> </a:t>
            </a:r>
            <a:endParaRPr lang="en-US" sz="1200" dirty="0">
              <a:latin typeface="Times New Roman" charset="0"/>
              <a:ea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89950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>
            <a:spLocks noChangeAspect="1"/>
          </p:cNvSpPr>
          <p:nvPr/>
        </p:nvSpPr>
        <p:spPr bwMode="auto">
          <a:xfrm>
            <a:off x="1640886" y="1592263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4" name="Oval 3"/>
          <p:cNvSpPr>
            <a:spLocks noChangeAspect="1"/>
          </p:cNvSpPr>
          <p:nvPr/>
        </p:nvSpPr>
        <p:spPr bwMode="auto">
          <a:xfrm>
            <a:off x="2936921" y="1592263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5" name="Oval 4"/>
          <p:cNvSpPr>
            <a:spLocks noChangeAspect="1"/>
          </p:cNvSpPr>
          <p:nvPr/>
        </p:nvSpPr>
        <p:spPr bwMode="auto">
          <a:xfrm>
            <a:off x="4116516" y="1592263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6" name="Oval 5"/>
          <p:cNvSpPr>
            <a:spLocks noChangeAspect="1"/>
          </p:cNvSpPr>
          <p:nvPr/>
        </p:nvSpPr>
        <p:spPr bwMode="auto">
          <a:xfrm>
            <a:off x="4718964" y="2430463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7" name="Oval 6"/>
          <p:cNvSpPr>
            <a:spLocks noChangeAspect="1"/>
          </p:cNvSpPr>
          <p:nvPr/>
        </p:nvSpPr>
        <p:spPr bwMode="auto">
          <a:xfrm>
            <a:off x="3468493" y="2430463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cxnSp>
        <p:nvCxnSpPr>
          <p:cNvPr id="14" name="Straight Connector 13"/>
          <p:cNvCxnSpPr>
            <a:stCxn id="6" idx="1"/>
            <a:endCxn id="5" idx="4"/>
          </p:cNvCxnSpPr>
          <p:nvPr/>
        </p:nvCxnSpPr>
        <p:spPr bwMode="auto">
          <a:xfrm rot="16200000" flipV="1">
            <a:off x="4417295" y="2122607"/>
            <a:ext cx="377281" cy="396604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7" idx="7"/>
            <a:endCxn id="5" idx="4"/>
          </p:cNvCxnSpPr>
          <p:nvPr/>
        </p:nvCxnSpPr>
        <p:spPr bwMode="auto">
          <a:xfrm rot="5400000" flipH="1" flipV="1">
            <a:off x="3997908" y="2099832"/>
            <a:ext cx="377281" cy="442169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endCxn id="7" idx="5"/>
          </p:cNvCxnSpPr>
          <p:nvPr/>
        </p:nvCxnSpPr>
        <p:spPr bwMode="auto">
          <a:xfrm rot="16200000" flipV="1">
            <a:off x="4080462" y="2776377"/>
            <a:ext cx="608762" cy="838772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7" idx="4"/>
          </p:cNvCxnSpPr>
          <p:nvPr/>
        </p:nvCxnSpPr>
        <p:spPr bwMode="auto">
          <a:xfrm rot="5400000">
            <a:off x="3534308" y="3195712"/>
            <a:ext cx="450600" cy="16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6" idx="2"/>
            <a:endCxn id="7" idx="6"/>
          </p:cNvCxnSpPr>
          <p:nvPr/>
        </p:nvCxnSpPr>
        <p:spPr bwMode="auto">
          <a:xfrm rot="10800000">
            <a:off x="4050723" y="2700463"/>
            <a:ext cx="668240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6" idx="4"/>
          </p:cNvCxnSpPr>
          <p:nvPr/>
        </p:nvCxnSpPr>
        <p:spPr bwMode="auto">
          <a:xfrm rot="5400000">
            <a:off x="4784780" y="3195712"/>
            <a:ext cx="450600" cy="16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>
            <a:stCxn id="3" idx="6"/>
            <a:endCxn id="4" idx="2"/>
          </p:cNvCxnSpPr>
          <p:nvPr/>
        </p:nvCxnSpPr>
        <p:spPr bwMode="auto">
          <a:xfrm>
            <a:off x="2223117" y="1862263"/>
            <a:ext cx="713805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>
            <a:stCxn id="5" idx="2"/>
            <a:endCxn id="4" idx="6"/>
          </p:cNvCxnSpPr>
          <p:nvPr/>
        </p:nvCxnSpPr>
        <p:spPr bwMode="auto">
          <a:xfrm rot="10800000">
            <a:off x="3519146" y="1862263"/>
            <a:ext cx="597365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1" name="Oval 120"/>
          <p:cNvSpPr>
            <a:spLocks noChangeAspect="1"/>
          </p:cNvSpPr>
          <p:nvPr/>
        </p:nvSpPr>
        <p:spPr bwMode="auto">
          <a:xfrm>
            <a:off x="5933999" y="3421063"/>
            <a:ext cx="582232" cy="540000"/>
          </a:xfrm>
          <a:prstGeom prst="ellipse">
            <a:avLst/>
          </a:prstGeom>
          <a:solidFill>
            <a:srgbClr val="00FF00"/>
          </a:solidFill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cxnSp>
        <p:nvCxnSpPr>
          <p:cNvPr id="122" name="Straight Connector 121"/>
          <p:cNvCxnSpPr>
            <a:endCxn id="121" idx="2"/>
          </p:cNvCxnSpPr>
          <p:nvPr/>
        </p:nvCxnSpPr>
        <p:spPr bwMode="auto">
          <a:xfrm>
            <a:off x="5301196" y="3691063"/>
            <a:ext cx="632800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5" name="Oval 124"/>
          <p:cNvSpPr>
            <a:spLocks noChangeAspect="1"/>
          </p:cNvSpPr>
          <p:nvPr/>
        </p:nvSpPr>
        <p:spPr bwMode="auto">
          <a:xfrm>
            <a:off x="5935687" y="2381250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6" name="Oval 125"/>
          <p:cNvSpPr>
            <a:spLocks noChangeAspect="1"/>
          </p:cNvSpPr>
          <p:nvPr/>
        </p:nvSpPr>
        <p:spPr bwMode="auto">
          <a:xfrm>
            <a:off x="7392036" y="3940175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7" name="Oval 126"/>
          <p:cNvSpPr>
            <a:spLocks noChangeAspect="1"/>
          </p:cNvSpPr>
          <p:nvPr/>
        </p:nvSpPr>
        <p:spPr bwMode="auto">
          <a:xfrm>
            <a:off x="7295817" y="3101975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8" name="Oval 127"/>
          <p:cNvSpPr>
            <a:spLocks noChangeAspect="1"/>
          </p:cNvSpPr>
          <p:nvPr/>
        </p:nvSpPr>
        <p:spPr bwMode="auto">
          <a:xfrm>
            <a:off x="7473038" y="1882775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9" name="Oval 128"/>
          <p:cNvSpPr>
            <a:spLocks noChangeAspect="1"/>
          </p:cNvSpPr>
          <p:nvPr/>
        </p:nvSpPr>
        <p:spPr bwMode="auto">
          <a:xfrm>
            <a:off x="8526067" y="1260475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30" name="Oval 129"/>
          <p:cNvSpPr>
            <a:spLocks noChangeAspect="1"/>
          </p:cNvSpPr>
          <p:nvPr/>
        </p:nvSpPr>
        <p:spPr bwMode="auto">
          <a:xfrm>
            <a:off x="9984106" y="1273175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31" name="Oval 130"/>
          <p:cNvSpPr>
            <a:spLocks noChangeAspect="1"/>
          </p:cNvSpPr>
          <p:nvPr/>
        </p:nvSpPr>
        <p:spPr bwMode="auto">
          <a:xfrm>
            <a:off x="8769079" y="2797175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32" name="Oval 131"/>
          <p:cNvSpPr>
            <a:spLocks noChangeAspect="1"/>
          </p:cNvSpPr>
          <p:nvPr/>
        </p:nvSpPr>
        <p:spPr bwMode="auto">
          <a:xfrm>
            <a:off x="8823538" y="4304242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cxnSp>
        <p:nvCxnSpPr>
          <p:cNvPr id="135" name="Straight Connector 134"/>
          <p:cNvCxnSpPr>
            <a:stCxn id="121" idx="5"/>
            <a:endCxn id="126" idx="2"/>
          </p:cNvCxnSpPr>
          <p:nvPr/>
        </p:nvCxnSpPr>
        <p:spPr bwMode="auto">
          <a:xfrm rot="16200000" flipH="1">
            <a:off x="6747410" y="3565547"/>
            <a:ext cx="328193" cy="961073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Connector 137"/>
          <p:cNvCxnSpPr>
            <a:stCxn id="126" idx="5"/>
            <a:endCxn id="132" idx="2"/>
          </p:cNvCxnSpPr>
          <p:nvPr/>
        </p:nvCxnSpPr>
        <p:spPr bwMode="auto">
          <a:xfrm>
            <a:off x="7889002" y="4401094"/>
            <a:ext cx="934536" cy="17314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2" name="Straight Connector 141"/>
          <p:cNvCxnSpPr>
            <a:stCxn id="127" idx="2"/>
            <a:endCxn id="121" idx="6"/>
          </p:cNvCxnSpPr>
          <p:nvPr/>
        </p:nvCxnSpPr>
        <p:spPr bwMode="auto">
          <a:xfrm rot="10800000" flipV="1">
            <a:off x="6516228" y="3371975"/>
            <a:ext cx="779588" cy="3190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Connector 144"/>
          <p:cNvCxnSpPr>
            <a:stCxn id="126" idx="0"/>
            <a:endCxn id="127" idx="4"/>
          </p:cNvCxnSpPr>
          <p:nvPr/>
        </p:nvCxnSpPr>
        <p:spPr bwMode="auto">
          <a:xfrm rot="16200000" flipV="1">
            <a:off x="7485943" y="3742973"/>
            <a:ext cx="298200" cy="96219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Connector 149"/>
          <p:cNvCxnSpPr>
            <a:stCxn id="127" idx="6"/>
            <a:endCxn id="131" idx="2"/>
          </p:cNvCxnSpPr>
          <p:nvPr/>
        </p:nvCxnSpPr>
        <p:spPr bwMode="auto">
          <a:xfrm flipV="1">
            <a:off x="7878049" y="3067175"/>
            <a:ext cx="891024" cy="304800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1" name="Straight Connector 150"/>
          <p:cNvCxnSpPr>
            <a:stCxn id="126" idx="6"/>
            <a:endCxn id="131" idx="3"/>
          </p:cNvCxnSpPr>
          <p:nvPr/>
        </p:nvCxnSpPr>
        <p:spPr bwMode="auto">
          <a:xfrm flipV="1">
            <a:off x="7974270" y="3258101"/>
            <a:ext cx="880071" cy="952081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8" name="Straight Connector 157"/>
          <p:cNvCxnSpPr>
            <a:stCxn id="121" idx="0"/>
            <a:endCxn id="125" idx="4"/>
          </p:cNvCxnSpPr>
          <p:nvPr/>
        </p:nvCxnSpPr>
        <p:spPr bwMode="auto">
          <a:xfrm rot="5400000" flipH="1" flipV="1">
            <a:off x="5976057" y="3170326"/>
            <a:ext cx="499813" cy="1687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1" name="Straight Connector 160"/>
          <p:cNvCxnSpPr>
            <a:stCxn id="125" idx="6"/>
            <a:endCxn id="128" idx="2"/>
          </p:cNvCxnSpPr>
          <p:nvPr/>
        </p:nvCxnSpPr>
        <p:spPr bwMode="auto">
          <a:xfrm flipV="1">
            <a:off x="6517922" y="2152787"/>
            <a:ext cx="955123" cy="498475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7" name="Straight Connector 166"/>
          <p:cNvCxnSpPr>
            <a:stCxn id="128" idx="5"/>
            <a:endCxn id="131" idx="1"/>
          </p:cNvCxnSpPr>
          <p:nvPr/>
        </p:nvCxnSpPr>
        <p:spPr bwMode="auto">
          <a:xfrm rot="16200000" flipH="1">
            <a:off x="8145889" y="2167818"/>
            <a:ext cx="532562" cy="884337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0" name="Straight Connector 169"/>
          <p:cNvCxnSpPr>
            <a:stCxn id="125" idx="5"/>
            <a:endCxn id="131" idx="2"/>
          </p:cNvCxnSpPr>
          <p:nvPr/>
        </p:nvCxnSpPr>
        <p:spPr bwMode="auto">
          <a:xfrm rot="16200000" flipH="1">
            <a:off x="7488358" y="1786460"/>
            <a:ext cx="225006" cy="2336424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3" name="Straight Connector 172"/>
          <p:cNvCxnSpPr>
            <a:stCxn id="130" idx="2"/>
            <a:endCxn id="129" idx="6"/>
          </p:cNvCxnSpPr>
          <p:nvPr/>
        </p:nvCxnSpPr>
        <p:spPr bwMode="auto">
          <a:xfrm rot="10800000">
            <a:off x="9108307" y="1530475"/>
            <a:ext cx="875807" cy="12700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4" name="Straight Connector 173"/>
          <p:cNvCxnSpPr>
            <a:stCxn id="129" idx="3"/>
            <a:endCxn id="128" idx="7"/>
          </p:cNvCxnSpPr>
          <p:nvPr/>
        </p:nvCxnSpPr>
        <p:spPr bwMode="auto">
          <a:xfrm rot="5400000">
            <a:off x="8170437" y="1520964"/>
            <a:ext cx="240462" cy="641330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2" name="Oval 211"/>
          <p:cNvSpPr>
            <a:spLocks noChangeAspect="1"/>
          </p:cNvSpPr>
          <p:nvPr/>
        </p:nvSpPr>
        <p:spPr bwMode="auto">
          <a:xfrm>
            <a:off x="9903104" y="2339975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65" name="Text Box 3"/>
          <p:cNvSpPr txBox="1">
            <a:spLocks noChangeArrowheads="1"/>
          </p:cNvSpPr>
          <p:nvPr/>
        </p:nvSpPr>
        <p:spPr bwMode="auto">
          <a:xfrm>
            <a:off x="999067" y="4709600"/>
            <a:ext cx="11040533" cy="1304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</a:pPr>
            <a:r>
              <a:rPr lang="en-US" sz="2400" dirty="0">
                <a:latin typeface="Helvetica Neue Light"/>
                <a:cs typeface="Helvetica Neue Light"/>
              </a:rPr>
              <a:t>• </a:t>
            </a:r>
            <a:r>
              <a:rPr lang="en-US" sz="2400" dirty="0" err="1" smtClean="0">
                <a:latin typeface="Helvetica Neue Light"/>
                <a:cs typeface="Helvetica Neue Light"/>
              </a:rPr>
              <a:t>Gira</a:t>
            </a:r>
            <a:r>
              <a:rPr lang="en-US" sz="2400" dirty="0" smtClean="0">
                <a:latin typeface="Helvetica Neue Light"/>
                <a:cs typeface="Helvetica Neue Light"/>
              </a:rPr>
              <a:t> </a:t>
            </a:r>
            <a:r>
              <a:rPr lang="en-US" sz="2400" dirty="0" err="1" smtClean="0">
                <a:latin typeface="Helvetica Neue Light"/>
                <a:cs typeface="Helvetica Neue Light"/>
              </a:rPr>
              <a:t>sucesivamente</a:t>
            </a:r>
            <a:r>
              <a:rPr lang="en-US" sz="2400" dirty="0" smtClean="0">
                <a:latin typeface="Helvetica Neue Light"/>
                <a:cs typeface="Helvetica Neue Light"/>
              </a:rPr>
              <a:t> en </a:t>
            </a:r>
            <a:r>
              <a:rPr lang="en-US" sz="2400" dirty="0" err="1" smtClean="0">
                <a:latin typeface="Helvetica Neue Light"/>
                <a:cs typeface="Helvetica Neue Light"/>
              </a:rPr>
              <a:t>torno</a:t>
            </a:r>
            <a:r>
              <a:rPr lang="en-US" sz="2400" dirty="0" smtClean="0">
                <a:latin typeface="Helvetica Neue Light"/>
                <a:cs typeface="Helvetica Neue Light"/>
              </a:rPr>
              <a:t> a </a:t>
            </a:r>
            <a:r>
              <a:rPr lang="en-US" sz="2400" dirty="0" err="1" smtClean="0">
                <a:latin typeface="Helvetica Neue Light"/>
                <a:cs typeface="Helvetica Neue Light"/>
              </a:rPr>
              <a:t>las</a:t>
            </a:r>
            <a:r>
              <a:rPr lang="en-US" sz="2400" dirty="0" smtClean="0">
                <a:latin typeface="Helvetica Neue Light"/>
                <a:cs typeface="Helvetica Neue Light"/>
              </a:rPr>
              <a:t> personas de </a:t>
            </a:r>
            <a:r>
              <a:rPr lang="en-US" sz="2400" dirty="0" err="1" smtClean="0">
                <a:latin typeface="Helvetica Neue Light"/>
                <a:cs typeface="Helvetica Neue Light"/>
              </a:rPr>
              <a:t>contacto</a:t>
            </a:r>
            <a:r>
              <a:rPr lang="en-US" sz="2400" dirty="0" smtClean="0">
                <a:latin typeface="Helvetica Neue Light"/>
                <a:cs typeface="Helvetica Neue Light"/>
              </a:rPr>
              <a:t> de la persona </a:t>
            </a:r>
            <a:r>
              <a:rPr lang="en-US" sz="2400" dirty="0" err="1" smtClean="0">
                <a:latin typeface="Helvetica Neue Light"/>
                <a:cs typeface="Helvetica Neue Light"/>
              </a:rPr>
              <a:t>infectada</a:t>
            </a:r>
            <a:r>
              <a:rPr lang="en-US" sz="2400" dirty="0" smtClean="0">
                <a:latin typeface="Helvetica Neue Light"/>
                <a:cs typeface="Helvetica Neue Light"/>
              </a:rPr>
              <a:t> </a:t>
            </a:r>
          </a:p>
          <a:p>
            <a:pPr>
              <a:lnSpc>
                <a:spcPct val="110000"/>
              </a:lnSpc>
            </a:pPr>
            <a:r>
              <a:rPr lang="en-US" sz="2400" dirty="0" smtClean="0">
                <a:latin typeface="Helvetica Neue Light"/>
                <a:cs typeface="Helvetica Neue Light"/>
              </a:rPr>
              <a:t>• </a:t>
            </a:r>
            <a:r>
              <a:rPr lang="en-US" sz="2400" dirty="0" err="1" smtClean="0">
                <a:latin typeface="Helvetica Neue Light"/>
                <a:cs typeface="Helvetica Neue Light"/>
              </a:rPr>
              <a:t>Tira</a:t>
            </a:r>
            <a:r>
              <a:rPr lang="en-US" sz="2400" dirty="0" smtClean="0">
                <a:latin typeface="Helvetica Neue Light"/>
                <a:cs typeface="Helvetica Neue Light"/>
              </a:rPr>
              <a:t> el dado. Si el </a:t>
            </a:r>
            <a:r>
              <a:rPr lang="en-US" sz="2400" dirty="0" err="1" smtClean="0">
                <a:latin typeface="Helvetica Neue Light"/>
                <a:cs typeface="Helvetica Neue Light"/>
              </a:rPr>
              <a:t>número</a:t>
            </a:r>
            <a:r>
              <a:rPr lang="en-US" sz="2400" dirty="0" smtClean="0">
                <a:latin typeface="Helvetica Neue Light"/>
                <a:cs typeface="Helvetica Neue Light"/>
              </a:rPr>
              <a:t> </a:t>
            </a:r>
            <a:r>
              <a:rPr lang="en-US" sz="2400" dirty="0" err="1" smtClean="0">
                <a:latin typeface="Helvetica Neue Light"/>
                <a:cs typeface="Helvetica Neue Light"/>
              </a:rPr>
              <a:t>es</a:t>
            </a:r>
            <a:r>
              <a:rPr lang="en-US" sz="2400" dirty="0" smtClean="0">
                <a:latin typeface="Helvetica Neue Light"/>
                <a:cs typeface="Helvetica Neue Light"/>
              </a:rPr>
              <a:t> 1 </a:t>
            </a:r>
            <a:r>
              <a:rPr lang="en-US" sz="2400" dirty="0" err="1" smtClean="0">
                <a:latin typeface="Helvetica Neue Light"/>
                <a:cs typeface="Helvetica Neue Light"/>
              </a:rPr>
              <a:t>ó</a:t>
            </a:r>
            <a:r>
              <a:rPr lang="en-US" sz="2400" dirty="0" smtClean="0">
                <a:latin typeface="Helvetica Neue Light"/>
                <a:cs typeface="Helvetica Neue Light"/>
              </a:rPr>
              <a:t> 2, </a:t>
            </a:r>
            <a:r>
              <a:rPr lang="en-US" sz="2400" dirty="0" err="1" smtClean="0">
                <a:latin typeface="Helvetica Neue Light"/>
                <a:cs typeface="Helvetica Neue Light"/>
              </a:rPr>
              <a:t>infecta</a:t>
            </a:r>
            <a:r>
              <a:rPr lang="en-US" sz="2400" dirty="0" smtClean="0">
                <a:latin typeface="Helvetica Neue Light"/>
                <a:cs typeface="Helvetica Neue Light"/>
              </a:rPr>
              <a:t> a </a:t>
            </a:r>
            <a:r>
              <a:rPr lang="en-US" sz="2400" dirty="0" err="1" smtClean="0">
                <a:latin typeface="Helvetica Neue Light"/>
                <a:cs typeface="Helvetica Neue Light"/>
              </a:rPr>
              <a:t>esa</a:t>
            </a:r>
            <a:r>
              <a:rPr lang="en-US" sz="2400" dirty="0" smtClean="0">
                <a:latin typeface="Helvetica Neue Light"/>
                <a:cs typeface="Helvetica Neue Light"/>
              </a:rPr>
              <a:t> persona </a:t>
            </a:r>
          </a:p>
          <a:p>
            <a:pPr>
              <a:lnSpc>
                <a:spcPct val="110000"/>
              </a:lnSpc>
            </a:pPr>
            <a:r>
              <a:rPr lang="en-US" sz="2400" dirty="0" smtClean="0">
                <a:latin typeface="Helvetica Neue Light"/>
                <a:cs typeface="Helvetica Neue Light"/>
              </a:rPr>
              <a:t>• Continua </a:t>
            </a:r>
            <a:r>
              <a:rPr lang="en-US" sz="2400" dirty="0" err="1" smtClean="0">
                <a:latin typeface="Helvetica Neue Light"/>
                <a:cs typeface="Helvetica Neue Light"/>
              </a:rPr>
              <a:t>así</a:t>
            </a:r>
            <a:r>
              <a:rPr lang="en-US" sz="2400" dirty="0" smtClean="0">
                <a:latin typeface="Helvetica Neue Light"/>
                <a:cs typeface="Helvetica Neue Light"/>
              </a:rPr>
              <a:t> </a:t>
            </a:r>
            <a:r>
              <a:rPr lang="en-US" sz="2400" dirty="0" err="1" smtClean="0">
                <a:latin typeface="Helvetica Neue Light"/>
                <a:cs typeface="Helvetica Neue Light"/>
              </a:rPr>
              <a:t>para</a:t>
            </a:r>
            <a:r>
              <a:rPr lang="en-US" sz="2400" dirty="0" smtClean="0">
                <a:latin typeface="Helvetica Neue Light"/>
                <a:cs typeface="Helvetica Neue Light"/>
              </a:rPr>
              <a:t> </a:t>
            </a:r>
            <a:r>
              <a:rPr lang="en-US" sz="2400" dirty="0" err="1" smtClean="0">
                <a:latin typeface="Helvetica Neue Light"/>
                <a:cs typeface="Helvetica Neue Light"/>
              </a:rPr>
              <a:t>todos</a:t>
            </a:r>
            <a:r>
              <a:rPr lang="en-US" sz="2400" dirty="0" smtClean="0">
                <a:latin typeface="Helvetica Neue Light"/>
                <a:cs typeface="Helvetica Neue Light"/>
              </a:rPr>
              <a:t> los </a:t>
            </a:r>
            <a:r>
              <a:rPr lang="en-US" sz="2400" dirty="0" err="1" smtClean="0">
                <a:latin typeface="Helvetica Neue Light"/>
                <a:cs typeface="Helvetica Neue Light"/>
              </a:rPr>
              <a:t>contactos</a:t>
            </a:r>
            <a:r>
              <a:rPr lang="en-US" sz="2400" dirty="0" smtClean="0">
                <a:latin typeface="Helvetica Neue Light"/>
                <a:cs typeface="Helvetica Neue Light"/>
              </a:rPr>
              <a:t> </a:t>
            </a:r>
            <a:endParaRPr lang="en-US" sz="2400" dirty="0">
              <a:latin typeface="Helvetica Neue Light"/>
              <a:cs typeface="Helvetica Neue Light"/>
            </a:endParaRPr>
          </a:p>
        </p:txBody>
      </p:sp>
      <p:sp>
        <p:nvSpPr>
          <p:cNvPr id="66" name="Rectangle 3"/>
          <p:cNvSpPr>
            <a:spLocks noChangeArrowheads="1"/>
          </p:cNvSpPr>
          <p:nvPr/>
        </p:nvSpPr>
        <p:spPr bwMode="auto">
          <a:xfrm>
            <a:off x="843965" y="4257162"/>
            <a:ext cx="137703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s-ES_tradnl" sz="2800" b="1" dirty="0">
                <a:latin typeface="Helvetica Neue"/>
                <a:cs typeface="Helvetica Neue"/>
              </a:rPr>
              <a:t>Día 2 </a:t>
            </a:r>
            <a:endParaRPr lang="en-US" sz="2800" b="1" dirty="0">
              <a:latin typeface="Helvetica Neue"/>
              <a:cs typeface="Helvetica Neue"/>
            </a:endParaRPr>
          </a:p>
        </p:txBody>
      </p:sp>
      <p:sp>
        <p:nvSpPr>
          <p:cNvPr id="45" name="Title 1"/>
          <p:cNvSpPr txBox="1">
            <a:spLocks/>
          </p:cNvSpPr>
          <p:nvPr/>
        </p:nvSpPr>
        <p:spPr>
          <a:xfrm>
            <a:off x="1721885" y="274638"/>
            <a:ext cx="8748237" cy="773112"/>
          </a:xfrm>
          <a:prstGeom prst="rect">
            <a:avLst/>
          </a:prstGeom>
        </p:spPr>
        <p:txBody>
          <a:bodyPr>
            <a:normAutofit fontScale="9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600" dirty="0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¿</a:t>
            </a:r>
            <a:r>
              <a:rPr lang="en-GB" sz="3600" dirty="0" err="1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Cómo</a:t>
            </a:r>
            <a:r>
              <a:rPr lang="en-GB" sz="3600" dirty="0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 se </a:t>
            </a:r>
            <a:r>
              <a:rPr lang="en-GB" sz="3600" dirty="0" err="1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propaga</a:t>
            </a:r>
            <a:r>
              <a:rPr lang="en-GB" sz="3600" dirty="0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 </a:t>
            </a:r>
            <a:r>
              <a:rPr lang="en-GB" sz="3600" dirty="0" err="1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una</a:t>
            </a:r>
            <a:r>
              <a:rPr lang="en-GB" sz="3600" dirty="0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 </a:t>
            </a:r>
            <a:r>
              <a:rPr lang="en-GB" sz="3600" dirty="0" err="1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epidemia</a:t>
            </a:r>
            <a:r>
              <a:rPr lang="en-GB" sz="3600" dirty="0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 en </a:t>
            </a:r>
            <a:r>
              <a:rPr lang="en-GB" sz="3600" dirty="0" err="1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una</a:t>
            </a:r>
            <a:r>
              <a:rPr lang="en-GB" sz="3600" dirty="0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 red? </a:t>
            </a:r>
          </a:p>
        </p:txBody>
      </p:sp>
      <p:pic>
        <p:nvPicPr>
          <p:cNvPr id="2" name="Picture 1" descr="dice2.png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6076"/>
          <a:stretch/>
        </p:blipFill>
        <p:spPr>
          <a:xfrm>
            <a:off x="2062500" y="2921260"/>
            <a:ext cx="874420" cy="1050928"/>
          </a:xfrm>
          <a:prstGeom prst="rect">
            <a:avLst/>
          </a:prstGeom>
        </p:spPr>
      </p:pic>
      <p:pic>
        <p:nvPicPr>
          <p:cNvPr id="13" name="Picture 12" descr="dice1.png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779"/>
          <a:stretch/>
        </p:blipFill>
        <p:spPr>
          <a:xfrm>
            <a:off x="-1316405" y="3514169"/>
            <a:ext cx="869157" cy="966007"/>
          </a:xfrm>
          <a:prstGeom prst="rect">
            <a:avLst/>
          </a:prstGeom>
        </p:spPr>
      </p:pic>
      <p:sp>
        <p:nvSpPr>
          <p:cNvPr id="48" name="Oval 47"/>
          <p:cNvSpPr>
            <a:spLocks noChangeAspect="1"/>
          </p:cNvSpPr>
          <p:nvPr/>
        </p:nvSpPr>
        <p:spPr bwMode="auto">
          <a:xfrm>
            <a:off x="4718964" y="3421063"/>
            <a:ext cx="582232" cy="540000"/>
          </a:xfrm>
          <a:prstGeom prst="ellipse">
            <a:avLst/>
          </a:prstGeom>
          <a:solidFill>
            <a:srgbClr val="FF0000"/>
          </a:solidFill>
          <a:ln w="762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50" name="Oval 49"/>
          <p:cNvSpPr>
            <a:spLocks noChangeAspect="1"/>
          </p:cNvSpPr>
          <p:nvPr/>
        </p:nvSpPr>
        <p:spPr bwMode="auto">
          <a:xfrm>
            <a:off x="3468493" y="3421063"/>
            <a:ext cx="582230" cy="540000"/>
          </a:xfrm>
          <a:prstGeom prst="ellipse">
            <a:avLst/>
          </a:prstGeom>
          <a:solidFill>
            <a:srgbClr val="FF00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cxnSp>
        <p:nvCxnSpPr>
          <p:cNvPr id="51" name="Straight Connector 50"/>
          <p:cNvCxnSpPr>
            <a:endCxn id="50" idx="6"/>
          </p:cNvCxnSpPr>
          <p:nvPr/>
        </p:nvCxnSpPr>
        <p:spPr bwMode="auto">
          <a:xfrm rot="10800000">
            <a:off x="4050723" y="3691062"/>
            <a:ext cx="668240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49" name="Picture 48" descr="dice2.png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6076"/>
          <a:stretch/>
        </p:blipFill>
        <p:spPr>
          <a:xfrm>
            <a:off x="2062500" y="2919956"/>
            <a:ext cx="874420" cy="1050928"/>
          </a:xfrm>
          <a:prstGeom prst="rect">
            <a:avLst/>
          </a:prstGeom>
        </p:spPr>
      </p:pic>
      <p:sp>
        <p:nvSpPr>
          <p:cNvPr id="47" name="Oval 46"/>
          <p:cNvSpPr>
            <a:spLocks noChangeAspect="1"/>
          </p:cNvSpPr>
          <p:nvPr/>
        </p:nvSpPr>
        <p:spPr bwMode="auto">
          <a:xfrm>
            <a:off x="1970040" y="2921861"/>
            <a:ext cx="1068073" cy="990604"/>
          </a:xfrm>
          <a:prstGeom prst="ellipse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0" y="0"/>
            <a:ext cx="121539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i="1" dirty="0">
                <a:solidFill>
                  <a:schemeClr val="bg1">
                    <a:lumMod val="65000"/>
                  </a:schemeClr>
                </a:solidFill>
              </a:rPr>
              <a:t>Science in School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  <a:sym typeface="Symbol" charset="2"/>
              </a:rPr>
              <a:t>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GB" sz="1200" dirty="0" err="1">
                <a:solidFill>
                  <a:schemeClr val="bg1">
                    <a:lumMod val="65000"/>
                  </a:schemeClr>
                </a:solidFill>
              </a:rPr>
              <a:t>Volumen</a:t>
            </a:r>
            <a:r>
              <a:rPr lang="en-US" sz="1200" dirty="0"/>
              <a:t> 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40: </a:t>
            </a:r>
            <a:r>
              <a:rPr lang="en-GB" sz="1200" dirty="0" err="1">
                <a:solidFill>
                  <a:srgbClr val="A6A6A6"/>
                </a:solidFill>
              </a:rPr>
              <a:t>Verano</a:t>
            </a:r>
            <a:r>
              <a:rPr lang="en-US" sz="1200" dirty="0"/>
              <a:t> 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 2017 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  <a:sym typeface="Symbol" charset="2"/>
              </a:rPr>
              <a:t>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GB" sz="1200" dirty="0" err="1">
                <a:solidFill>
                  <a:schemeClr val="bg1">
                    <a:lumMod val="65000"/>
                  </a:schemeClr>
                </a:solidFill>
              </a:rPr>
              <a:t>www.scienceinschool.org</a:t>
            </a:r>
            <a:endParaRPr lang="en-US" sz="12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0" y="6213560"/>
            <a:ext cx="12115800" cy="892552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  <a:tabLst>
                <a:tab pos="2743200" algn="ctr"/>
                <a:tab pos="5486400" algn="r"/>
              </a:tabLst>
            </a:pPr>
            <a:r>
              <a:rPr lang="es-AR" sz="1200" dirty="0">
                <a:solidFill>
                  <a:srgbClr val="A6A6A6"/>
                </a:solidFill>
              </a:rPr>
              <a:t>Material complementario para:</a:t>
            </a:r>
            <a:r>
              <a:rPr lang="en-US" sz="1200" dirty="0">
                <a:solidFill>
                  <a:srgbClr val="A6A6A6"/>
                </a:solidFill>
              </a:rPr>
              <a:t> </a:t>
            </a:r>
          </a:p>
          <a:p>
            <a:pPr>
              <a:spcAft>
                <a:spcPts val="600"/>
              </a:spcAft>
              <a:tabLst>
                <a:tab pos="2743200" algn="ctr"/>
                <a:tab pos="5486400" algn="r"/>
              </a:tabLst>
            </a:pPr>
            <a:r>
              <a:rPr lang="en-US" sz="1200" dirty="0" err="1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Kucharski</a:t>
            </a:r>
            <a:r>
              <a:rPr lang="en-US" sz="1200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 A et al. </a:t>
            </a:r>
            <a:r>
              <a:rPr lang="en-GB" sz="1200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(2017) Disease dynamics: understanding the spread of diseases. </a:t>
            </a:r>
            <a:r>
              <a:rPr lang="en-GB" sz="1200" i="1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Science in School</a:t>
            </a:r>
            <a:r>
              <a:rPr lang="en-GB" sz="1200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 </a:t>
            </a:r>
            <a:r>
              <a:rPr lang="en-GB" sz="1200" b="1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40</a:t>
            </a:r>
            <a:r>
              <a:rPr lang="en-GB" sz="1200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: 52–56. </a:t>
            </a:r>
            <a:r>
              <a:rPr lang="en-GB" sz="1200" dirty="0" err="1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www.scienceinschool.org</a:t>
            </a:r>
            <a:r>
              <a:rPr lang="en-GB" sz="1200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/2017/issue40/</a:t>
            </a:r>
            <a:r>
              <a:rPr lang="en-GB" sz="1200" dirty="0" err="1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diseasedynamics</a:t>
            </a:r>
            <a:endParaRPr lang="en-US" sz="1200" dirty="0">
              <a:latin typeface="Times New Roman" charset="0"/>
              <a:ea typeface="Times New Roman" charset="0"/>
            </a:endParaRPr>
          </a:p>
          <a:p>
            <a:pPr>
              <a:spcAft>
                <a:spcPts val="600"/>
              </a:spcAft>
              <a:tabLst>
                <a:tab pos="2743200" algn="ctr"/>
                <a:tab pos="5486400" algn="r"/>
              </a:tabLst>
            </a:pPr>
            <a:r>
              <a:rPr lang="en-GB" dirty="0">
                <a:solidFill>
                  <a:srgbClr val="000000"/>
                </a:solidFill>
                <a:latin typeface="Times New Roman" charset="0"/>
                <a:ea typeface="Times New Roman" charset="0"/>
                <a:cs typeface="Times New Roman" charset="0"/>
              </a:rPr>
              <a:t> </a:t>
            </a:r>
            <a:endParaRPr lang="en-US" sz="1200" dirty="0">
              <a:latin typeface="Times New Roman" charset="0"/>
              <a:ea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38175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>
            <a:spLocks noChangeAspect="1"/>
          </p:cNvSpPr>
          <p:nvPr/>
        </p:nvSpPr>
        <p:spPr bwMode="auto">
          <a:xfrm>
            <a:off x="1640886" y="1592263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4" name="Oval 3"/>
          <p:cNvSpPr>
            <a:spLocks noChangeAspect="1"/>
          </p:cNvSpPr>
          <p:nvPr/>
        </p:nvSpPr>
        <p:spPr bwMode="auto">
          <a:xfrm>
            <a:off x="2936921" y="1592263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5" name="Oval 4"/>
          <p:cNvSpPr>
            <a:spLocks noChangeAspect="1"/>
          </p:cNvSpPr>
          <p:nvPr/>
        </p:nvSpPr>
        <p:spPr bwMode="auto">
          <a:xfrm>
            <a:off x="4116516" y="1592263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6" name="Oval 5"/>
          <p:cNvSpPr>
            <a:spLocks noChangeAspect="1"/>
          </p:cNvSpPr>
          <p:nvPr/>
        </p:nvSpPr>
        <p:spPr bwMode="auto">
          <a:xfrm>
            <a:off x="4718964" y="2430463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7" name="Oval 6"/>
          <p:cNvSpPr>
            <a:spLocks noChangeAspect="1"/>
          </p:cNvSpPr>
          <p:nvPr/>
        </p:nvSpPr>
        <p:spPr bwMode="auto">
          <a:xfrm>
            <a:off x="3468493" y="2430463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cxnSp>
        <p:nvCxnSpPr>
          <p:cNvPr id="14" name="Straight Connector 13"/>
          <p:cNvCxnSpPr>
            <a:stCxn id="6" idx="1"/>
            <a:endCxn id="5" idx="4"/>
          </p:cNvCxnSpPr>
          <p:nvPr/>
        </p:nvCxnSpPr>
        <p:spPr bwMode="auto">
          <a:xfrm rot="16200000" flipV="1">
            <a:off x="4417295" y="2122607"/>
            <a:ext cx="377281" cy="396604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7" idx="7"/>
            <a:endCxn id="5" idx="4"/>
          </p:cNvCxnSpPr>
          <p:nvPr/>
        </p:nvCxnSpPr>
        <p:spPr bwMode="auto">
          <a:xfrm rot="5400000" flipH="1" flipV="1">
            <a:off x="3997908" y="2099832"/>
            <a:ext cx="377281" cy="442169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endCxn id="7" idx="5"/>
          </p:cNvCxnSpPr>
          <p:nvPr/>
        </p:nvCxnSpPr>
        <p:spPr bwMode="auto">
          <a:xfrm rot="16200000" flipV="1">
            <a:off x="4080462" y="2776377"/>
            <a:ext cx="608762" cy="838772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7" idx="4"/>
          </p:cNvCxnSpPr>
          <p:nvPr/>
        </p:nvCxnSpPr>
        <p:spPr bwMode="auto">
          <a:xfrm rot="5400000">
            <a:off x="3534308" y="3195712"/>
            <a:ext cx="450600" cy="16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6" idx="2"/>
            <a:endCxn id="7" idx="6"/>
          </p:cNvCxnSpPr>
          <p:nvPr/>
        </p:nvCxnSpPr>
        <p:spPr bwMode="auto">
          <a:xfrm rot="10800000">
            <a:off x="4050723" y="2700463"/>
            <a:ext cx="668240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6" idx="4"/>
          </p:cNvCxnSpPr>
          <p:nvPr/>
        </p:nvCxnSpPr>
        <p:spPr bwMode="auto">
          <a:xfrm rot="5400000">
            <a:off x="4784780" y="3195712"/>
            <a:ext cx="450600" cy="16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>
            <a:stCxn id="3" idx="6"/>
            <a:endCxn id="4" idx="2"/>
          </p:cNvCxnSpPr>
          <p:nvPr/>
        </p:nvCxnSpPr>
        <p:spPr bwMode="auto">
          <a:xfrm>
            <a:off x="2223117" y="1862263"/>
            <a:ext cx="713805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>
            <a:stCxn id="5" idx="2"/>
            <a:endCxn id="4" idx="6"/>
          </p:cNvCxnSpPr>
          <p:nvPr/>
        </p:nvCxnSpPr>
        <p:spPr bwMode="auto">
          <a:xfrm rot="10800000">
            <a:off x="3519146" y="1862263"/>
            <a:ext cx="597365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1" name="Oval 120"/>
          <p:cNvSpPr>
            <a:spLocks noChangeAspect="1"/>
          </p:cNvSpPr>
          <p:nvPr/>
        </p:nvSpPr>
        <p:spPr bwMode="auto">
          <a:xfrm>
            <a:off x="5933999" y="3421063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cxnSp>
        <p:nvCxnSpPr>
          <p:cNvPr id="122" name="Straight Connector 121"/>
          <p:cNvCxnSpPr>
            <a:endCxn id="121" idx="2"/>
          </p:cNvCxnSpPr>
          <p:nvPr/>
        </p:nvCxnSpPr>
        <p:spPr bwMode="auto">
          <a:xfrm>
            <a:off x="5301196" y="3691063"/>
            <a:ext cx="632800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5" name="Oval 124"/>
          <p:cNvSpPr>
            <a:spLocks noChangeAspect="1"/>
          </p:cNvSpPr>
          <p:nvPr/>
        </p:nvSpPr>
        <p:spPr bwMode="auto">
          <a:xfrm>
            <a:off x="5935687" y="2381250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6" name="Oval 125"/>
          <p:cNvSpPr>
            <a:spLocks noChangeAspect="1"/>
          </p:cNvSpPr>
          <p:nvPr/>
        </p:nvSpPr>
        <p:spPr bwMode="auto">
          <a:xfrm>
            <a:off x="7392036" y="3940175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7" name="Oval 126"/>
          <p:cNvSpPr>
            <a:spLocks noChangeAspect="1"/>
          </p:cNvSpPr>
          <p:nvPr/>
        </p:nvSpPr>
        <p:spPr bwMode="auto">
          <a:xfrm>
            <a:off x="7295817" y="3101975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8" name="Oval 127"/>
          <p:cNvSpPr>
            <a:spLocks noChangeAspect="1"/>
          </p:cNvSpPr>
          <p:nvPr/>
        </p:nvSpPr>
        <p:spPr bwMode="auto">
          <a:xfrm>
            <a:off x="7473038" y="1882775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9" name="Oval 128"/>
          <p:cNvSpPr>
            <a:spLocks noChangeAspect="1"/>
          </p:cNvSpPr>
          <p:nvPr/>
        </p:nvSpPr>
        <p:spPr bwMode="auto">
          <a:xfrm>
            <a:off x="8526067" y="1260475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30" name="Oval 129"/>
          <p:cNvSpPr>
            <a:spLocks noChangeAspect="1"/>
          </p:cNvSpPr>
          <p:nvPr/>
        </p:nvSpPr>
        <p:spPr bwMode="auto">
          <a:xfrm>
            <a:off x="9984106" y="1273175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31" name="Oval 130"/>
          <p:cNvSpPr>
            <a:spLocks noChangeAspect="1"/>
          </p:cNvSpPr>
          <p:nvPr/>
        </p:nvSpPr>
        <p:spPr bwMode="auto">
          <a:xfrm>
            <a:off x="8769079" y="2797175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32" name="Oval 131"/>
          <p:cNvSpPr>
            <a:spLocks noChangeAspect="1"/>
          </p:cNvSpPr>
          <p:nvPr/>
        </p:nvSpPr>
        <p:spPr bwMode="auto">
          <a:xfrm>
            <a:off x="8772738" y="4236509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cxnSp>
        <p:nvCxnSpPr>
          <p:cNvPr id="135" name="Straight Connector 134"/>
          <p:cNvCxnSpPr>
            <a:stCxn id="121" idx="5"/>
            <a:endCxn id="126" idx="2"/>
          </p:cNvCxnSpPr>
          <p:nvPr/>
        </p:nvCxnSpPr>
        <p:spPr bwMode="auto">
          <a:xfrm rot="16200000" flipH="1">
            <a:off x="6747410" y="3565547"/>
            <a:ext cx="328193" cy="961073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Connector 137"/>
          <p:cNvCxnSpPr>
            <a:stCxn id="126" idx="5"/>
            <a:endCxn id="132" idx="2"/>
          </p:cNvCxnSpPr>
          <p:nvPr/>
        </p:nvCxnSpPr>
        <p:spPr bwMode="auto">
          <a:xfrm>
            <a:off x="7889002" y="4401094"/>
            <a:ext cx="883736" cy="105415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2" name="Straight Connector 141"/>
          <p:cNvCxnSpPr>
            <a:stCxn id="127" idx="2"/>
            <a:endCxn id="121" idx="6"/>
          </p:cNvCxnSpPr>
          <p:nvPr/>
        </p:nvCxnSpPr>
        <p:spPr bwMode="auto">
          <a:xfrm rot="10800000" flipV="1">
            <a:off x="6516228" y="3371975"/>
            <a:ext cx="779588" cy="3190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Connector 144"/>
          <p:cNvCxnSpPr>
            <a:stCxn id="126" idx="0"/>
            <a:endCxn id="127" idx="4"/>
          </p:cNvCxnSpPr>
          <p:nvPr/>
        </p:nvCxnSpPr>
        <p:spPr bwMode="auto">
          <a:xfrm rot="16200000" flipV="1">
            <a:off x="7485943" y="3742973"/>
            <a:ext cx="298200" cy="96219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Connector 149"/>
          <p:cNvCxnSpPr>
            <a:stCxn id="127" idx="6"/>
            <a:endCxn id="131" idx="2"/>
          </p:cNvCxnSpPr>
          <p:nvPr/>
        </p:nvCxnSpPr>
        <p:spPr bwMode="auto">
          <a:xfrm flipV="1">
            <a:off x="7878049" y="3067175"/>
            <a:ext cx="891024" cy="304800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1" name="Straight Connector 150"/>
          <p:cNvCxnSpPr>
            <a:stCxn id="126" idx="6"/>
            <a:endCxn id="131" idx="3"/>
          </p:cNvCxnSpPr>
          <p:nvPr/>
        </p:nvCxnSpPr>
        <p:spPr bwMode="auto">
          <a:xfrm flipV="1">
            <a:off x="7974270" y="3258101"/>
            <a:ext cx="880071" cy="952081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8" name="Straight Connector 157"/>
          <p:cNvCxnSpPr>
            <a:stCxn id="121" idx="0"/>
            <a:endCxn id="125" idx="4"/>
          </p:cNvCxnSpPr>
          <p:nvPr/>
        </p:nvCxnSpPr>
        <p:spPr bwMode="auto">
          <a:xfrm rot="5400000" flipH="1" flipV="1">
            <a:off x="5976057" y="3170326"/>
            <a:ext cx="499813" cy="1687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1" name="Straight Connector 160"/>
          <p:cNvCxnSpPr>
            <a:stCxn id="125" idx="6"/>
            <a:endCxn id="128" idx="2"/>
          </p:cNvCxnSpPr>
          <p:nvPr/>
        </p:nvCxnSpPr>
        <p:spPr bwMode="auto">
          <a:xfrm flipV="1">
            <a:off x="6517922" y="2152787"/>
            <a:ext cx="955123" cy="498475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7" name="Straight Connector 166"/>
          <p:cNvCxnSpPr>
            <a:stCxn id="128" idx="5"/>
            <a:endCxn id="131" idx="1"/>
          </p:cNvCxnSpPr>
          <p:nvPr/>
        </p:nvCxnSpPr>
        <p:spPr bwMode="auto">
          <a:xfrm rot="16200000" flipH="1">
            <a:off x="8145889" y="2167818"/>
            <a:ext cx="532562" cy="884337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0" name="Straight Connector 169"/>
          <p:cNvCxnSpPr>
            <a:stCxn id="125" idx="5"/>
            <a:endCxn id="131" idx="2"/>
          </p:cNvCxnSpPr>
          <p:nvPr/>
        </p:nvCxnSpPr>
        <p:spPr bwMode="auto">
          <a:xfrm rot="16200000" flipH="1">
            <a:off x="7488358" y="1786460"/>
            <a:ext cx="225006" cy="2336424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3" name="Straight Connector 172"/>
          <p:cNvCxnSpPr>
            <a:stCxn id="130" idx="2"/>
            <a:endCxn id="129" idx="6"/>
          </p:cNvCxnSpPr>
          <p:nvPr/>
        </p:nvCxnSpPr>
        <p:spPr bwMode="auto">
          <a:xfrm rot="10800000">
            <a:off x="9108307" y="1530475"/>
            <a:ext cx="875807" cy="12700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4" name="Straight Connector 173"/>
          <p:cNvCxnSpPr>
            <a:stCxn id="129" idx="3"/>
            <a:endCxn id="128" idx="7"/>
          </p:cNvCxnSpPr>
          <p:nvPr/>
        </p:nvCxnSpPr>
        <p:spPr bwMode="auto">
          <a:xfrm rot="5400000">
            <a:off x="8170437" y="1520964"/>
            <a:ext cx="240462" cy="641330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2" name="Oval 211"/>
          <p:cNvSpPr>
            <a:spLocks noChangeAspect="1"/>
          </p:cNvSpPr>
          <p:nvPr/>
        </p:nvSpPr>
        <p:spPr bwMode="auto">
          <a:xfrm>
            <a:off x="9903104" y="2339975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65" name="Text Box 3"/>
          <p:cNvSpPr txBox="1">
            <a:spLocks noChangeArrowheads="1"/>
          </p:cNvSpPr>
          <p:nvPr/>
        </p:nvSpPr>
        <p:spPr bwMode="auto">
          <a:xfrm>
            <a:off x="897467" y="4828133"/>
            <a:ext cx="11294533" cy="1304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</a:pPr>
            <a:r>
              <a:rPr lang="en-US" sz="2400" dirty="0">
                <a:latin typeface="Helvetica Neue Light"/>
                <a:cs typeface="Helvetica Neue Light"/>
              </a:rPr>
              <a:t>• </a:t>
            </a:r>
            <a:r>
              <a:rPr lang="en-US" sz="2400" dirty="0" smtClean="0">
                <a:latin typeface="Helvetica Neue Light"/>
                <a:cs typeface="Helvetica Neue Light"/>
              </a:rPr>
              <a:t> </a:t>
            </a:r>
            <a:r>
              <a:rPr lang="en-US" sz="2400" dirty="0" err="1">
                <a:latin typeface="Helvetica Neue Light"/>
                <a:cs typeface="Helvetica Neue Light"/>
              </a:rPr>
              <a:t>Gira</a:t>
            </a:r>
            <a:r>
              <a:rPr lang="en-US" sz="2400" dirty="0">
                <a:latin typeface="Helvetica Neue Light"/>
                <a:cs typeface="Helvetica Neue Light"/>
              </a:rPr>
              <a:t> </a:t>
            </a:r>
            <a:r>
              <a:rPr lang="en-US" sz="2400" dirty="0" err="1">
                <a:latin typeface="Helvetica Neue Light"/>
                <a:cs typeface="Helvetica Neue Light"/>
              </a:rPr>
              <a:t>sucesivamente</a:t>
            </a:r>
            <a:r>
              <a:rPr lang="en-US" sz="2400" dirty="0">
                <a:latin typeface="Helvetica Neue Light"/>
                <a:cs typeface="Helvetica Neue Light"/>
              </a:rPr>
              <a:t> en </a:t>
            </a:r>
            <a:r>
              <a:rPr lang="en-US" sz="2400" dirty="0" err="1">
                <a:latin typeface="Helvetica Neue Light"/>
                <a:cs typeface="Helvetica Neue Light"/>
              </a:rPr>
              <a:t>torno</a:t>
            </a:r>
            <a:r>
              <a:rPr lang="en-US" sz="2400" dirty="0">
                <a:latin typeface="Helvetica Neue Light"/>
                <a:cs typeface="Helvetica Neue Light"/>
              </a:rPr>
              <a:t> a </a:t>
            </a:r>
            <a:r>
              <a:rPr lang="en-US" sz="2400" dirty="0" err="1">
                <a:latin typeface="Helvetica Neue Light"/>
                <a:cs typeface="Helvetica Neue Light"/>
              </a:rPr>
              <a:t>las</a:t>
            </a:r>
            <a:r>
              <a:rPr lang="en-US" sz="2400" dirty="0">
                <a:latin typeface="Helvetica Neue Light"/>
                <a:cs typeface="Helvetica Neue Light"/>
              </a:rPr>
              <a:t> personas de </a:t>
            </a:r>
            <a:r>
              <a:rPr lang="en-US" sz="2400" dirty="0" err="1">
                <a:latin typeface="Helvetica Neue Light"/>
                <a:cs typeface="Helvetica Neue Light"/>
              </a:rPr>
              <a:t>contacto</a:t>
            </a:r>
            <a:r>
              <a:rPr lang="en-US" sz="2400" dirty="0">
                <a:latin typeface="Helvetica Neue Light"/>
                <a:cs typeface="Helvetica Neue Light"/>
              </a:rPr>
              <a:t> de la persona </a:t>
            </a:r>
            <a:r>
              <a:rPr lang="en-US" sz="2400" dirty="0" err="1">
                <a:latin typeface="Helvetica Neue Light"/>
                <a:cs typeface="Helvetica Neue Light"/>
              </a:rPr>
              <a:t>infectada</a:t>
            </a:r>
            <a:r>
              <a:rPr lang="en-US" sz="2400" dirty="0">
                <a:latin typeface="Helvetica Neue Light"/>
                <a:cs typeface="Helvetica Neue Light"/>
              </a:rPr>
              <a:t> </a:t>
            </a:r>
          </a:p>
          <a:p>
            <a:pPr>
              <a:lnSpc>
                <a:spcPct val="110000"/>
              </a:lnSpc>
            </a:pPr>
            <a:r>
              <a:rPr lang="en-US" sz="2400" dirty="0">
                <a:latin typeface="Helvetica Neue Light"/>
                <a:cs typeface="Helvetica Neue Light"/>
              </a:rPr>
              <a:t>• </a:t>
            </a:r>
            <a:r>
              <a:rPr lang="en-US" sz="2400" dirty="0" err="1">
                <a:latin typeface="Helvetica Neue Light"/>
                <a:cs typeface="Helvetica Neue Light"/>
              </a:rPr>
              <a:t>Tira</a:t>
            </a:r>
            <a:r>
              <a:rPr lang="en-US" sz="2400" dirty="0">
                <a:latin typeface="Helvetica Neue Light"/>
                <a:cs typeface="Helvetica Neue Light"/>
              </a:rPr>
              <a:t> el dado. Si el </a:t>
            </a:r>
            <a:r>
              <a:rPr lang="en-US" sz="2400" dirty="0" err="1">
                <a:latin typeface="Helvetica Neue Light"/>
                <a:cs typeface="Helvetica Neue Light"/>
              </a:rPr>
              <a:t>número</a:t>
            </a:r>
            <a:r>
              <a:rPr lang="en-US" sz="2400" dirty="0">
                <a:latin typeface="Helvetica Neue Light"/>
                <a:cs typeface="Helvetica Neue Light"/>
              </a:rPr>
              <a:t> </a:t>
            </a:r>
            <a:r>
              <a:rPr lang="en-US" sz="2400" dirty="0" err="1">
                <a:latin typeface="Helvetica Neue Light"/>
                <a:cs typeface="Helvetica Neue Light"/>
              </a:rPr>
              <a:t>es</a:t>
            </a:r>
            <a:r>
              <a:rPr lang="en-US" sz="2400" dirty="0">
                <a:latin typeface="Helvetica Neue Light"/>
                <a:cs typeface="Helvetica Neue Light"/>
              </a:rPr>
              <a:t> 1 </a:t>
            </a:r>
            <a:r>
              <a:rPr lang="en-US" sz="2400" dirty="0" err="1">
                <a:latin typeface="Helvetica Neue Light"/>
                <a:cs typeface="Helvetica Neue Light"/>
              </a:rPr>
              <a:t>ó</a:t>
            </a:r>
            <a:r>
              <a:rPr lang="en-US" sz="2400" dirty="0">
                <a:latin typeface="Helvetica Neue Light"/>
                <a:cs typeface="Helvetica Neue Light"/>
              </a:rPr>
              <a:t> 2, </a:t>
            </a:r>
            <a:r>
              <a:rPr lang="en-US" sz="2400" dirty="0" err="1">
                <a:latin typeface="Helvetica Neue Light"/>
                <a:cs typeface="Helvetica Neue Light"/>
              </a:rPr>
              <a:t>infecta</a:t>
            </a:r>
            <a:r>
              <a:rPr lang="en-US" sz="2400" dirty="0">
                <a:latin typeface="Helvetica Neue Light"/>
                <a:cs typeface="Helvetica Neue Light"/>
              </a:rPr>
              <a:t> a </a:t>
            </a:r>
            <a:r>
              <a:rPr lang="en-US" sz="2400" dirty="0" err="1">
                <a:latin typeface="Helvetica Neue Light"/>
                <a:cs typeface="Helvetica Neue Light"/>
              </a:rPr>
              <a:t>esa</a:t>
            </a:r>
            <a:r>
              <a:rPr lang="en-US" sz="2400" dirty="0">
                <a:latin typeface="Helvetica Neue Light"/>
                <a:cs typeface="Helvetica Neue Light"/>
              </a:rPr>
              <a:t> persona </a:t>
            </a:r>
          </a:p>
          <a:p>
            <a:pPr>
              <a:lnSpc>
                <a:spcPct val="110000"/>
              </a:lnSpc>
            </a:pPr>
            <a:r>
              <a:rPr lang="en-US" sz="2400" dirty="0">
                <a:latin typeface="Helvetica Neue Light"/>
                <a:cs typeface="Helvetica Neue Light"/>
              </a:rPr>
              <a:t>• Continua </a:t>
            </a:r>
            <a:r>
              <a:rPr lang="en-US" sz="2400" dirty="0" err="1">
                <a:latin typeface="Helvetica Neue Light"/>
                <a:cs typeface="Helvetica Neue Light"/>
              </a:rPr>
              <a:t>así</a:t>
            </a:r>
            <a:r>
              <a:rPr lang="en-US" sz="2400" dirty="0">
                <a:latin typeface="Helvetica Neue Light"/>
                <a:cs typeface="Helvetica Neue Light"/>
              </a:rPr>
              <a:t> </a:t>
            </a:r>
            <a:r>
              <a:rPr lang="en-US" sz="2400" dirty="0" err="1">
                <a:latin typeface="Helvetica Neue Light"/>
                <a:cs typeface="Helvetica Neue Light"/>
              </a:rPr>
              <a:t>para</a:t>
            </a:r>
            <a:r>
              <a:rPr lang="en-US" sz="2400" dirty="0">
                <a:latin typeface="Helvetica Neue Light"/>
                <a:cs typeface="Helvetica Neue Light"/>
              </a:rPr>
              <a:t> </a:t>
            </a:r>
            <a:r>
              <a:rPr lang="en-US" sz="2400" dirty="0" err="1">
                <a:latin typeface="Helvetica Neue Light"/>
                <a:cs typeface="Helvetica Neue Light"/>
              </a:rPr>
              <a:t>todos</a:t>
            </a:r>
            <a:r>
              <a:rPr lang="en-US" sz="2400" dirty="0">
                <a:latin typeface="Helvetica Neue Light"/>
                <a:cs typeface="Helvetica Neue Light"/>
              </a:rPr>
              <a:t> los </a:t>
            </a:r>
            <a:r>
              <a:rPr lang="en-US" sz="2400" dirty="0" err="1">
                <a:latin typeface="Helvetica Neue Light"/>
                <a:cs typeface="Helvetica Neue Light"/>
              </a:rPr>
              <a:t>contactos</a:t>
            </a:r>
            <a:r>
              <a:rPr lang="en-US" sz="2400" dirty="0">
                <a:latin typeface="Helvetica Neue Light"/>
                <a:cs typeface="Helvetica Neue Light"/>
              </a:rPr>
              <a:t> </a:t>
            </a:r>
          </a:p>
        </p:txBody>
      </p:sp>
      <p:sp>
        <p:nvSpPr>
          <p:cNvPr id="66" name="Rectangle 3"/>
          <p:cNvSpPr>
            <a:spLocks noChangeArrowheads="1"/>
          </p:cNvSpPr>
          <p:nvPr/>
        </p:nvSpPr>
        <p:spPr bwMode="auto">
          <a:xfrm>
            <a:off x="962496" y="4121695"/>
            <a:ext cx="137703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s-ES_tradnl" sz="2800" b="1" dirty="0">
                <a:latin typeface="Helvetica Neue"/>
                <a:cs typeface="Helvetica Neue"/>
              </a:rPr>
              <a:t>Día 2 </a:t>
            </a:r>
            <a:endParaRPr lang="en-US" sz="2800" b="1" dirty="0">
              <a:latin typeface="Helvetica Neue"/>
              <a:cs typeface="Helvetica Neue"/>
            </a:endParaRPr>
          </a:p>
        </p:txBody>
      </p:sp>
      <p:sp>
        <p:nvSpPr>
          <p:cNvPr id="45" name="Title 1"/>
          <p:cNvSpPr txBox="1">
            <a:spLocks/>
          </p:cNvSpPr>
          <p:nvPr/>
        </p:nvSpPr>
        <p:spPr>
          <a:xfrm>
            <a:off x="1721885" y="274638"/>
            <a:ext cx="8748237" cy="773112"/>
          </a:xfrm>
          <a:prstGeom prst="rect">
            <a:avLst/>
          </a:prstGeom>
        </p:spPr>
        <p:txBody>
          <a:bodyPr>
            <a:normAutofit fontScale="9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600" dirty="0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¿</a:t>
            </a:r>
            <a:r>
              <a:rPr lang="en-GB" sz="3600" dirty="0" err="1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Cómo</a:t>
            </a:r>
            <a:r>
              <a:rPr lang="en-GB" sz="3600" dirty="0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 se </a:t>
            </a:r>
            <a:r>
              <a:rPr lang="en-GB" sz="3600" dirty="0" err="1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propaga</a:t>
            </a:r>
            <a:r>
              <a:rPr lang="en-GB" sz="3600" dirty="0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 </a:t>
            </a:r>
            <a:r>
              <a:rPr lang="en-GB" sz="3600" dirty="0" err="1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una</a:t>
            </a:r>
            <a:r>
              <a:rPr lang="en-GB" sz="3600" dirty="0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 </a:t>
            </a:r>
            <a:r>
              <a:rPr lang="en-GB" sz="3600" dirty="0" err="1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epidemia</a:t>
            </a:r>
            <a:r>
              <a:rPr lang="en-GB" sz="3600" dirty="0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 en </a:t>
            </a:r>
            <a:r>
              <a:rPr lang="en-GB" sz="3600" dirty="0" err="1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una</a:t>
            </a:r>
            <a:r>
              <a:rPr lang="en-GB" sz="3600" dirty="0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 red? </a:t>
            </a:r>
          </a:p>
        </p:txBody>
      </p:sp>
      <p:pic>
        <p:nvPicPr>
          <p:cNvPr id="2" name="Picture 1" descr="dice2.png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6076"/>
          <a:stretch/>
        </p:blipFill>
        <p:spPr>
          <a:xfrm>
            <a:off x="2062500" y="2921260"/>
            <a:ext cx="874420" cy="1050928"/>
          </a:xfrm>
          <a:prstGeom prst="rect">
            <a:avLst/>
          </a:prstGeom>
        </p:spPr>
      </p:pic>
      <p:sp>
        <p:nvSpPr>
          <p:cNvPr id="48" name="Oval 47"/>
          <p:cNvSpPr>
            <a:spLocks noChangeAspect="1"/>
          </p:cNvSpPr>
          <p:nvPr/>
        </p:nvSpPr>
        <p:spPr bwMode="auto">
          <a:xfrm>
            <a:off x="5890763" y="3379645"/>
            <a:ext cx="668713" cy="620210"/>
          </a:xfrm>
          <a:prstGeom prst="ellipse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49" name="Oval 48"/>
          <p:cNvSpPr>
            <a:spLocks noChangeAspect="1"/>
          </p:cNvSpPr>
          <p:nvPr/>
        </p:nvSpPr>
        <p:spPr bwMode="auto">
          <a:xfrm>
            <a:off x="4718964" y="3421063"/>
            <a:ext cx="582232" cy="540000"/>
          </a:xfrm>
          <a:prstGeom prst="ellipse">
            <a:avLst/>
          </a:prstGeom>
          <a:solidFill>
            <a:srgbClr val="FF0000"/>
          </a:solidFill>
          <a:ln w="762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50" name="Oval 49"/>
          <p:cNvSpPr>
            <a:spLocks noChangeAspect="1"/>
          </p:cNvSpPr>
          <p:nvPr/>
        </p:nvSpPr>
        <p:spPr bwMode="auto">
          <a:xfrm>
            <a:off x="3468493" y="3421063"/>
            <a:ext cx="582230" cy="540000"/>
          </a:xfrm>
          <a:prstGeom prst="ellipse">
            <a:avLst/>
          </a:prstGeom>
          <a:solidFill>
            <a:srgbClr val="FF00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cxnSp>
        <p:nvCxnSpPr>
          <p:cNvPr id="51" name="Straight Connector 50"/>
          <p:cNvCxnSpPr>
            <a:endCxn id="50" idx="6"/>
          </p:cNvCxnSpPr>
          <p:nvPr/>
        </p:nvCxnSpPr>
        <p:spPr bwMode="auto">
          <a:xfrm rot="10800000">
            <a:off x="4050723" y="3691062"/>
            <a:ext cx="668240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52" name="Picture 51" descr="dice2.png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6076"/>
          <a:stretch/>
        </p:blipFill>
        <p:spPr>
          <a:xfrm>
            <a:off x="2062500" y="2921260"/>
            <a:ext cx="874420" cy="1050928"/>
          </a:xfrm>
          <a:prstGeom prst="rect">
            <a:avLst/>
          </a:prstGeom>
        </p:spPr>
      </p:pic>
      <p:sp>
        <p:nvSpPr>
          <p:cNvPr id="47" name="Oval 46"/>
          <p:cNvSpPr>
            <a:spLocks noChangeAspect="1"/>
          </p:cNvSpPr>
          <p:nvPr/>
        </p:nvSpPr>
        <p:spPr bwMode="auto">
          <a:xfrm>
            <a:off x="1970040" y="2921861"/>
            <a:ext cx="1068073" cy="990604"/>
          </a:xfrm>
          <a:prstGeom prst="ellipse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0" y="0"/>
            <a:ext cx="121539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i="1" dirty="0">
                <a:solidFill>
                  <a:schemeClr val="bg1">
                    <a:lumMod val="65000"/>
                  </a:schemeClr>
                </a:solidFill>
              </a:rPr>
              <a:t>Science in School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  <a:sym typeface="Symbol" charset="2"/>
              </a:rPr>
              <a:t>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GB" sz="1200" dirty="0" err="1">
                <a:solidFill>
                  <a:schemeClr val="bg1">
                    <a:lumMod val="65000"/>
                  </a:schemeClr>
                </a:solidFill>
              </a:rPr>
              <a:t>Volumen</a:t>
            </a:r>
            <a:r>
              <a:rPr lang="en-US" sz="1200" dirty="0"/>
              <a:t> 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40: </a:t>
            </a:r>
            <a:r>
              <a:rPr lang="en-GB" sz="1200" dirty="0" err="1">
                <a:solidFill>
                  <a:srgbClr val="A6A6A6"/>
                </a:solidFill>
              </a:rPr>
              <a:t>Verano</a:t>
            </a:r>
            <a:r>
              <a:rPr lang="en-US" sz="1200" dirty="0"/>
              <a:t> 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 2017 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  <a:sym typeface="Symbol" charset="2"/>
              </a:rPr>
              <a:t>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GB" sz="1200" dirty="0" err="1">
                <a:solidFill>
                  <a:schemeClr val="bg1">
                    <a:lumMod val="65000"/>
                  </a:schemeClr>
                </a:solidFill>
              </a:rPr>
              <a:t>www.scienceinschool.org</a:t>
            </a:r>
            <a:endParaRPr lang="en-US" sz="12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0" y="6213560"/>
            <a:ext cx="12115800" cy="892552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  <a:tabLst>
                <a:tab pos="2743200" algn="ctr"/>
                <a:tab pos="5486400" algn="r"/>
              </a:tabLst>
            </a:pPr>
            <a:r>
              <a:rPr lang="es-AR" sz="1200" dirty="0">
                <a:solidFill>
                  <a:srgbClr val="A6A6A6"/>
                </a:solidFill>
              </a:rPr>
              <a:t>Material complementario para:</a:t>
            </a:r>
            <a:r>
              <a:rPr lang="en-US" sz="1200" dirty="0">
                <a:solidFill>
                  <a:srgbClr val="A6A6A6"/>
                </a:solidFill>
              </a:rPr>
              <a:t> </a:t>
            </a:r>
          </a:p>
          <a:p>
            <a:pPr>
              <a:spcAft>
                <a:spcPts val="600"/>
              </a:spcAft>
              <a:tabLst>
                <a:tab pos="2743200" algn="ctr"/>
                <a:tab pos="5486400" algn="r"/>
              </a:tabLst>
            </a:pPr>
            <a:r>
              <a:rPr lang="en-US" sz="1200" dirty="0" err="1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Kucharski</a:t>
            </a:r>
            <a:r>
              <a:rPr lang="en-US" sz="1200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 A et al. </a:t>
            </a:r>
            <a:r>
              <a:rPr lang="en-GB" sz="1200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(2017) Disease dynamics: understanding the spread of diseases. </a:t>
            </a:r>
            <a:r>
              <a:rPr lang="en-GB" sz="1200" i="1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Science in School</a:t>
            </a:r>
            <a:r>
              <a:rPr lang="en-GB" sz="1200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 </a:t>
            </a:r>
            <a:r>
              <a:rPr lang="en-GB" sz="1200" b="1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40</a:t>
            </a:r>
            <a:r>
              <a:rPr lang="en-GB" sz="1200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: 52–56. </a:t>
            </a:r>
            <a:r>
              <a:rPr lang="en-GB" sz="1200" dirty="0" err="1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www.scienceinschool.org</a:t>
            </a:r>
            <a:r>
              <a:rPr lang="en-GB" sz="1200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/2017/issue40/</a:t>
            </a:r>
            <a:r>
              <a:rPr lang="en-GB" sz="1200" dirty="0" err="1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diseasedynamics</a:t>
            </a:r>
            <a:endParaRPr lang="en-US" sz="1200" dirty="0">
              <a:latin typeface="Times New Roman" charset="0"/>
              <a:ea typeface="Times New Roman" charset="0"/>
            </a:endParaRPr>
          </a:p>
          <a:p>
            <a:pPr>
              <a:spcAft>
                <a:spcPts val="600"/>
              </a:spcAft>
              <a:tabLst>
                <a:tab pos="2743200" algn="ctr"/>
                <a:tab pos="5486400" algn="r"/>
              </a:tabLst>
            </a:pPr>
            <a:r>
              <a:rPr lang="en-GB" dirty="0">
                <a:solidFill>
                  <a:srgbClr val="000000"/>
                </a:solidFill>
                <a:latin typeface="Times New Roman" charset="0"/>
                <a:ea typeface="Times New Roman" charset="0"/>
                <a:cs typeface="Times New Roman" charset="0"/>
              </a:rPr>
              <a:t> </a:t>
            </a:r>
            <a:endParaRPr lang="en-US" sz="1200" dirty="0">
              <a:latin typeface="Times New Roman" charset="0"/>
              <a:ea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42923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Oval 131"/>
          <p:cNvSpPr>
            <a:spLocks noChangeAspect="1"/>
          </p:cNvSpPr>
          <p:nvPr/>
        </p:nvSpPr>
        <p:spPr bwMode="auto">
          <a:xfrm>
            <a:off x="8823539" y="3847041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65" name="Text Box 3"/>
          <p:cNvSpPr txBox="1">
            <a:spLocks noChangeArrowheads="1"/>
          </p:cNvSpPr>
          <p:nvPr/>
        </p:nvSpPr>
        <p:spPr bwMode="auto">
          <a:xfrm>
            <a:off x="1064095" y="4269333"/>
            <a:ext cx="11364972" cy="1711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</a:pPr>
            <a:r>
              <a:rPr lang="en-US" sz="2400" dirty="0">
                <a:latin typeface="Helvetica Neue Light"/>
                <a:cs typeface="Helvetica Neue Light"/>
              </a:rPr>
              <a:t>•  </a:t>
            </a:r>
            <a:r>
              <a:rPr lang="en-US" sz="2400" dirty="0" err="1">
                <a:latin typeface="Helvetica Neue Light"/>
                <a:cs typeface="Helvetica Neue Light"/>
              </a:rPr>
              <a:t>Gira</a:t>
            </a:r>
            <a:r>
              <a:rPr lang="en-US" sz="2400" dirty="0">
                <a:latin typeface="Helvetica Neue Light"/>
                <a:cs typeface="Helvetica Neue Light"/>
              </a:rPr>
              <a:t> </a:t>
            </a:r>
            <a:r>
              <a:rPr lang="en-US" sz="2400" dirty="0" err="1">
                <a:latin typeface="Helvetica Neue Light"/>
                <a:cs typeface="Helvetica Neue Light"/>
              </a:rPr>
              <a:t>sucesivamente</a:t>
            </a:r>
            <a:r>
              <a:rPr lang="en-US" sz="2400" dirty="0">
                <a:latin typeface="Helvetica Neue Light"/>
                <a:cs typeface="Helvetica Neue Light"/>
              </a:rPr>
              <a:t> en </a:t>
            </a:r>
            <a:r>
              <a:rPr lang="en-US" sz="2400" dirty="0" err="1">
                <a:latin typeface="Helvetica Neue Light"/>
                <a:cs typeface="Helvetica Neue Light"/>
              </a:rPr>
              <a:t>torno</a:t>
            </a:r>
            <a:r>
              <a:rPr lang="en-US" sz="2400" dirty="0">
                <a:latin typeface="Helvetica Neue Light"/>
                <a:cs typeface="Helvetica Neue Light"/>
              </a:rPr>
              <a:t> a </a:t>
            </a:r>
            <a:r>
              <a:rPr lang="en-US" sz="2400" dirty="0" err="1">
                <a:latin typeface="Helvetica Neue Light"/>
                <a:cs typeface="Helvetica Neue Light"/>
              </a:rPr>
              <a:t>las</a:t>
            </a:r>
            <a:r>
              <a:rPr lang="en-US" sz="2400" dirty="0">
                <a:latin typeface="Helvetica Neue Light"/>
                <a:cs typeface="Helvetica Neue Light"/>
              </a:rPr>
              <a:t> personas de </a:t>
            </a:r>
            <a:r>
              <a:rPr lang="en-US" sz="2400" dirty="0" err="1">
                <a:latin typeface="Helvetica Neue Light"/>
                <a:cs typeface="Helvetica Neue Light"/>
              </a:rPr>
              <a:t>contacto</a:t>
            </a:r>
            <a:r>
              <a:rPr lang="en-US" sz="2400" dirty="0">
                <a:latin typeface="Helvetica Neue Light"/>
                <a:cs typeface="Helvetica Neue Light"/>
              </a:rPr>
              <a:t> de la persona </a:t>
            </a:r>
            <a:r>
              <a:rPr lang="en-US" sz="2400" dirty="0" err="1">
                <a:latin typeface="Helvetica Neue Light"/>
                <a:cs typeface="Helvetica Neue Light"/>
              </a:rPr>
              <a:t>infectada</a:t>
            </a:r>
            <a:r>
              <a:rPr lang="en-US" sz="2400" dirty="0">
                <a:latin typeface="Helvetica Neue Light"/>
                <a:cs typeface="Helvetica Neue Light"/>
              </a:rPr>
              <a:t> </a:t>
            </a:r>
          </a:p>
          <a:p>
            <a:pPr>
              <a:lnSpc>
                <a:spcPct val="110000"/>
              </a:lnSpc>
            </a:pPr>
            <a:r>
              <a:rPr lang="en-US" sz="2400" dirty="0">
                <a:latin typeface="Helvetica Neue Light"/>
                <a:cs typeface="Helvetica Neue Light"/>
              </a:rPr>
              <a:t>• </a:t>
            </a:r>
            <a:r>
              <a:rPr lang="en-US" sz="2400" dirty="0" err="1">
                <a:latin typeface="Helvetica Neue Light"/>
                <a:cs typeface="Helvetica Neue Light"/>
              </a:rPr>
              <a:t>Tira</a:t>
            </a:r>
            <a:r>
              <a:rPr lang="en-US" sz="2400" dirty="0">
                <a:latin typeface="Helvetica Neue Light"/>
                <a:cs typeface="Helvetica Neue Light"/>
              </a:rPr>
              <a:t> el dado. Si el </a:t>
            </a:r>
            <a:r>
              <a:rPr lang="en-US" sz="2400" dirty="0" err="1">
                <a:latin typeface="Helvetica Neue Light"/>
                <a:cs typeface="Helvetica Neue Light"/>
              </a:rPr>
              <a:t>número</a:t>
            </a:r>
            <a:r>
              <a:rPr lang="en-US" sz="2400" dirty="0">
                <a:latin typeface="Helvetica Neue Light"/>
                <a:cs typeface="Helvetica Neue Light"/>
              </a:rPr>
              <a:t> </a:t>
            </a:r>
            <a:r>
              <a:rPr lang="en-US" sz="2400" dirty="0" err="1">
                <a:latin typeface="Helvetica Neue Light"/>
                <a:cs typeface="Helvetica Neue Light"/>
              </a:rPr>
              <a:t>es</a:t>
            </a:r>
            <a:r>
              <a:rPr lang="en-US" sz="2400" dirty="0">
                <a:latin typeface="Helvetica Neue Light"/>
                <a:cs typeface="Helvetica Neue Light"/>
              </a:rPr>
              <a:t> 1 </a:t>
            </a:r>
            <a:r>
              <a:rPr lang="en-US" sz="2400" dirty="0" err="1">
                <a:latin typeface="Helvetica Neue Light"/>
                <a:cs typeface="Helvetica Neue Light"/>
              </a:rPr>
              <a:t>ó</a:t>
            </a:r>
            <a:r>
              <a:rPr lang="en-US" sz="2400" dirty="0">
                <a:latin typeface="Helvetica Neue Light"/>
                <a:cs typeface="Helvetica Neue Light"/>
              </a:rPr>
              <a:t> 2, </a:t>
            </a:r>
            <a:r>
              <a:rPr lang="en-US" sz="2400" dirty="0" err="1">
                <a:latin typeface="Helvetica Neue Light"/>
                <a:cs typeface="Helvetica Neue Light"/>
              </a:rPr>
              <a:t>infecta</a:t>
            </a:r>
            <a:r>
              <a:rPr lang="en-US" sz="2400" dirty="0">
                <a:latin typeface="Helvetica Neue Light"/>
                <a:cs typeface="Helvetica Neue Light"/>
              </a:rPr>
              <a:t> a </a:t>
            </a:r>
            <a:r>
              <a:rPr lang="en-US" sz="2400" dirty="0" err="1">
                <a:latin typeface="Helvetica Neue Light"/>
                <a:cs typeface="Helvetica Neue Light"/>
              </a:rPr>
              <a:t>esa</a:t>
            </a:r>
            <a:r>
              <a:rPr lang="en-US" sz="2400" dirty="0">
                <a:latin typeface="Helvetica Neue Light"/>
                <a:cs typeface="Helvetica Neue Light"/>
              </a:rPr>
              <a:t> persona </a:t>
            </a:r>
          </a:p>
          <a:p>
            <a:pPr>
              <a:lnSpc>
                <a:spcPct val="110000"/>
              </a:lnSpc>
            </a:pPr>
            <a:r>
              <a:rPr lang="en-US" sz="2400" dirty="0">
                <a:latin typeface="Helvetica Neue Light"/>
                <a:cs typeface="Helvetica Neue Light"/>
              </a:rPr>
              <a:t>• Continua </a:t>
            </a:r>
            <a:r>
              <a:rPr lang="en-US" sz="2400" dirty="0" err="1">
                <a:latin typeface="Helvetica Neue Light"/>
                <a:cs typeface="Helvetica Neue Light"/>
              </a:rPr>
              <a:t>así</a:t>
            </a:r>
            <a:r>
              <a:rPr lang="en-US" sz="2400" dirty="0">
                <a:latin typeface="Helvetica Neue Light"/>
                <a:cs typeface="Helvetica Neue Light"/>
              </a:rPr>
              <a:t> </a:t>
            </a:r>
            <a:r>
              <a:rPr lang="en-US" sz="2400" dirty="0" err="1">
                <a:latin typeface="Helvetica Neue Light"/>
                <a:cs typeface="Helvetica Neue Light"/>
              </a:rPr>
              <a:t>para</a:t>
            </a:r>
            <a:r>
              <a:rPr lang="en-US" sz="2400" dirty="0">
                <a:latin typeface="Helvetica Neue Light"/>
                <a:cs typeface="Helvetica Neue Light"/>
              </a:rPr>
              <a:t> </a:t>
            </a:r>
            <a:r>
              <a:rPr lang="en-US" sz="2400" dirty="0" err="1">
                <a:latin typeface="Helvetica Neue Light"/>
                <a:cs typeface="Helvetica Neue Light"/>
              </a:rPr>
              <a:t>todos</a:t>
            </a:r>
            <a:r>
              <a:rPr lang="en-US" sz="2400" dirty="0">
                <a:latin typeface="Helvetica Neue Light"/>
                <a:cs typeface="Helvetica Neue Light"/>
              </a:rPr>
              <a:t> los </a:t>
            </a:r>
            <a:r>
              <a:rPr lang="en-US" sz="2400" dirty="0" err="1">
                <a:latin typeface="Helvetica Neue Light"/>
                <a:cs typeface="Helvetica Neue Light"/>
              </a:rPr>
              <a:t>contactos</a:t>
            </a:r>
            <a:r>
              <a:rPr lang="en-US" sz="2400" dirty="0">
                <a:latin typeface="Helvetica Neue Light"/>
                <a:cs typeface="Helvetica Neue Light"/>
              </a:rPr>
              <a:t>, </a:t>
            </a:r>
            <a:r>
              <a:rPr lang="en-US" sz="2400" dirty="0" err="1">
                <a:latin typeface="Helvetica Neue Light"/>
                <a:cs typeface="Helvetica Neue Light"/>
              </a:rPr>
              <a:t>seguidamente</a:t>
            </a:r>
            <a:r>
              <a:rPr lang="en-US" sz="2400" dirty="0">
                <a:latin typeface="Helvetica Neue Light"/>
                <a:cs typeface="Helvetica Neue Light"/>
              </a:rPr>
              <a:t> la persona </a:t>
            </a:r>
            <a:r>
              <a:rPr lang="en-US" sz="2400" dirty="0" err="1">
                <a:latin typeface="Helvetica Neue Light"/>
                <a:cs typeface="Helvetica Neue Light"/>
              </a:rPr>
              <a:t>infectada</a:t>
            </a:r>
            <a:r>
              <a:rPr lang="en-US" sz="2400" dirty="0">
                <a:latin typeface="Helvetica Neue Light"/>
                <a:cs typeface="Helvetica Neue Light"/>
              </a:rPr>
              <a:t> se </a:t>
            </a:r>
            <a:r>
              <a:rPr lang="en-US" sz="2400" dirty="0" smtClean="0">
                <a:latin typeface="Helvetica Neue Light"/>
                <a:cs typeface="Helvetica Neue Light"/>
              </a:rPr>
              <a:t>   </a:t>
            </a:r>
            <a:r>
              <a:rPr lang="en-US" sz="2400" dirty="0" err="1" smtClean="0">
                <a:latin typeface="Helvetica Neue Light"/>
                <a:cs typeface="Helvetica Neue Light"/>
              </a:rPr>
              <a:t>recupera</a:t>
            </a:r>
            <a:r>
              <a:rPr lang="en-US" sz="2400" dirty="0" smtClean="0">
                <a:latin typeface="Helvetica Neue Light"/>
                <a:cs typeface="Helvetica Neue Light"/>
              </a:rPr>
              <a:t>  </a:t>
            </a:r>
            <a:endParaRPr lang="en-US" sz="2400" dirty="0">
              <a:latin typeface="Helvetica Neue Light"/>
              <a:cs typeface="Helvetica Neue Light"/>
            </a:endParaRPr>
          </a:p>
        </p:txBody>
      </p:sp>
      <p:sp>
        <p:nvSpPr>
          <p:cNvPr id="66" name="Rectangle 3"/>
          <p:cNvSpPr>
            <a:spLocks noChangeArrowheads="1"/>
          </p:cNvSpPr>
          <p:nvPr/>
        </p:nvSpPr>
        <p:spPr bwMode="auto">
          <a:xfrm>
            <a:off x="1100666" y="3613696"/>
            <a:ext cx="1357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s-ES_tradnl" sz="2800" b="1" dirty="0">
                <a:latin typeface="Helvetica Neue"/>
                <a:cs typeface="Helvetica Neue"/>
              </a:rPr>
              <a:t>Día 2</a:t>
            </a:r>
            <a:endParaRPr lang="en-US" sz="2800" b="1" dirty="0">
              <a:latin typeface="Helvetica Neue"/>
              <a:cs typeface="Helvetica Neue"/>
            </a:endParaRPr>
          </a:p>
        </p:txBody>
      </p:sp>
      <p:sp>
        <p:nvSpPr>
          <p:cNvPr id="45" name="Title 1"/>
          <p:cNvSpPr txBox="1">
            <a:spLocks/>
          </p:cNvSpPr>
          <p:nvPr/>
        </p:nvSpPr>
        <p:spPr>
          <a:xfrm>
            <a:off x="1688019" y="206905"/>
            <a:ext cx="8748237" cy="773112"/>
          </a:xfrm>
          <a:prstGeom prst="rect">
            <a:avLst/>
          </a:prstGeom>
        </p:spPr>
        <p:txBody>
          <a:bodyPr>
            <a:normAutofit fontScale="9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600" dirty="0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¿</a:t>
            </a:r>
            <a:r>
              <a:rPr lang="en-GB" sz="3600" dirty="0" err="1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Cómo</a:t>
            </a:r>
            <a:r>
              <a:rPr lang="en-GB" sz="3600" dirty="0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 se </a:t>
            </a:r>
            <a:r>
              <a:rPr lang="en-GB" sz="3600" dirty="0" err="1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propaga</a:t>
            </a:r>
            <a:r>
              <a:rPr lang="en-GB" sz="3600" dirty="0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 </a:t>
            </a:r>
            <a:r>
              <a:rPr lang="en-GB" sz="3600" dirty="0" err="1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una</a:t>
            </a:r>
            <a:r>
              <a:rPr lang="en-GB" sz="3600" dirty="0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 </a:t>
            </a:r>
            <a:r>
              <a:rPr lang="en-GB" sz="3600" dirty="0" err="1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epidemia</a:t>
            </a:r>
            <a:r>
              <a:rPr lang="en-GB" sz="3600" dirty="0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 en </a:t>
            </a:r>
            <a:r>
              <a:rPr lang="en-GB" sz="3600" dirty="0" err="1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una</a:t>
            </a:r>
            <a:r>
              <a:rPr lang="en-GB" sz="3600" dirty="0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 red? 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1657819" y="921809"/>
            <a:ext cx="8925450" cy="3219700"/>
            <a:chOff x="1640886" y="1260475"/>
            <a:chExt cx="8925450" cy="3219700"/>
          </a:xfrm>
        </p:grpSpPr>
        <p:sp>
          <p:nvSpPr>
            <p:cNvPr id="3" name="Oval 2"/>
            <p:cNvSpPr>
              <a:spLocks noChangeAspect="1"/>
            </p:cNvSpPr>
            <p:nvPr/>
          </p:nvSpPr>
          <p:spPr bwMode="auto">
            <a:xfrm>
              <a:off x="1640886" y="1592263"/>
              <a:ext cx="582230" cy="540000"/>
            </a:xfrm>
            <a:prstGeom prst="ellipse">
              <a:avLst/>
            </a:prstGeom>
            <a:solidFill>
              <a:srgbClr val="00FF00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rIns="0" anchor="ctr"/>
            <a:lstStyle/>
            <a:p>
              <a:pPr algn="ctr">
                <a:defRPr/>
              </a:pPr>
              <a:endParaRPr lang="en-US" sz="2000" b="1" dirty="0">
                <a:solidFill>
                  <a:schemeClr val="tx1"/>
                </a:solidFill>
                <a:latin typeface="Helvetica Neue Light"/>
                <a:ea typeface="ＭＳ Ｐゴシック" pitchFamily="-111" charset="-128"/>
                <a:cs typeface="Helvetica Neue Light"/>
              </a:endParaRPr>
            </a:p>
          </p:txBody>
        </p:sp>
        <p:sp>
          <p:nvSpPr>
            <p:cNvPr id="4" name="Oval 3"/>
            <p:cNvSpPr>
              <a:spLocks noChangeAspect="1"/>
            </p:cNvSpPr>
            <p:nvPr/>
          </p:nvSpPr>
          <p:spPr bwMode="auto">
            <a:xfrm>
              <a:off x="2936921" y="1592263"/>
              <a:ext cx="582230" cy="540000"/>
            </a:xfrm>
            <a:prstGeom prst="ellipse">
              <a:avLst/>
            </a:prstGeom>
            <a:solidFill>
              <a:srgbClr val="00FF00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rIns="0" anchor="ctr"/>
            <a:lstStyle/>
            <a:p>
              <a:pPr algn="ctr">
                <a:defRPr/>
              </a:pPr>
              <a:endParaRPr lang="en-US" sz="2000" b="1" dirty="0">
                <a:solidFill>
                  <a:schemeClr val="tx1"/>
                </a:solidFill>
                <a:latin typeface="Helvetica Neue Light"/>
                <a:ea typeface="ＭＳ Ｐゴシック" pitchFamily="-111" charset="-128"/>
                <a:cs typeface="Helvetica Neue Light"/>
              </a:endParaRPr>
            </a:p>
          </p:txBody>
        </p:sp>
        <p:sp>
          <p:nvSpPr>
            <p:cNvPr id="5" name="Oval 4"/>
            <p:cNvSpPr>
              <a:spLocks noChangeAspect="1"/>
            </p:cNvSpPr>
            <p:nvPr/>
          </p:nvSpPr>
          <p:spPr bwMode="auto">
            <a:xfrm>
              <a:off x="4116516" y="1592263"/>
              <a:ext cx="582230" cy="540000"/>
            </a:xfrm>
            <a:prstGeom prst="ellipse">
              <a:avLst/>
            </a:prstGeom>
            <a:solidFill>
              <a:srgbClr val="00FF00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rIns="0" anchor="ctr"/>
            <a:lstStyle/>
            <a:p>
              <a:pPr algn="ctr">
                <a:defRPr/>
              </a:pPr>
              <a:endParaRPr lang="en-US" sz="2000" b="1" dirty="0">
                <a:solidFill>
                  <a:schemeClr val="tx1"/>
                </a:solidFill>
                <a:latin typeface="Helvetica Neue Light"/>
                <a:ea typeface="ＭＳ Ｐゴシック" pitchFamily="-111" charset="-128"/>
                <a:cs typeface="Helvetica Neue Light"/>
              </a:endParaRPr>
            </a:p>
          </p:txBody>
        </p:sp>
        <p:sp>
          <p:nvSpPr>
            <p:cNvPr id="6" name="Oval 5"/>
            <p:cNvSpPr>
              <a:spLocks noChangeAspect="1"/>
            </p:cNvSpPr>
            <p:nvPr/>
          </p:nvSpPr>
          <p:spPr bwMode="auto">
            <a:xfrm>
              <a:off x="4718964" y="2430463"/>
              <a:ext cx="582232" cy="540000"/>
            </a:xfrm>
            <a:prstGeom prst="ellipse">
              <a:avLst/>
            </a:prstGeom>
            <a:solidFill>
              <a:srgbClr val="00FF00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rIns="0" anchor="ctr"/>
            <a:lstStyle/>
            <a:p>
              <a:pPr algn="ctr">
                <a:defRPr/>
              </a:pPr>
              <a:endParaRPr lang="en-US" sz="2000" b="1" dirty="0">
                <a:solidFill>
                  <a:schemeClr val="tx1"/>
                </a:solidFill>
                <a:latin typeface="Helvetica Neue Light"/>
                <a:ea typeface="ＭＳ Ｐゴシック" pitchFamily="-111" charset="-128"/>
                <a:cs typeface="Helvetica Neue Light"/>
              </a:endParaRPr>
            </a:p>
          </p:txBody>
        </p:sp>
        <p:sp>
          <p:nvSpPr>
            <p:cNvPr id="7" name="Oval 6"/>
            <p:cNvSpPr>
              <a:spLocks noChangeAspect="1"/>
            </p:cNvSpPr>
            <p:nvPr/>
          </p:nvSpPr>
          <p:spPr bwMode="auto">
            <a:xfrm>
              <a:off x="3468493" y="2430463"/>
              <a:ext cx="582230" cy="540000"/>
            </a:xfrm>
            <a:prstGeom prst="ellipse">
              <a:avLst/>
            </a:prstGeom>
            <a:solidFill>
              <a:srgbClr val="00FF00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rIns="0" anchor="ctr"/>
            <a:lstStyle/>
            <a:p>
              <a:pPr algn="ctr">
                <a:defRPr/>
              </a:pPr>
              <a:endParaRPr lang="en-US" sz="2000" b="1" dirty="0">
                <a:solidFill>
                  <a:schemeClr val="tx1"/>
                </a:solidFill>
                <a:latin typeface="Helvetica Neue Light"/>
                <a:ea typeface="ＭＳ Ｐゴシック" pitchFamily="-111" charset="-128"/>
                <a:cs typeface="Helvetica Neue Light"/>
              </a:endParaRPr>
            </a:p>
          </p:txBody>
        </p:sp>
        <p:sp>
          <p:nvSpPr>
            <p:cNvPr id="11" name="Oval 10"/>
            <p:cNvSpPr>
              <a:spLocks noChangeAspect="1"/>
            </p:cNvSpPr>
            <p:nvPr/>
          </p:nvSpPr>
          <p:spPr bwMode="auto">
            <a:xfrm>
              <a:off x="3468493" y="3421063"/>
              <a:ext cx="582230" cy="540000"/>
            </a:xfrm>
            <a:prstGeom prst="ellipse">
              <a:avLst/>
            </a:prstGeom>
            <a:solidFill>
              <a:srgbClr val="FF0000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rIns="0" anchor="ctr"/>
            <a:lstStyle/>
            <a:p>
              <a:pPr algn="ctr">
                <a:defRPr/>
              </a:pPr>
              <a:endParaRPr lang="en-US" sz="2000" b="1" dirty="0">
                <a:solidFill>
                  <a:schemeClr val="tx1"/>
                </a:solidFill>
                <a:latin typeface="Helvetica Neue Light"/>
                <a:ea typeface="ＭＳ Ｐゴシック" pitchFamily="-111" charset="-128"/>
                <a:cs typeface="Helvetica Neue Light"/>
              </a:endParaRPr>
            </a:p>
          </p:txBody>
        </p:sp>
        <p:cxnSp>
          <p:nvCxnSpPr>
            <p:cNvPr id="14" name="Straight Connector 13"/>
            <p:cNvCxnSpPr>
              <a:stCxn id="6" idx="1"/>
              <a:endCxn id="5" idx="4"/>
            </p:cNvCxnSpPr>
            <p:nvPr/>
          </p:nvCxnSpPr>
          <p:spPr bwMode="auto">
            <a:xfrm rot="16200000" flipV="1">
              <a:off x="4417295" y="2122607"/>
              <a:ext cx="377281" cy="396604"/>
            </a:xfrm>
            <a:prstGeom prst="line">
              <a:avLst/>
            </a:prstGeom>
            <a:solidFill>
              <a:srgbClr val="3366FF"/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>
              <a:stCxn id="7" idx="7"/>
              <a:endCxn id="5" idx="4"/>
            </p:cNvCxnSpPr>
            <p:nvPr/>
          </p:nvCxnSpPr>
          <p:spPr bwMode="auto">
            <a:xfrm rot="5400000" flipH="1" flipV="1">
              <a:off x="3997908" y="2099832"/>
              <a:ext cx="377281" cy="442169"/>
            </a:xfrm>
            <a:prstGeom prst="line">
              <a:avLst/>
            </a:prstGeom>
            <a:solidFill>
              <a:srgbClr val="3366FF"/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>
              <a:endCxn id="7" idx="5"/>
            </p:cNvCxnSpPr>
            <p:nvPr/>
          </p:nvCxnSpPr>
          <p:spPr bwMode="auto">
            <a:xfrm rot="16200000" flipV="1">
              <a:off x="4080462" y="2776377"/>
              <a:ext cx="608762" cy="838772"/>
            </a:xfrm>
            <a:prstGeom prst="line">
              <a:avLst/>
            </a:prstGeom>
            <a:solidFill>
              <a:srgbClr val="3366FF"/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>
              <a:stCxn id="7" idx="4"/>
              <a:endCxn id="11" idx="0"/>
            </p:cNvCxnSpPr>
            <p:nvPr/>
          </p:nvCxnSpPr>
          <p:spPr bwMode="auto">
            <a:xfrm rot="5400000">
              <a:off x="3534308" y="3195712"/>
              <a:ext cx="450600" cy="1688"/>
            </a:xfrm>
            <a:prstGeom prst="line">
              <a:avLst/>
            </a:prstGeom>
            <a:solidFill>
              <a:srgbClr val="3366FF"/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>
              <a:stCxn id="6" idx="2"/>
              <a:endCxn id="7" idx="6"/>
            </p:cNvCxnSpPr>
            <p:nvPr/>
          </p:nvCxnSpPr>
          <p:spPr bwMode="auto">
            <a:xfrm rot="10800000">
              <a:off x="4050723" y="2700463"/>
              <a:ext cx="668240" cy="1588"/>
            </a:xfrm>
            <a:prstGeom prst="line">
              <a:avLst/>
            </a:prstGeom>
            <a:solidFill>
              <a:srgbClr val="3366FF"/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>
              <a:stCxn id="6" idx="4"/>
            </p:cNvCxnSpPr>
            <p:nvPr/>
          </p:nvCxnSpPr>
          <p:spPr bwMode="auto">
            <a:xfrm rot="5400000">
              <a:off x="4784780" y="3195712"/>
              <a:ext cx="450600" cy="1688"/>
            </a:xfrm>
            <a:prstGeom prst="line">
              <a:avLst/>
            </a:prstGeom>
            <a:solidFill>
              <a:srgbClr val="3366FF"/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>
              <a:endCxn id="11" idx="6"/>
            </p:cNvCxnSpPr>
            <p:nvPr/>
          </p:nvCxnSpPr>
          <p:spPr bwMode="auto">
            <a:xfrm rot="10800000">
              <a:off x="4050723" y="3691062"/>
              <a:ext cx="668240" cy="1588"/>
            </a:xfrm>
            <a:prstGeom prst="line">
              <a:avLst/>
            </a:prstGeom>
            <a:solidFill>
              <a:srgbClr val="3366FF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>
              <a:stCxn id="3" idx="6"/>
              <a:endCxn id="4" idx="2"/>
            </p:cNvCxnSpPr>
            <p:nvPr/>
          </p:nvCxnSpPr>
          <p:spPr bwMode="auto">
            <a:xfrm>
              <a:off x="2223117" y="1862263"/>
              <a:ext cx="713805" cy="1588"/>
            </a:xfrm>
            <a:prstGeom prst="line">
              <a:avLst/>
            </a:prstGeom>
            <a:solidFill>
              <a:srgbClr val="3366FF"/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>
              <a:stCxn id="5" idx="2"/>
              <a:endCxn id="4" idx="6"/>
            </p:cNvCxnSpPr>
            <p:nvPr/>
          </p:nvCxnSpPr>
          <p:spPr bwMode="auto">
            <a:xfrm rot="10800000">
              <a:off x="3519146" y="1862263"/>
              <a:ext cx="597365" cy="1588"/>
            </a:xfrm>
            <a:prstGeom prst="line">
              <a:avLst/>
            </a:prstGeom>
            <a:solidFill>
              <a:srgbClr val="3366FF"/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1" name="Oval 120"/>
            <p:cNvSpPr>
              <a:spLocks noChangeAspect="1"/>
            </p:cNvSpPr>
            <p:nvPr/>
          </p:nvSpPr>
          <p:spPr bwMode="auto">
            <a:xfrm>
              <a:off x="5933999" y="3421063"/>
              <a:ext cx="582232" cy="540000"/>
            </a:xfrm>
            <a:prstGeom prst="ellipse">
              <a:avLst/>
            </a:prstGeom>
            <a:solidFill>
              <a:srgbClr val="FF0000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rIns="0" anchor="ctr"/>
            <a:lstStyle/>
            <a:p>
              <a:pPr algn="ctr">
                <a:defRPr/>
              </a:pPr>
              <a:endParaRPr lang="en-US" sz="2000" b="1" dirty="0">
                <a:solidFill>
                  <a:schemeClr val="tx1"/>
                </a:solidFill>
                <a:latin typeface="Helvetica Neue Light"/>
                <a:ea typeface="ＭＳ Ｐゴシック" pitchFamily="-111" charset="-128"/>
                <a:cs typeface="Helvetica Neue Light"/>
              </a:endParaRPr>
            </a:p>
          </p:txBody>
        </p:sp>
        <p:cxnSp>
          <p:nvCxnSpPr>
            <p:cNvPr id="122" name="Straight Connector 121"/>
            <p:cNvCxnSpPr>
              <a:endCxn id="121" idx="2"/>
            </p:cNvCxnSpPr>
            <p:nvPr/>
          </p:nvCxnSpPr>
          <p:spPr bwMode="auto">
            <a:xfrm>
              <a:off x="5301196" y="3691063"/>
              <a:ext cx="632800" cy="1588"/>
            </a:xfrm>
            <a:prstGeom prst="line">
              <a:avLst/>
            </a:prstGeom>
            <a:solidFill>
              <a:srgbClr val="3366FF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5" name="Oval 124"/>
            <p:cNvSpPr>
              <a:spLocks noChangeAspect="1"/>
            </p:cNvSpPr>
            <p:nvPr/>
          </p:nvSpPr>
          <p:spPr bwMode="auto">
            <a:xfrm>
              <a:off x="5935687" y="2381250"/>
              <a:ext cx="582230" cy="540000"/>
            </a:xfrm>
            <a:prstGeom prst="ellipse">
              <a:avLst/>
            </a:prstGeom>
            <a:solidFill>
              <a:srgbClr val="00FF00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rIns="0" anchor="ctr"/>
            <a:lstStyle/>
            <a:p>
              <a:pPr algn="ctr">
                <a:defRPr/>
              </a:pPr>
              <a:endParaRPr lang="en-US" sz="2000" b="1" dirty="0">
                <a:solidFill>
                  <a:schemeClr val="tx1"/>
                </a:solidFill>
                <a:latin typeface="Helvetica Neue Light"/>
                <a:ea typeface="ＭＳ Ｐゴシック" pitchFamily="-111" charset="-128"/>
                <a:cs typeface="Helvetica Neue Light"/>
              </a:endParaRPr>
            </a:p>
          </p:txBody>
        </p:sp>
        <p:sp>
          <p:nvSpPr>
            <p:cNvPr id="126" name="Oval 125"/>
            <p:cNvSpPr>
              <a:spLocks noChangeAspect="1"/>
            </p:cNvSpPr>
            <p:nvPr/>
          </p:nvSpPr>
          <p:spPr bwMode="auto">
            <a:xfrm>
              <a:off x="7392036" y="3940175"/>
              <a:ext cx="582232" cy="540000"/>
            </a:xfrm>
            <a:prstGeom prst="ellipse">
              <a:avLst/>
            </a:prstGeom>
            <a:solidFill>
              <a:srgbClr val="00FF00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rIns="0" anchor="ctr"/>
            <a:lstStyle/>
            <a:p>
              <a:pPr algn="ctr">
                <a:defRPr/>
              </a:pPr>
              <a:endParaRPr lang="en-US" sz="2000" b="1" dirty="0">
                <a:solidFill>
                  <a:schemeClr val="tx1"/>
                </a:solidFill>
                <a:latin typeface="Helvetica Neue Light"/>
                <a:ea typeface="ＭＳ Ｐゴシック" pitchFamily="-111" charset="-128"/>
                <a:cs typeface="Helvetica Neue Light"/>
              </a:endParaRPr>
            </a:p>
          </p:txBody>
        </p:sp>
        <p:sp>
          <p:nvSpPr>
            <p:cNvPr id="127" name="Oval 126"/>
            <p:cNvSpPr>
              <a:spLocks noChangeAspect="1"/>
            </p:cNvSpPr>
            <p:nvPr/>
          </p:nvSpPr>
          <p:spPr bwMode="auto">
            <a:xfrm>
              <a:off x="7295817" y="3101975"/>
              <a:ext cx="582232" cy="540000"/>
            </a:xfrm>
            <a:prstGeom prst="ellipse">
              <a:avLst/>
            </a:prstGeom>
            <a:solidFill>
              <a:srgbClr val="00FF00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rIns="0" anchor="ctr"/>
            <a:lstStyle/>
            <a:p>
              <a:pPr algn="ctr">
                <a:defRPr/>
              </a:pPr>
              <a:endParaRPr lang="en-US" sz="2000" b="1" dirty="0">
                <a:solidFill>
                  <a:schemeClr val="tx1"/>
                </a:solidFill>
                <a:latin typeface="Helvetica Neue Light"/>
                <a:ea typeface="ＭＳ Ｐゴシック" pitchFamily="-111" charset="-128"/>
                <a:cs typeface="Helvetica Neue Light"/>
              </a:endParaRPr>
            </a:p>
          </p:txBody>
        </p:sp>
        <p:sp>
          <p:nvSpPr>
            <p:cNvPr id="128" name="Oval 127"/>
            <p:cNvSpPr>
              <a:spLocks noChangeAspect="1"/>
            </p:cNvSpPr>
            <p:nvPr/>
          </p:nvSpPr>
          <p:spPr bwMode="auto">
            <a:xfrm>
              <a:off x="7473038" y="1882775"/>
              <a:ext cx="582230" cy="540000"/>
            </a:xfrm>
            <a:prstGeom prst="ellipse">
              <a:avLst/>
            </a:prstGeom>
            <a:solidFill>
              <a:srgbClr val="00FF00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rIns="0" anchor="ctr"/>
            <a:lstStyle/>
            <a:p>
              <a:pPr algn="ctr">
                <a:defRPr/>
              </a:pPr>
              <a:endParaRPr lang="en-US" sz="2000" b="1" dirty="0">
                <a:solidFill>
                  <a:schemeClr val="tx1"/>
                </a:solidFill>
                <a:latin typeface="Helvetica Neue Light"/>
                <a:ea typeface="ＭＳ Ｐゴシック" pitchFamily="-111" charset="-128"/>
                <a:cs typeface="Helvetica Neue Light"/>
              </a:endParaRPr>
            </a:p>
          </p:txBody>
        </p:sp>
        <p:sp>
          <p:nvSpPr>
            <p:cNvPr id="129" name="Oval 128"/>
            <p:cNvSpPr>
              <a:spLocks noChangeAspect="1"/>
            </p:cNvSpPr>
            <p:nvPr/>
          </p:nvSpPr>
          <p:spPr bwMode="auto">
            <a:xfrm>
              <a:off x="8526067" y="1260475"/>
              <a:ext cx="582232" cy="540000"/>
            </a:xfrm>
            <a:prstGeom prst="ellipse">
              <a:avLst/>
            </a:prstGeom>
            <a:solidFill>
              <a:srgbClr val="00FF00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rIns="0" anchor="ctr"/>
            <a:lstStyle/>
            <a:p>
              <a:pPr algn="ctr">
                <a:defRPr/>
              </a:pPr>
              <a:endParaRPr lang="en-US" sz="2000" b="1" dirty="0">
                <a:solidFill>
                  <a:schemeClr val="tx1"/>
                </a:solidFill>
                <a:latin typeface="Helvetica Neue Light"/>
                <a:ea typeface="ＭＳ Ｐゴシック" pitchFamily="-111" charset="-128"/>
                <a:cs typeface="Helvetica Neue Light"/>
              </a:endParaRPr>
            </a:p>
          </p:txBody>
        </p:sp>
        <p:sp>
          <p:nvSpPr>
            <p:cNvPr id="130" name="Oval 129"/>
            <p:cNvSpPr>
              <a:spLocks noChangeAspect="1"/>
            </p:cNvSpPr>
            <p:nvPr/>
          </p:nvSpPr>
          <p:spPr bwMode="auto">
            <a:xfrm>
              <a:off x="9984106" y="1273175"/>
              <a:ext cx="582230" cy="540000"/>
            </a:xfrm>
            <a:prstGeom prst="ellipse">
              <a:avLst/>
            </a:prstGeom>
            <a:solidFill>
              <a:srgbClr val="00FF00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rIns="0" anchor="ctr"/>
            <a:lstStyle/>
            <a:p>
              <a:pPr algn="ctr">
                <a:defRPr/>
              </a:pPr>
              <a:endParaRPr lang="en-US" sz="2000" b="1" dirty="0">
                <a:solidFill>
                  <a:schemeClr val="tx1"/>
                </a:solidFill>
                <a:latin typeface="Helvetica Neue Light"/>
                <a:ea typeface="ＭＳ Ｐゴシック" pitchFamily="-111" charset="-128"/>
                <a:cs typeface="Helvetica Neue Light"/>
              </a:endParaRPr>
            </a:p>
          </p:txBody>
        </p:sp>
        <p:sp>
          <p:nvSpPr>
            <p:cNvPr id="131" name="Oval 130"/>
            <p:cNvSpPr>
              <a:spLocks noChangeAspect="1"/>
            </p:cNvSpPr>
            <p:nvPr/>
          </p:nvSpPr>
          <p:spPr bwMode="auto">
            <a:xfrm>
              <a:off x="8769079" y="2797175"/>
              <a:ext cx="582230" cy="540000"/>
            </a:xfrm>
            <a:prstGeom prst="ellipse">
              <a:avLst/>
            </a:prstGeom>
            <a:solidFill>
              <a:srgbClr val="00FF00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rIns="0" anchor="ctr"/>
            <a:lstStyle/>
            <a:p>
              <a:pPr algn="ctr">
                <a:defRPr/>
              </a:pPr>
              <a:endParaRPr lang="en-US" sz="2000" b="1" dirty="0">
                <a:solidFill>
                  <a:schemeClr val="tx1"/>
                </a:solidFill>
                <a:latin typeface="Helvetica Neue Light"/>
                <a:ea typeface="ＭＳ Ｐゴシック" pitchFamily="-111" charset="-128"/>
                <a:cs typeface="Helvetica Neue Light"/>
              </a:endParaRPr>
            </a:p>
          </p:txBody>
        </p:sp>
        <p:cxnSp>
          <p:nvCxnSpPr>
            <p:cNvPr id="135" name="Straight Connector 134"/>
            <p:cNvCxnSpPr>
              <a:stCxn id="121" idx="5"/>
              <a:endCxn id="126" idx="2"/>
            </p:cNvCxnSpPr>
            <p:nvPr/>
          </p:nvCxnSpPr>
          <p:spPr bwMode="auto">
            <a:xfrm rot="16200000" flipH="1">
              <a:off x="6747410" y="3565547"/>
              <a:ext cx="328193" cy="961073"/>
            </a:xfrm>
            <a:prstGeom prst="line">
              <a:avLst/>
            </a:prstGeom>
            <a:solidFill>
              <a:srgbClr val="3366FF"/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8" name="Straight Connector 137"/>
            <p:cNvCxnSpPr>
              <a:stCxn id="126" idx="5"/>
              <a:endCxn id="132" idx="2"/>
            </p:cNvCxnSpPr>
            <p:nvPr/>
          </p:nvCxnSpPr>
          <p:spPr bwMode="auto">
            <a:xfrm>
              <a:off x="7889002" y="4401094"/>
              <a:ext cx="917604" cy="54613"/>
            </a:xfrm>
            <a:prstGeom prst="line">
              <a:avLst/>
            </a:prstGeom>
            <a:solidFill>
              <a:srgbClr val="3366FF"/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2" name="Straight Connector 141"/>
            <p:cNvCxnSpPr>
              <a:stCxn id="127" idx="2"/>
              <a:endCxn id="121" idx="6"/>
            </p:cNvCxnSpPr>
            <p:nvPr/>
          </p:nvCxnSpPr>
          <p:spPr bwMode="auto">
            <a:xfrm rot="10800000" flipV="1">
              <a:off x="6516228" y="3371975"/>
              <a:ext cx="779588" cy="319088"/>
            </a:xfrm>
            <a:prstGeom prst="line">
              <a:avLst/>
            </a:prstGeom>
            <a:solidFill>
              <a:srgbClr val="3366FF"/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>
              <a:stCxn id="126" idx="0"/>
              <a:endCxn id="127" idx="4"/>
            </p:cNvCxnSpPr>
            <p:nvPr/>
          </p:nvCxnSpPr>
          <p:spPr bwMode="auto">
            <a:xfrm rot="16200000" flipV="1">
              <a:off x="7485943" y="3742973"/>
              <a:ext cx="298200" cy="96219"/>
            </a:xfrm>
            <a:prstGeom prst="line">
              <a:avLst/>
            </a:prstGeom>
            <a:solidFill>
              <a:srgbClr val="3366FF"/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0" name="Straight Connector 149"/>
            <p:cNvCxnSpPr>
              <a:stCxn id="127" idx="6"/>
              <a:endCxn id="131" idx="2"/>
            </p:cNvCxnSpPr>
            <p:nvPr/>
          </p:nvCxnSpPr>
          <p:spPr bwMode="auto">
            <a:xfrm flipV="1">
              <a:off x="7878049" y="3067175"/>
              <a:ext cx="891024" cy="304800"/>
            </a:xfrm>
            <a:prstGeom prst="line">
              <a:avLst/>
            </a:prstGeom>
            <a:solidFill>
              <a:srgbClr val="3366FF"/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1" name="Straight Connector 150"/>
            <p:cNvCxnSpPr>
              <a:stCxn id="126" idx="6"/>
              <a:endCxn id="131" idx="3"/>
            </p:cNvCxnSpPr>
            <p:nvPr/>
          </p:nvCxnSpPr>
          <p:spPr bwMode="auto">
            <a:xfrm flipV="1">
              <a:off x="7974270" y="3258101"/>
              <a:ext cx="880071" cy="952081"/>
            </a:xfrm>
            <a:prstGeom prst="line">
              <a:avLst/>
            </a:prstGeom>
            <a:solidFill>
              <a:srgbClr val="3366FF"/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8" name="Straight Connector 157"/>
            <p:cNvCxnSpPr>
              <a:stCxn id="121" idx="0"/>
              <a:endCxn id="125" idx="4"/>
            </p:cNvCxnSpPr>
            <p:nvPr/>
          </p:nvCxnSpPr>
          <p:spPr bwMode="auto">
            <a:xfrm rot="5400000" flipH="1" flipV="1">
              <a:off x="5976057" y="3170326"/>
              <a:ext cx="499813" cy="1687"/>
            </a:xfrm>
            <a:prstGeom prst="line">
              <a:avLst/>
            </a:prstGeom>
            <a:solidFill>
              <a:srgbClr val="3366FF"/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1" name="Straight Connector 160"/>
            <p:cNvCxnSpPr>
              <a:stCxn id="125" idx="6"/>
              <a:endCxn id="128" idx="2"/>
            </p:cNvCxnSpPr>
            <p:nvPr/>
          </p:nvCxnSpPr>
          <p:spPr bwMode="auto">
            <a:xfrm flipV="1">
              <a:off x="6517922" y="2152787"/>
              <a:ext cx="955123" cy="498475"/>
            </a:xfrm>
            <a:prstGeom prst="line">
              <a:avLst/>
            </a:prstGeom>
            <a:solidFill>
              <a:srgbClr val="3366FF"/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7" name="Straight Connector 166"/>
            <p:cNvCxnSpPr>
              <a:stCxn id="128" idx="5"/>
              <a:endCxn id="131" idx="1"/>
            </p:cNvCxnSpPr>
            <p:nvPr/>
          </p:nvCxnSpPr>
          <p:spPr bwMode="auto">
            <a:xfrm rot="16200000" flipH="1">
              <a:off x="8145889" y="2167818"/>
              <a:ext cx="532562" cy="884337"/>
            </a:xfrm>
            <a:prstGeom prst="line">
              <a:avLst/>
            </a:prstGeom>
            <a:solidFill>
              <a:srgbClr val="3366FF"/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0" name="Straight Connector 169"/>
            <p:cNvCxnSpPr>
              <a:stCxn id="125" idx="5"/>
              <a:endCxn id="131" idx="2"/>
            </p:cNvCxnSpPr>
            <p:nvPr/>
          </p:nvCxnSpPr>
          <p:spPr bwMode="auto">
            <a:xfrm rot="16200000" flipH="1">
              <a:off x="7488358" y="1786460"/>
              <a:ext cx="225006" cy="2336424"/>
            </a:xfrm>
            <a:prstGeom prst="line">
              <a:avLst/>
            </a:prstGeom>
            <a:solidFill>
              <a:srgbClr val="3366FF"/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>
              <a:stCxn id="130" idx="2"/>
              <a:endCxn id="129" idx="6"/>
            </p:cNvCxnSpPr>
            <p:nvPr/>
          </p:nvCxnSpPr>
          <p:spPr bwMode="auto">
            <a:xfrm rot="10800000">
              <a:off x="9108307" y="1530475"/>
              <a:ext cx="875807" cy="12700"/>
            </a:xfrm>
            <a:prstGeom prst="line">
              <a:avLst/>
            </a:prstGeom>
            <a:solidFill>
              <a:srgbClr val="3366FF"/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4" name="Straight Connector 173"/>
            <p:cNvCxnSpPr>
              <a:stCxn id="129" idx="3"/>
              <a:endCxn id="128" idx="7"/>
            </p:cNvCxnSpPr>
            <p:nvPr/>
          </p:nvCxnSpPr>
          <p:spPr bwMode="auto">
            <a:xfrm rot="5400000">
              <a:off x="8170437" y="1520964"/>
              <a:ext cx="240462" cy="641330"/>
            </a:xfrm>
            <a:prstGeom prst="line">
              <a:avLst/>
            </a:prstGeom>
            <a:solidFill>
              <a:srgbClr val="3366FF"/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2" name="Oval 211"/>
            <p:cNvSpPr>
              <a:spLocks noChangeAspect="1"/>
            </p:cNvSpPr>
            <p:nvPr/>
          </p:nvSpPr>
          <p:spPr bwMode="auto">
            <a:xfrm>
              <a:off x="9903104" y="2339975"/>
              <a:ext cx="582230" cy="540000"/>
            </a:xfrm>
            <a:prstGeom prst="ellipse">
              <a:avLst/>
            </a:prstGeom>
            <a:solidFill>
              <a:srgbClr val="00FF00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rIns="0" anchor="ctr"/>
            <a:lstStyle/>
            <a:p>
              <a:pPr algn="ctr">
                <a:defRPr/>
              </a:pPr>
              <a:endParaRPr lang="en-US" sz="2000" b="1" dirty="0">
                <a:solidFill>
                  <a:schemeClr val="tx1"/>
                </a:solidFill>
                <a:latin typeface="Helvetica Neue Light"/>
                <a:ea typeface="ＭＳ Ｐゴシック" pitchFamily="-111" charset="-128"/>
                <a:cs typeface="Helvetica Neue Light"/>
              </a:endParaRPr>
            </a:p>
          </p:txBody>
        </p:sp>
        <p:pic>
          <p:nvPicPr>
            <p:cNvPr id="2" name="Picture 1" descr="dice2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66076"/>
            <a:stretch/>
          </p:blipFill>
          <p:spPr>
            <a:xfrm>
              <a:off x="2062500" y="2921260"/>
              <a:ext cx="874420" cy="1050928"/>
            </a:xfrm>
            <a:prstGeom prst="rect">
              <a:avLst/>
            </a:prstGeom>
          </p:spPr>
        </p:pic>
        <p:sp>
          <p:nvSpPr>
            <p:cNvPr id="49" name="Oval 48"/>
            <p:cNvSpPr>
              <a:spLocks noChangeAspect="1"/>
            </p:cNvSpPr>
            <p:nvPr/>
          </p:nvSpPr>
          <p:spPr bwMode="auto">
            <a:xfrm>
              <a:off x="4718964" y="3421063"/>
              <a:ext cx="582232" cy="540000"/>
            </a:xfrm>
            <a:prstGeom prst="ellipse">
              <a:avLst/>
            </a:prstGeom>
            <a:solidFill>
              <a:srgbClr val="FF0000"/>
            </a:solidFill>
            <a:ln w="762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rIns="0" anchor="ctr"/>
            <a:lstStyle/>
            <a:p>
              <a:pPr algn="ctr">
                <a:defRPr/>
              </a:pPr>
              <a:endParaRPr lang="en-US" sz="2000" b="1" dirty="0">
                <a:solidFill>
                  <a:schemeClr val="tx1"/>
                </a:solidFill>
                <a:latin typeface="Helvetica Neue Light"/>
                <a:ea typeface="ＭＳ Ｐゴシック" pitchFamily="-111" charset="-128"/>
                <a:cs typeface="Helvetica Neue Light"/>
              </a:endParaRPr>
            </a:p>
          </p:txBody>
        </p:sp>
      </p:grpSp>
      <p:sp>
        <p:nvSpPr>
          <p:cNvPr id="46" name="TextBox 45"/>
          <p:cNvSpPr txBox="1"/>
          <p:nvPr/>
        </p:nvSpPr>
        <p:spPr>
          <a:xfrm>
            <a:off x="0" y="0"/>
            <a:ext cx="121539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i="1" dirty="0">
                <a:solidFill>
                  <a:schemeClr val="bg1">
                    <a:lumMod val="65000"/>
                  </a:schemeClr>
                </a:solidFill>
              </a:rPr>
              <a:t>Science in School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  <a:sym typeface="Symbol" charset="2"/>
              </a:rPr>
              <a:t>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GB" sz="1200" dirty="0" err="1">
                <a:solidFill>
                  <a:schemeClr val="bg1">
                    <a:lumMod val="65000"/>
                  </a:schemeClr>
                </a:solidFill>
              </a:rPr>
              <a:t>Volumen</a:t>
            </a:r>
            <a:r>
              <a:rPr lang="en-US" sz="1200" dirty="0"/>
              <a:t> 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40: </a:t>
            </a:r>
            <a:r>
              <a:rPr lang="en-GB" sz="1200" dirty="0" err="1">
                <a:solidFill>
                  <a:srgbClr val="A6A6A6"/>
                </a:solidFill>
              </a:rPr>
              <a:t>Verano</a:t>
            </a:r>
            <a:r>
              <a:rPr lang="en-US" sz="1200" dirty="0"/>
              <a:t> 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 2017 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  <a:sym typeface="Symbol" charset="2"/>
              </a:rPr>
              <a:t>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GB" sz="1200" dirty="0" err="1">
                <a:solidFill>
                  <a:schemeClr val="bg1">
                    <a:lumMod val="65000"/>
                  </a:schemeClr>
                </a:solidFill>
              </a:rPr>
              <a:t>www.scienceinschool.org</a:t>
            </a:r>
            <a:endParaRPr lang="en-US" sz="12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0" y="6213560"/>
            <a:ext cx="12115800" cy="892552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  <a:tabLst>
                <a:tab pos="2743200" algn="ctr"/>
                <a:tab pos="5486400" algn="r"/>
              </a:tabLst>
            </a:pPr>
            <a:r>
              <a:rPr lang="es-AR" sz="1200" dirty="0">
                <a:solidFill>
                  <a:srgbClr val="A6A6A6"/>
                </a:solidFill>
              </a:rPr>
              <a:t>Material complementario para:</a:t>
            </a:r>
            <a:r>
              <a:rPr lang="en-US" sz="1200" dirty="0">
                <a:solidFill>
                  <a:srgbClr val="A6A6A6"/>
                </a:solidFill>
              </a:rPr>
              <a:t> </a:t>
            </a:r>
          </a:p>
          <a:p>
            <a:pPr>
              <a:spcAft>
                <a:spcPts val="600"/>
              </a:spcAft>
              <a:tabLst>
                <a:tab pos="2743200" algn="ctr"/>
                <a:tab pos="5486400" algn="r"/>
              </a:tabLst>
            </a:pPr>
            <a:r>
              <a:rPr lang="en-US" sz="1200" dirty="0" err="1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Kucharski</a:t>
            </a:r>
            <a:r>
              <a:rPr lang="en-US" sz="1200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 A et al. </a:t>
            </a:r>
            <a:r>
              <a:rPr lang="en-GB" sz="1200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(2017) Disease dynamics: understanding the spread of diseases. </a:t>
            </a:r>
            <a:r>
              <a:rPr lang="en-GB" sz="1200" i="1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Science in School</a:t>
            </a:r>
            <a:r>
              <a:rPr lang="en-GB" sz="1200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 </a:t>
            </a:r>
            <a:r>
              <a:rPr lang="en-GB" sz="1200" b="1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40</a:t>
            </a:r>
            <a:r>
              <a:rPr lang="en-GB" sz="1200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: 52–56. </a:t>
            </a:r>
            <a:r>
              <a:rPr lang="en-GB" sz="1200" dirty="0" err="1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www.scienceinschool.org</a:t>
            </a:r>
            <a:r>
              <a:rPr lang="en-GB" sz="1200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/2017/issue40/</a:t>
            </a:r>
            <a:r>
              <a:rPr lang="en-GB" sz="1200" dirty="0" err="1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diseasedynamics</a:t>
            </a:r>
            <a:endParaRPr lang="en-US" sz="1200" dirty="0">
              <a:latin typeface="Times New Roman" charset="0"/>
              <a:ea typeface="Times New Roman" charset="0"/>
            </a:endParaRPr>
          </a:p>
          <a:p>
            <a:pPr>
              <a:spcAft>
                <a:spcPts val="600"/>
              </a:spcAft>
              <a:tabLst>
                <a:tab pos="2743200" algn="ctr"/>
                <a:tab pos="5486400" algn="r"/>
              </a:tabLst>
            </a:pPr>
            <a:r>
              <a:rPr lang="en-GB" dirty="0">
                <a:solidFill>
                  <a:srgbClr val="000000"/>
                </a:solidFill>
                <a:latin typeface="Times New Roman" charset="0"/>
                <a:ea typeface="Times New Roman" charset="0"/>
                <a:cs typeface="Times New Roman" charset="0"/>
              </a:rPr>
              <a:t> </a:t>
            </a:r>
            <a:endParaRPr lang="en-US" sz="1200" dirty="0">
              <a:latin typeface="Times New Roman" charset="0"/>
              <a:ea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65711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Text Box 3"/>
          <p:cNvSpPr txBox="1">
            <a:spLocks noChangeArrowheads="1"/>
          </p:cNvSpPr>
          <p:nvPr/>
        </p:nvSpPr>
        <p:spPr bwMode="auto">
          <a:xfrm>
            <a:off x="643467" y="4303200"/>
            <a:ext cx="11548533" cy="1711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</a:pPr>
            <a:r>
              <a:rPr lang="en-US" sz="2400" dirty="0">
                <a:latin typeface="Helvetica Neue Light"/>
                <a:cs typeface="Helvetica Neue Light"/>
              </a:rPr>
              <a:t>• </a:t>
            </a:r>
            <a:r>
              <a:rPr lang="en-US" sz="2400" dirty="0" err="1">
                <a:latin typeface="Helvetica Neue Light"/>
                <a:cs typeface="Helvetica Neue Light"/>
              </a:rPr>
              <a:t>Gira</a:t>
            </a:r>
            <a:r>
              <a:rPr lang="en-US" sz="2400" dirty="0">
                <a:latin typeface="Helvetica Neue Light"/>
                <a:cs typeface="Helvetica Neue Light"/>
              </a:rPr>
              <a:t> </a:t>
            </a:r>
            <a:r>
              <a:rPr lang="en-US" sz="2400" dirty="0" err="1">
                <a:latin typeface="Helvetica Neue Light"/>
                <a:cs typeface="Helvetica Neue Light"/>
              </a:rPr>
              <a:t>sucesivamente</a:t>
            </a:r>
            <a:r>
              <a:rPr lang="en-US" sz="2400" dirty="0">
                <a:latin typeface="Helvetica Neue Light"/>
                <a:cs typeface="Helvetica Neue Light"/>
              </a:rPr>
              <a:t> en </a:t>
            </a:r>
            <a:r>
              <a:rPr lang="en-US" sz="2400" dirty="0" err="1">
                <a:latin typeface="Helvetica Neue Light"/>
                <a:cs typeface="Helvetica Neue Light"/>
              </a:rPr>
              <a:t>torno</a:t>
            </a:r>
            <a:r>
              <a:rPr lang="en-US" sz="2400" dirty="0">
                <a:latin typeface="Helvetica Neue Light"/>
                <a:cs typeface="Helvetica Neue Light"/>
              </a:rPr>
              <a:t> a </a:t>
            </a:r>
            <a:r>
              <a:rPr lang="en-US" sz="2400" dirty="0" err="1">
                <a:latin typeface="Helvetica Neue Light"/>
                <a:cs typeface="Helvetica Neue Light"/>
              </a:rPr>
              <a:t>las</a:t>
            </a:r>
            <a:r>
              <a:rPr lang="en-US" sz="2400" dirty="0">
                <a:latin typeface="Helvetica Neue Light"/>
                <a:cs typeface="Helvetica Neue Light"/>
              </a:rPr>
              <a:t> personas de </a:t>
            </a:r>
            <a:r>
              <a:rPr lang="en-US" sz="2400" dirty="0" err="1">
                <a:latin typeface="Helvetica Neue Light"/>
                <a:cs typeface="Helvetica Neue Light"/>
              </a:rPr>
              <a:t>contacto</a:t>
            </a:r>
            <a:r>
              <a:rPr lang="en-US" sz="2400" dirty="0">
                <a:latin typeface="Helvetica Neue Light"/>
                <a:cs typeface="Helvetica Neue Light"/>
              </a:rPr>
              <a:t> de la persona </a:t>
            </a:r>
            <a:r>
              <a:rPr lang="en-US" sz="2400" dirty="0" err="1">
                <a:latin typeface="Helvetica Neue Light"/>
                <a:cs typeface="Helvetica Neue Light"/>
              </a:rPr>
              <a:t>infectada</a:t>
            </a:r>
            <a:r>
              <a:rPr lang="en-US" sz="2400" dirty="0">
                <a:latin typeface="Helvetica Neue Light"/>
                <a:cs typeface="Helvetica Neue Light"/>
              </a:rPr>
              <a:t> </a:t>
            </a:r>
          </a:p>
          <a:p>
            <a:pPr>
              <a:lnSpc>
                <a:spcPct val="110000"/>
              </a:lnSpc>
            </a:pPr>
            <a:r>
              <a:rPr lang="en-US" sz="2400" dirty="0">
                <a:latin typeface="Helvetica Neue Light"/>
                <a:cs typeface="Helvetica Neue Light"/>
              </a:rPr>
              <a:t>• </a:t>
            </a:r>
            <a:r>
              <a:rPr lang="en-US" sz="2400" dirty="0" err="1">
                <a:latin typeface="Helvetica Neue Light"/>
                <a:cs typeface="Helvetica Neue Light"/>
              </a:rPr>
              <a:t>Tira</a:t>
            </a:r>
            <a:r>
              <a:rPr lang="en-US" sz="2400" dirty="0">
                <a:latin typeface="Helvetica Neue Light"/>
                <a:cs typeface="Helvetica Neue Light"/>
              </a:rPr>
              <a:t> el dado. Si el </a:t>
            </a:r>
            <a:r>
              <a:rPr lang="en-US" sz="2400" dirty="0" err="1">
                <a:latin typeface="Helvetica Neue Light"/>
                <a:cs typeface="Helvetica Neue Light"/>
              </a:rPr>
              <a:t>número</a:t>
            </a:r>
            <a:r>
              <a:rPr lang="en-US" sz="2400" dirty="0">
                <a:latin typeface="Helvetica Neue Light"/>
                <a:cs typeface="Helvetica Neue Light"/>
              </a:rPr>
              <a:t> </a:t>
            </a:r>
            <a:r>
              <a:rPr lang="en-US" sz="2400" dirty="0" err="1">
                <a:latin typeface="Helvetica Neue Light"/>
                <a:cs typeface="Helvetica Neue Light"/>
              </a:rPr>
              <a:t>es</a:t>
            </a:r>
            <a:r>
              <a:rPr lang="en-US" sz="2400" dirty="0">
                <a:latin typeface="Helvetica Neue Light"/>
                <a:cs typeface="Helvetica Neue Light"/>
              </a:rPr>
              <a:t> 1 </a:t>
            </a:r>
            <a:r>
              <a:rPr lang="en-US" sz="2400" dirty="0" err="1">
                <a:latin typeface="Helvetica Neue Light"/>
                <a:cs typeface="Helvetica Neue Light"/>
              </a:rPr>
              <a:t>ó</a:t>
            </a:r>
            <a:r>
              <a:rPr lang="en-US" sz="2400" dirty="0">
                <a:latin typeface="Helvetica Neue Light"/>
                <a:cs typeface="Helvetica Neue Light"/>
              </a:rPr>
              <a:t> 2, </a:t>
            </a:r>
            <a:r>
              <a:rPr lang="en-US" sz="2400" dirty="0" err="1">
                <a:latin typeface="Helvetica Neue Light"/>
                <a:cs typeface="Helvetica Neue Light"/>
              </a:rPr>
              <a:t>infecta</a:t>
            </a:r>
            <a:r>
              <a:rPr lang="en-US" sz="2400" dirty="0">
                <a:latin typeface="Helvetica Neue Light"/>
                <a:cs typeface="Helvetica Neue Light"/>
              </a:rPr>
              <a:t> a </a:t>
            </a:r>
            <a:r>
              <a:rPr lang="en-US" sz="2400" dirty="0" err="1">
                <a:latin typeface="Helvetica Neue Light"/>
                <a:cs typeface="Helvetica Neue Light"/>
              </a:rPr>
              <a:t>esa</a:t>
            </a:r>
            <a:r>
              <a:rPr lang="en-US" sz="2400" dirty="0">
                <a:latin typeface="Helvetica Neue Light"/>
                <a:cs typeface="Helvetica Neue Light"/>
              </a:rPr>
              <a:t> persona </a:t>
            </a:r>
          </a:p>
          <a:p>
            <a:pPr>
              <a:lnSpc>
                <a:spcPct val="110000"/>
              </a:lnSpc>
            </a:pPr>
            <a:r>
              <a:rPr lang="en-US" sz="2400" dirty="0">
                <a:latin typeface="Helvetica Neue Light"/>
                <a:cs typeface="Helvetica Neue Light"/>
              </a:rPr>
              <a:t>• Continua </a:t>
            </a:r>
            <a:r>
              <a:rPr lang="en-US" sz="2400" dirty="0" err="1">
                <a:latin typeface="Helvetica Neue Light"/>
                <a:cs typeface="Helvetica Neue Light"/>
              </a:rPr>
              <a:t>así</a:t>
            </a:r>
            <a:r>
              <a:rPr lang="en-US" sz="2400" dirty="0">
                <a:latin typeface="Helvetica Neue Light"/>
                <a:cs typeface="Helvetica Neue Light"/>
              </a:rPr>
              <a:t> </a:t>
            </a:r>
            <a:r>
              <a:rPr lang="en-US" sz="2400" dirty="0" err="1">
                <a:latin typeface="Helvetica Neue Light"/>
                <a:cs typeface="Helvetica Neue Light"/>
              </a:rPr>
              <a:t>para</a:t>
            </a:r>
            <a:r>
              <a:rPr lang="en-US" sz="2400" dirty="0">
                <a:latin typeface="Helvetica Neue Light"/>
                <a:cs typeface="Helvetica Neue Light"/>
              </a:rPr>
              <a:t> </a:t>
            </a:r>
            <a:r>
              <a:rPr lang="en-US" sz="2400" dirty="0" err="1">
                <a:latin typeface="Helvetica Neue Light"/>
                <a:cs typeface="Helvetica Neue Light"/>
              </a:rPr>
              <a:t>todos</a:t>
            </a:r>
            <a:r>
              <a:rPr lang="en-US" sz="2400" dirty="0">
                <a:latin typeface="Helvetica Neue Light"/>
                <a:cs typeface="Helvetica Neue Light"/>
              </a:rPr>
              <a:t> los </a:t>
            </a:r>
            <a:r>
              <a:rPr lang="en-US" sz="2400" dirty="0" err="1">
                <a:latin typeface="Helvetica Neue Light"/>
                <a:cs typeface="Helvetica Neue Light"/>
              </a:rPr>
              <a:t>contactos</a:t>
            </a:r>
            <a:r>
              <a:rPr lang="en-US" sz="2400" dirty="0">
                <a:latin typeface="Helvetica Neue Light"/>
                <a:cs typeface="Helvetica Neue Light"/>
              </a:rPr>
              <a:t>, </a:t>
            </a:r>
            <a:r>
              <a:rPr lang="en-US" sz="2400" dirty="0" err="1">
                <a:latin typeface="Helvetica Neue Light"/>
                <a:cs typeface="Helvetica Neue Light"/>
              </a:rPr>
              <a:t>seguidamente</a:t>
            </a:r>
            <a:r>
              <a:rPr lang="en-US" sz="2400" dirty="0">
                <a:latin typeface="Helvetica Neue Light"/>
                <a:cs typeface="Helvetica Neue Light"/>
              </a:rPr>
              <a:t> la persona </a:t>
            </a:r>
            <a:r>
              <a:rPr lang="en-US" sz="2400" dirty="0" err="1">
                <a:latin typeface="Helvetica Neue Light"/>
                <a:cs typeface="Helvetica Neue Light"/>
              </a:rPr>
              <a:t>infectada</a:t>
            </a:r>
            <a:r>
              <a:rPr lang="en-US" sz="2400" dirty="0">
                <a:latin typeface="Helvetica Neue Light"/>
                <a:cs typeface="Helvetica Neue Light"/>
              </a:rPr>
              <a:t> se </a:t>
            </a:r>
            <a:r>
              <a:rPr lang="en-US" sz="2400" dirty="0" err="1">
                <a:latin typeface="Helvetica Neue Light"/>
                <a:cs typeface="Helvetica Neue Light"/>
              </a:rPr>
              <a:t>recupera</a:t>
            </a:r>
            <a:r>
              <a:rPr lang="en-US" sz="2400" dirty="0">
                <a:latin typeface="Helvetica Neue Light"/>
                <a:cs typeface="Helvetica Neue Light"/>
              </a:rPr>
              <a:t> </a:t>
            </a:r>
          </a:p>
        </p:txBody>
      </p:sp>
      <p:sp>
        <p:nvSpPr>
          <p:cNvPr id="66" name="Rectangle 3"/>
          <p:cNvSpPr>
            <a:spLocks noChangeArrowheads="1"/>
          </p:cNvSpPr>
          <p:nvPr/>
        </p:nvSpPr>
        <p:spPr bwMode="auto">
          <a:xfrm>
            <a:off x="725430" y="3732229"/>
            <a:ext cx="137703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s-ES_tradnl" sz="2800" b="1" dirty="0">
                <a:latin typeface="Helvetica Neue"/>
                <a:cs typeface="Helvetica Neue"/>
              </a:rPr>
              <a:t>Día 2</a:t>
            </a:r>
            <a:endParaRPr lang="en-US" sz="2800" b="1" dirty="0">
              <a:latin typeface="Helvetica Neue"/>
              <a:cs typeface="Helvetica Neue"/>
            </a:endParaRPr>
          </a:p>
        </p:txBody>
      </p:sp>
      <p:sp>
        <p:nvSpPr>
          <p:cNvPr id="45" name="Title 1"/>
          <p:cNvSpPr txBox="1">
            <a:spLocks/>
          </p:cNvSpPr>
          <p:nvPr/>
        </p:nvSpPr>
        <p:spPr>
          <a:xfrm>
            <a:off x="1721885" y="274638"/>
            <a:ext cx="8748237" cy="773112"/>
          </a:xfrm>
          <a:prstGeom prst="rect">
            <a:avLst/>
          </a:prstGeom>
        </p:spPr>
        <p:txBody>
          <a:bodyPr>
            <a:normAutofit fontScale="9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600" dirty="0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¿</a:t>
            </a:r>
            <a:r>
              <a:rPr lang="en-GB" sz="3600" dirty="0" err="1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Cómo</a:t>
            </a:r>
            <a:r>
              <a:rPr lang="en-GB" sz="3600" dirty="0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 se </a:t>
            </a:r>
            <a:r>
              <a:rPr lang="en-GB" sz="3600" dirty="0" err="1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propaga</a:t>
            </a:r>
            <a:r>
              <a:rPr lang="en-GB" sz="3600" dirty="0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 </a:t>
            </a:r>
            <a:r>
              <a:rPr lang="en-GB" sz="3600" dirty="0" err="1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una</a:t>
            </a:r>
            <a:r>
              <a:rPr lang="en-GB" sz="3600" dirty="0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 </a:t>
            </a:r>
            <a:r>
              <a:rPr lang="en-GB" sz="3600" dirty="0" err="1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epidemia</a:t>
            </a:r>
            <a:r>
              <a:rPr lang="en-GB" sz="3600" dirty="0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 en </a:t>
            </a:r>
            <a:r>
              <a:rPr lang="en-GB" sz="3600" dirty="0" err="1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una</a:t>
            </a:r>
            <a:r>
              <a:rPr lang="en-GB" sz="3600" dirty="0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 red? 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1793286" y="887941"/>
            <a:ext cx="8925450" cy="3380566"/>
            <a:chOff x="1640886" y="1260475"/>
            <a:chExt cx="8925450" cy="3380566"/>
          </a:xfrm>
        </p:grpSpPr>
        <p:sp>
          <p:nvSpPr>
            <p:cNvPr id="3" name="Oval 2"/>
            <p:cNvSpPr>
              <a:spLocks noChangeAspect="1"/>
            </p:cNvSpPr>
            <p:nvPr/>
          </p:nvSpPr>
          <p:spPr bwMode="auto">
            <a:xfrm>
              <a:off x="1640886" y="1592263"/>
              <a:ext cx="582230" cy="540000"/>
            </a:xfrm>
            <a:prstGeom prst="ellipse">
              <a:avLst/>
            </a:prstGeom>
            <a:solidFill>
              <a:srgbClr val="00FF00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rIns="0" anchor="ctr"/>
            <a:lstStyle/>
            <a:p>
              <a:pPr algn="ctr">
                <a:defRPr/>
              </a:pPr>
              <a:endParaRPr lang="en-US" sz="2000" b="1" dirty="0">
                <a:solidFill>
                  <a:schemeClr val="tx1"/>
                </a:solidFill>
                <a:latin typeface="Helvetica Neue Light"/>
                <a:ea typeface="ＭＳ Ｐゴシック" pitchFamily="-111" charset="-128"/>
                <a:cs typeface="Helvetica Neue Light"/>
              </a:endParaRPr>
            </a:p>
          </p:txBody>
        </p:sp>
        <p:sp>
          <p:nvSpPr>
            <p:cNvPr id="4" name="Oval 3"/>
            <p:cNvSpPr>
              <a:spLocks noChangeAspect="1"/>
            </p:cNvSpPr>
            <p:nvPr/>
          </p:nvSpPr>
          <p:spPr bwMode="auto">
            <a:xfrm>
              <a:off x="2936921" y="1592263"/>
              <a:ext cx="582230" cy="540000"/>
            </a:xfrm>
            <a:prstGeom prst="ellipse">
              <a:avLst/>
            </a:prstGeom>
            <a:solidFill>
              <a:srgbClr val="00FF00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rIns="0" anchor="ctr"/>
            <a:lstStyle/>
            <a:p>
              <a:pPr algn="ctr">
                <a:defRPr/>
              </a:pPr>
              <a:endParaRPr lang="en-US" sz="2000" b="1" dirty="0">
                <a:solidFill>
                  <a:schemeClr val="tx1"/>
                </a:solidFill>
                <a:latin typeface="Helvetica Neue Light"/>
                <a:ea typeface="ＭＳ Ｐゴシック" pitchFamily="-111" charset="-128"/>
                <a:cs typeface="Helvetica Neue Light"/>
              </a:endParaRPr>
            </a:p>
          </p:txBody>
        </p:sp>
        <p:sp>
          <p:nvSpPr>
            <p:cNvPr id="5" name="Oval 4"/>
            <p:cNvSpPr>
              <a:spLocks noChangeAspect="1"/>
            </p:cNvSpPr>
            <p:nvPr/>
          </p:nvSpPr>
          <p:spPr bwMode="auto">
            <a:xfrm>
              <a:off x="4116516" y="1592263"/>
              <a:ext cx="582230" cy="540000"/>
            </a:xfrm>
            <a:prstGeom prst="ellipse">
              <a:avLst/>
            </a:prstGeom>
            <a:solidFill>
              <a:srgbClr val="00FF00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rIns="0" anchor="ctr"/>
            <a:lstStyle/>
            <a:p>
              <a:pPr algn="ctr">
                <a:defRPr/>
              </a:pPr>
              <a:endParaRPr lang="en-US" sz="2000" b="1" dirty="0">
                <a:solidFill>
                  <a:schemeClr val="tx1"/>
                </a:solidFill>
                <a:latin typeface="Helvetica Neue Light"/>
                <a:ea typeface="ＭＳ Ｐゴシック" pitchFamily="-111" charset="-128"/>
                <a:cs typeface="Helvetica Neue Light"/>
              </a:endParaRPr>
            </a:p>
          </p:txBody>
        </p:sp>
        <p:sp>
          <p:nvSpPr>
            <p:cNvPr id="6" name="Oval 5"/>
            <p:cNvSpPr>
              <a:spLocks noChangeAspect="1"/>
            </p:cNvSpPr>
            <p:nvPr/>
          </p:nvSpPr>
          <p:spPr bwMode="auto">
            <a:xfrm>
              <a:off x="4718964" y="2430463"/>
              <a:ext cx="582232" cy="540000"/>
            </a:xfrm>
            <a:prstGeom prst="ellipse">
              <a:avLst/>
            </a:prstGeom>
            <a:solidFill>
              <a:srgbClr val="00FF00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rIns="0" anchor="ctr"/>
            <a:lstStyle/>
            <a:p>
              <a:pPr algn="ctr">
                <a:defRPr/>
              </a:pPr>
              <a:endParaRPr lang="en-US" sz="2000" b="1" dirty="0">
                <a:solidFill>
                  <a:schemeClr val="tx1"/>
                </a:solidFill>
                <a:latin typeface="Helvetica Neue Light"/>
                <a:ea typeface="ＭＳ Ｐゴシック" pitchFamily="-111" charset="-128"/>
                <a:cs typeface="Helvetica Neue Light"/>
              </a:endParaRPr>
            </a:p>
          </p:txBody>
        </p:sp>
        <p:sp>
          <p:nvSpPr>
            <p:cNvPr id="7" name="Oval 6"/>
            <p:cNvSpPr>
              <a:spLocks noChangeAspect="1"/>
            </p:cNvSpPr>
            <p:nvPr/>
          </p:nvSpPr>
          <p:spPr bwMode="auto">
            <a:xfrm>
              <a:off x="3468493" y="2430463"/>
              <a:ext cx="582230" cy="540000"/>
            </a:xfrm>
            <a:prstGeom prst="ellipse">
              <a:avLst/>
            </a:prstGeom>
            <a:solidFill>
              <a:srgbClr val="00FF00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rIns="0" anchor="ctr"/>
            <a:lstStyle/>
            <a:p>
              <a:pPr algn="ctr">
                <a:defRPr/>
              </a:pPr>
              <a:endParaRPr lang="en-US" sz="2000" b="1" dirty="0">
                <a:solidFill>
                  <a:schemeClr val="tx1"/>
                </a:solidFill>
                <a:latin typeface="Helvetica Neue Light"/>
                <a:ea typeface="ＭＳ Ｐゴシック" pitchFamily="-111" charset="-128"/>
                <a:cs typeface="Helvetica Neue Light"/>
              </a:endParaRPr>
            </a:p>
          </p:txBody>
        </p:sp>
        <p:sp>
          <p:nvSpPr>
            <p:cNvPr id="11" name="Oval 10"/>
            <p:cNvSpPr>
              <a:spLocks noChangeAspect="1"/>
            </p:cNvSpPr>
            <p:nvPr/>
          </p:nvSpPr>
          <p:spPr bwMode="auto">
            <a:xfrm>
              <a:off x="3468493" y="3421063"/>
              <a:ext cx="582230" cy="540000"/>
            </a:xfrm>
            <a:prstGeom prst="ellipse">
              <a:avLst/>
            </a:prstGeom>
            <a:solidFill>
              <a:srgbClr val="FF0000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rIns="0" anchor="ctr"/>
            <a:lstStyle/>
            <a:p>
              <a:pPr algn="ctr">
                <a:defRPr/>
              </a:pPr>
              <a:endParaRPr lang="en-US" sz="2000" b="1" dirty="0">
                <a:solidFill>
                  <a:schemeClr val="tx1"/>
                </a:solidFill>
                <a:latin typeface="Helvetica Neue Light"/>
                <a:ea typeface="ＭＳ Ｐゴシック" pitchFamily="-111" charset="-128"/>
                <a:cs typeface="Helvetica Neue Light"/>
              </a:endParaRPr>
            </a:p>
          </p:txBody>
        </p:sp>
        <p:cxnSp>
          <p:nvCxnSpPr>
            <p:cNvPr id="14" name="Straight Connector 13"/>
            <p:cNvCxnSpPr>
              <a:stCxn id="6" idx="1"/>
              <a:endCxn id="5" idx="4"/>
            </p:cNvCxnSpPr>
            <p:nvPr/>
          </p:nvCxnSpPr>
          <p:spPr bwMode="auto">
            <a:xfrm rot="16200000" flipV="1">
              <a:off x="4417295" y="2122607"/>
              <a:ext cx="377281" cy="396604"/>
            </a:xfrm>
            <a:prstGeom prst="line">
              <a:avLst/>
            </a:prstGeom>
            <a:solidFill>
              <a:srgbClr val="3366FF"/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>
              <a:stCxn id="7" idx="7"/>
              <a:endCxn id="5" idx="4"/>
            </p:cNvCxnSpPr>
            <p:nvPr/>
          </p:nvCxnSpPr>
          <p:spPr bwMode="auto">
            <a:xfrm rot="5400000" flipH="1" flipV="1">
              <a:off x="3997908" y="2099832"/>
              <a:ext cx="377281" cy="442169"/>
            </a:xfrm>
            <a:prstGeom prst="line">
              <a:avLst/>
            </a:prstGeom>
            <a:solidFill>
              <a:srgbClr val="3366FF"/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>
              <a:endCxn id="7" idx="5"/>
            </p:cNvCxnSpPr>
            <p:nvPr/>
          </p:nvCxnSpPr>
          <p:spPr bwMode="auto">
            <a:xfrm rot="16200000" flipV="1">
              <a:off x="4080462" y="2776377"/>
              <a:ext cx="608762" cy="838772"/>
            </a:xfrm>
            <a:prstGeom prst="line">
              <a:avLst/>
            </a:prstGeom>
            <a:solidFill>
              <a:srgbClr val="3366FF"/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>
              <a:stCxn id="7" idx="4"/>
              <a:endCxn id="11" idx="0"/>
            </p:cNvCxnSpPr>
            <p:nvPr/>
          </p:nvCxnSpPr>
          <p:spPr bwMode="auto">
            <a:xfrm rot="5400000">
              <a:off x="3534308" y="3195712"/>
              <a:ext cx="450600" cy="1688"/>
            </a:xfrm>
            <a:prstGeom prst="line">
              <a:avLst/>
            </a:prstGeom>
            <a:solidFill>
              <a:srgbClr val="3366FF"/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>
              <a:stCxn id="6" idx="2"/>
              <a:endCxn id="7" idx="6"/>
            </p:cNvCxnSpPr>
            <p:nvPr/>
          </p:nvCxnSpPr>
          <p:spPr bwMode="auto">
            <a:xfrm rot="10800000">
              <a:off x="4050723" y="2700463"/>
              <a:ext cx="668240" cy="1588"/>
            </a:xfrm>
            <a:prstGeom prst="line">
              <a:avLst/>
            </a:prstGeom>
            <a:solidFill>
              <a:srgbClr val="3366FF"/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>
              <a:stCxn id="6" idx="4"/>
            </p:cNvCxnSpPr>
            <p:nvPr/>
          </p:nvCxnSpPr>
          <p:spPr bwMode="auto">
            <a:xfrm rot="5400000">
              <a:off x="4784780" y="3195712"/>
              <a:ext cx="450600" cy="1688"/>
            </a:xfrm>
            <a:prstGeom prst="line">
              <a:avLst/>
            </a:prstGeom>
            <a:solidFill>
              <a:srgbClr val="3366FF"/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>
              <a:endCxn id="11" idx="6"/>
            </p:cNvCxnSpPr>
            <p:nvPr/>
          </p:nvCxnSpPr>
          <p:spPr bwMode="auto">
            <a:xfrm rot="10800000">
              <a:off x="4050723" y="3691062"/>
              <a:ext cx="668240" cy="1588"/>
            </a:xfrm>
            <a:prstGeom prst="line">
              <a:avLst/>
            </a:prstGeom>
            <a:solidFill>
              <a:srgbClr val="3366FF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>
              <a:stCxn id="3" idx="6"/>
              <a:endCxn id="4" idx="2"/>
            </p:cNvCxnSpPr>
            <p:nvPr/>
          </p:nvCxnSpPr>
          <p:spPr bwMode="auto">
            <a:xfrm>
              <a:off x="2223117" y="1862263"/>
              <a:ext cx="713805" cy="1588"/>
            </a:xfrm>
            <a:prstGeom prst="line">
              <a:avLst/>
            </a:prstGeom>
            <a:solidFill>
              <a:srgbClr val="3366FF"/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>
              <a:stCxn id="5" idx="2"/>
              <a:endCxn id="4" idx="6"/>
            </p:cNvCxnSpPr>
            <p:nvPr/>
          </p:nvCxnSpPr>
          <p:spPr bwMode="auto">
            <a:xfrm rot="10800000">
              <a:off x="3519146" y="1862263"/>
              <a:ext cx="597365" cy="1588"/>
            </a:xfrm>
            <a:prstGeom prst="line">
              <a:avLst/>
            </a:prstGeom>
            <a:solidFill>
              <a:srgbClr val="3366FF"/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1" name="Oval 120"/>
            <p:cNvSpPr>
              <a:spLocks noChangeAspect="1"/>
            </p:cNvSpPr>
            <p:nvPr/>
          </p:nvSpPr>
          <p:spPr bwMode="auto">
            <a:xfrm>
              <a:off x="5933999" y="3421063"/>
              <a:ext cx="582232" cy="540000"/>
            </a:xfrm>
            <a:prstGeom prst="ellipse">
              <a:avLst/>
            </a:prstGeom>
            <a:solidFill>
              <a:srgbClr val="FF0000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rIns="0" anchor="ctr"/>
            <a:lstStyle/>
            <a:p>
              <a:pPr algn="ctr">
                <a:defRPr/>
              </a:pPr>
              <a:endParaRPr lang="en-US" sz="2000" b="1" dirty="0">
                <a:solidFill>
                  <a:schemeClr val="tx1"/>
                </a:solidFill>
                <a:latin typeface="Helvetica Neue Light"/>
                <a:ea typeface="ＭＳ Ｐゴシック" pitchFamily="-111" charset="-128"/>
                <a:cs typeface="Helvetica Neue Light"/>
              </a:endParaRPr>
            </a:p>
          </p:txBody>
        </p:sp>
        <p:cxnSp>
          <p:nvCxnSpPr>
            <p:cNvPr id="122" name="Straight Connector 121"/>
            <p:cNvCxnSpPr>
              <a:endCxn id="121" idx="2"/>
            </p:cNvCxnSpPr>
            <p:nvPr/>
          </p:nvCxnSpPr>
          <p:spPr bwMode="auto">
            <a:xfrm>
              <a:off x="5301196" y="3691063"/>
              <a:ext cx="632800" cy="1588"/>
            </a:xfrm>
            <a:prstGeom prst="line">
              <a:avLst/>
            </a:prstGeom>
            <a:solidFill>
              <a:srgbClr val="3366FF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5" name="Oval 124"/>
            <p:cNvSpPr>
              <a:spLocks noChangeAspect="1"/>
            </p:cNvSpPr>
            <p:nvPr/>
          </p:nvSpPr>
          <p:spPr bwMode="auto">
            <a:xfrm>
              <a:off x="5935687" y="2381250"/>
              <a:ext cx="582230" cy="540000"/>
            </a:xfrm>
            <a:prstGeom prst="ellipse">
              <a:avLst/>
            </a:prstGeom>
            <a:solidFill>
              <a:srgbClr val="00FF00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rIns="0" anchor="ctr"/>
            <a:lstStyle/>
            <a:p>
              <a:pPr algn="ctr">
                <a:defRPr/>
              </a:pPr>
              <a:endParaRPr lang="en-US" sz="2000" b="1" dirty="0">
                <a:solidFill>
                  <a:schemeClr val="tx1"/>
                </a:solidFill>
                <a:latin typeface="Helvetica Neue Light"/>
                <a:ea typeface="ＭＳ Ｐゴシック" pitchFamily="-111" charset="-128"/>
                <a:cs typeface="Helvetica Neue Light"/>
              </a:endParaRPr>
            </a:p>
          </p:txBody>
        </p:sp>
        <p:sp>
          <p:nvSpPr>
            <p:cNvPr id="126" name="Oval 125"/>
            <p:cNvSpPr>
              <a:spLocks noChangeAspect="1"/>
            </p:cNvSpPr>
            <p:nvPr/>
          </p:nvSpPr>
          <p:spPr bwMode="auto">
            <a:xfrm>
              <a:off x="7392036" y="3940175"/>
              <a:ext cx="582232" cy="540000"/>
            </a:xfrm>
            <a:prstGeom prst="ellipse">
              <a:avLst/>
            </a:prstGeom>
            <a:solidFill>
              <a:srgbClr val="00FF00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rIns="0" anchor="ctr"/>
            <a:lstStyle/>
            <a:p>
              <a:pPr algn="ctr">
                <a:defRPr/>
              </a:pPr>
              <a:endParaRPr lang="en-US" sz="2000" b="1" dirty="0">
                <a:solidFill>
                  <a:schemeClr val="tx1"/>
                </a:solidFill>
                <a:latin typeface="Helvetica Neue Light"/>
                <a:ea typeface="ＭＳ Ｐゴシック" pitchFamily="-111" charset="-128"/>
                <a:cs typeface="Helvetica Neue Light"/>
              </a:endParaRPr>
            </a:p>
          </p:txBody>
        </p:sp>
        <p:sp>
          <p:nvSpPr>
            <p:cNvPr id="127" name="Oval 126"/>
            <p:cNvSpPr>
              <a:spLocks noChangeAspect="1"/>
            </p:cNvSpPr>
            <p:nvPr/>
          </p:nvSpPr>
          <p:spPr bwMode="auto">
            <a:xfrm>
              <a:off x="7295817" y="3101975"/>
              <a:ext cx="582232" cy="540000"/>
            </a:xfrm>
            <a:prstGeom prst="ellipse">
              <a:avLst/>
            </a:prstGeom>
            <a:solidFill>
              <a:srgbClr val="00FF00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rIns="0" anchor="ctr"/>
            <a:lstStyle/>
            <a:p>
              <a:pPr algn="ctr">
                <a:defRPr/>
              </a:pPr>
              <a:endParaRPr lang="en-US" sz="2000" b="1" dirty="0">
                <a:solidFill>
                  <a:schemeClr val="tx1"/>
                </a:solidFill>
                <a:latin typeface="Helvetica Neue Light"/>
                <a:ea typeface="ＭＳ Ｐゴシック" pitchFamily="-111" charset="-128"/>
                <a:cs typeface="Helvetica Neue Light"/>
              </a:endParaRPr>
            </a:p>
          </p:txBody>
        </p:sp>
        <p:sp>
          <p:nvSpPr>
            <p:cNvPr id="128" name="Oval 127"/>
            <p:cNvSpPr>
              <a:spLocks noChangeAspect="1"/>
            </p:cNvSpPr>
            <p:nvPr/>
          </p:nvSpPr>
          <p:spPr bwMode="auto">
            <a:xfrm>
              <a:off x="7473038" y="1882775"/>
              <a:ext cx="582230" cy="540000"/>
            </a:xfrm>
            <a:prstGeom prst="ellipse">
              <a:avLst/>
            </a:prstGeom>
            <a:solidFill>
              <a:srgbClr val="00FF00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rIns="0" anchor="ctr"/>
            <a:lstStyle/>
            <a:p>
              <a:pPr algn="ctr">
                <a:defRPr/>
              </a:pPr>
              <a:endParaRPr lang="en-US" sz="2000" b="1" dirty="0">
                <a:solidFill>
                  <a:schemeClr val="tx1"/>
                </a:solidFill>
                <a:latin typeface="Helvetica Neue Light"/>
                <a:ea typeface="ＭＳ Ｐゴシック" pitchFamily="-111" charset="-128"/>
                <a:cs typeface="Helvetica Neue Light"/>
              </a:endParaRPr>
            </a:p>
          </p:txBody>
        </p:sp>
        <p:sp>
          <p:nvSpPr>
            <p:cNvPr id="129" name="Oval 128"/>
            <p:cNvSpPr>
              <a:spLocks noChangeAspect="1"/>
            </p:cNvSpPr>
            <p:nvPr/>
          </p:nvSpPr>
          <p:spPr bwMode="auto">
            <a:xfrm>
              <a:off x="8526067" y="1260475"/>
              <a:ext cx="582232" cy="540000"/>
            </a:xfrm>
            <a:prstGeom prst="ellipse">
              <a:avLst/>
            </a:prstGeom>
            <a:solidFill>
              <a:srgbClr val="00FF00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rIns="0" anchor="ctr"/>
            <a:lstStyle/>
            <a:p>
              <a:pPr algn="ctr">
                <a:defRPr/>
              </a:pPr>
              <a:endParaRPr lang="en-US" sz="2000" b="1" dirty="0">
                <a:solidFill>
                  <a:schemeClr val="tx1"/>
                </a:solidFill>
                <a:latin typeface="Helvetica Neue Light"/>
                <a:ea typeface="ＭＳ Ｐゴシック" pitchFamily="-111" charset="-128"/>
                <a:cs typeface="Helvetica Neue Light"/>
              </a:endParaRPr>
            </a:p>
          </p:txBody>
        </p:sp>
        <p:sp>
          <p:nvSpPr>
            <p:cNvPr id="130" name="Oval 129"/>
            <p:cNvSpPr>
              <a:spLocks noChangeAspect="1"/>
            </p:cNvSpPr>
            <p:nvPr/>
          </p:nvSpPr>
          <p:spPr bwMode="auto">
            <a:xfrm>
              <a:off x="9984106" y="1273175"/>
              <a:ext cx="582230" cy="540000"/>
            </a:xfrm>
            <a:prstGeom prst="ellipse">
              <a:avLst/>
            </a:prstGeom>
            <a:solidFill>
              <a:srgbClr val="00FF00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rIns="0" anchor="ctr"/>
            <a:lstStyle/>
            <a:p>
              <a:pPr algn="ctr">
                <a:defRPr/>
              </a:pPr>
              <a:endParaRPr lang="en-US" sz="2000" b="1" dirty="0">
                <a:solidFill>
                  <a:schemeClr val="tx1"/>
                </a:solidFill>
                <a:latin typeface="Helvetica Neue Light"/>
                <a:ea typeface="ＭＳ Ｐゴシック" pitchFamily="-111" charset="-128"/>
                <a:cs typeface="Helvetica Neue Light"/>
              </a:endParaRPr>
            </a:p>
          </p:txBody>
        </p:sp>
        <p:sp>
          <p:nvSpPr>
            <p:cNvPr id="131" name="Oval 130"/>
            <p:cNvSpPr>
              <a:spLocks noChangeAspect="1"/>
            </p:cNvSpPr>
            <p:nvPr/>
          </p:nvSpPr>
          <p:spPr bwMode="auto">
            <a:xfrm>
              <a:off x="8769079" y="2797175"/>
              <a:ext cx="582230" cy="540000"/>
            </a:xfrm>
            <a:prstGeom prst="ellipse">
              <a:avLst/>
            </a:prstGeom>
            <a:solidFill>
              <a:srgbClr val="00FF00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rIns="0" anchor="ctr"/>
            <a:lstStyle/>
            <a:p>
              <a:pPr algn="ctr">
                <a:defRPr/>
              </a:pPr>
              <a:endParaRPr lang="en-US" sz="2000" b="1" dirty="0">
                <a:solidFill>
                  <a:schemeClr val="tx1"/>
                </a:solidFill>
                <a:latin typeface="Helvetica Neue Light"/>
                <a:ea typeface="ＭＳ Ｐゴシック" pitchFamily="-111" charset="-128"/>
                <a:cs typeface="Helvetica Neue Light"/>
              </a:endParaRPr>
            </a:p>
          </p:txBody>
        </p:sp>
        <p:sp>
          <p:nvSpPr>
            <p:cNvPr id="132" name="Oval 131"/>
            <p:cNvSpPr>
              <a:spLocks noChangeAspect="1"/>
            </p:cNvSpPr>
            <p:nvPr/>
          </p:nvSpPr>
          <p:spPr bwMode="auto">
            <a:xfrm>
              <a:off x="8891271" y="4101041"/>
              <a:ext cx="582232" cy="540000"/>
            </a:xfrm>
            <a:prstGeom prst="ellipse">
              <a:avLst/>
            </a:prstGeom>
            <a:solidFill>
              <a:srgbClr val="00FF00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rIns="0" anchor="ctr"/>
            <a:lstStyle/>
            <a:p>
              <a:pPr algn="ctr">
                <a:defRPr/>
              </a:pPr>
              <a:endParaRPr lang="en-US" sz="2000" b="1" dirty="0">
                <a:solidFill>
                  <a:schemeClr val="tx1"/>
                </a:solidFill>
                <a:latin typeface="Helvetica Neue Light"/>
                <a:ea typeface="ＭＳ Ｐゴシック" pitchFamily="-111" charset="-128"/>
                <a:cs typeface="Helvetica Neue Light"/>
              </a:endParaRPr>
            </a:p>
          </p:txBody>
        </p:sp>
        <p:cxnSp>
          <p:nvCxnSpPr>
            <p:cNvPr id="135" name="Straight Connector 134"/>
            <p:cNvCxnSpPr>
              <a:stCxn id="121" idx="5"/>
              <a:endCxn id="126" idx="2"/>
            </p:cNvCxnSpPr>
            <p:nvPr/>
          </p:nvCxnSpPr>
          <p:spPr bwMode="auto">
            <a:xfrm rot="16200000" flipH="1">
              <a:off x="6747410" y="3565547"/>
              <a:ext cx="328193" cy="961073"/>
            </a:xfrm>
            <a:prstGeom prst="line">
              <a:avLst/>
            </a:prstGeom>
            <a:solidFill>
              <a:srgbClr val="3366FF"/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8" name="Straight Connector 137"/>
            <p:cNvCxnSpPr>
              <a:stCxn id="126" idx="5"/>
              <a:endCxn id="132" idx="2"/>
            </p:cNvCxnSpPr>
            <p:nvPr/>
          </p:nvCxnSpPr>
          <p:spPr bwMode="auto">
            <a:xfrm flipV="1">
              <a:off x="7889002" y="4371041"/>
              <a:ext cx="1002269" cy="30053"/>
            </a:xfrm>
            <a:prstGeom prst="line">
              <a:avLst/>
            </a:prstGeom>
            <a:solidFill>
              <a:srgbClr val="3366FF"/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2" name="Straight Connector 141"/>
            <p:cNvCxnSpPr>
              <a:stCxn id="127" idx="2"/>
              <a:endCxn id="121" idx="6"/>
            </p:cNvCxnSpPr>
            <p:nvPr/>
          </p:nvCxnSpPr>
          <p:spPr bwMode="auto">
            <a:xfrm rot="10800000" flipV="1">
              <a:off x="6516228" y="3371975"/>
              <a:ext cx="779588" cy="319088"/>
            </a:xfrm>
            <a:prstGeom prst="line">
              <a:avLst/>
            </a:prstGeom>
            <a:solidFill>
              <a:srgbClr val="3366FF"/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>
              <a:stCxn id="126" idx="0"/>
              <a:endCxn id="127" idx="4"/>
            </p:cNvCxnSpPr>
            <p:nvPr/>
          </p:nvCxnSpPr>
          <p:spPr bwMode="auto">
            <a:xfrm rot="16200000" flipV="1">
              <a:off x="7485943" y="3742973"/>
              <a:ext cx="298200" cy="96219"/>
            </a:xfrm>
            <a:prstGeom prst="line">
              <a:avLst/>
            </a:prstGeom>
            <a:solidFill>
              <a:srgbClr val="3366FF"/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0" name="Straight Connector 149"/>
            <p:cNvCxnSpPr>
              <a:stCxn id="127" idx="6"/>
              <a:endCxn id="131" idx="2"/>
            </p:cNvCxnSpPr>
            <p:nvPr/>
          </p:nvCxnSpPr>
          <p:spPr bwMode="auto">
            <a:xfrm flipV="1">
              <a:off x="7878049" y="3067175"/>
              <a:ext cx="891024" cy="304800"/>
            </a:xfrm>
            <a:prstGeom prst="line">
              <a:avLst/>
            </a:prstGeom>
            <a:solidFill>
              <a:srgbClr val="3366FF"/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1" name="Straight Connector 150"/>
            <p:cNvCxnSpPr>
              <a:stCxn id="126" idx="6"/>
              <a:endCxn id="131" idx="3"/>
            </p:cNvCxnSpPr>
            <p:nvPr/>
          </p:nvCxnSpPr>
          <p:spPr bwMode="auto">
            <a:xfrm flipV="1">
              <a:off x="7974270" y="3258101"/>
              <a:ext cx="880071" cy="952081"/>
            </a:xfrm>
            <a:prstGeom prst="line">
              <a:avLst/>
            </a:prstGeom>
            <a:solidFill>
              <a:srgbClr val="3366FF"/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8" name="Straight Connector 157"/>
            <p:cNvCxnSpPr>
              <a:stCxn id="121" idx="0"/>
              <a:endCxn id="125" idx="4"/>
            </p:cNvCxnSpPr>
            <p:nvPr/>
          </p:nvCxnSpPr>
          <p:spPr bwMode="auto">
            <a:xfrm rot="5400000" flipH="1" flipV="1">
              <a:off x="5976057" y="3170326"/>
              <a:ext cx="499813" cy="1687"/>
            </a:xfrm>
            <a:prstGeom prst="line">
              <a:avLst/>
            </a:prstGeom>
            <a:solidFill>
              <a:srgbClr val="3366FF"/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1" name="Straight Connector 160"/>
            <p:cNvCxnSpPr>
              <a:stCxn id="125" idx="6"/>
              <a:endCxn id="128" idx="2"/>
            </p:cNvCxnSpPr>
            <p:nvPr/>
          </p:nvCxnSpPr>
          <p:spPr bwMode="auto">
            <a:xfrm flipV="1">
              <a:off x="6517922" y="2152787"/>
              <a:ext cx="955123" cy="498475"/>
            </a:xfrm>
            <a:prstGeom prst="line">
              <a:avLst/>
            </a:prstGeom>
            <a:solidFill>
              <a:srgbClr val="3366FF"/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7" name="Straight Connector 166"/>
            <p:cNvCxnSpPr>
              <a:stCxn id="128" idx="5"/>
              <a:endCxn id="131" idx="1"/>
            </p:cNvCxnSpPr>
            <p:nvPr/>
          </p:nvCxnSpPr>
          <p:spPr bwMode="auto">
            <a:xfrm rot="16200000" flipH="1">
              <a:off x="8145889" y="2167818"/>
              <a:ext cx="532562" cy="884337"/>
            </a:xfrm>
            <a:prstGeom prst="line">
              <a:avLst/>
            </a:prstGeom>
            <a:solidFill>
              <a:srgbClr val="3366FF"/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0" name="Straight Connector 169"/>
            <p:cNvCxnSpPr>
              <a:stCxn id="125" idx="5"/>
              <a:endCxn id="131" idx="2"/>
            </p:cNvCxnSpPr>
            <p:nvPr/>
          </p:nvCxnSpPr>
          <p:spPr bwMode="auto">
            <a:xfrm rot="16200000" flipH="1">
              <a:off x="7488358" y="1786460"/>
              <a:ext cx="225006" cy="2336424"/>
            </a:xfrm>
            <a:prstGeom prst="line">
              <a:avLst/>
            </a:prstGeom>
            <a:solidFill>
              <a:srgbClr val="3366FF"/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>
              <a:stCxn id="130" idx="2"/>
              <a:endCxn id="129" idx="6"/>
            </p:cNvCxnSpPr>
            <p:nvPr/>
          </p:nvCxnSpPr>
          <p:spPr bwMode="auto">
            <a:xfrm rot="10800000">
              <a:off x="9108307" y="1530475"/>
              <a:ext cx="875807" cy="12700"/>
            </a:xfrm>
            <a:prstGeom prst="line">
              <a:avLst/>
            </a:prstGeom>
            <a:solidFill>
              <a:srgbClr val="3366FF"/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4" name="Straight Connector 173"/>
            <p:cNvCxnSpPr>
              <a:stCxn id="129" idx="3"/>
              <a:endCxn id="128" idx="7"/>
            </p:cNvCxnSpPr>
            <p:nvPr/>
          </p:nvCxnSpPr>
          <p:spPr bwMode="auto">
            <a:xfrm rot="5400000">
              <a:off x="8170437" y="1520964"/>
              <a:ext cx="240462" cy="641330"/>
            </a:xfrm>
            <a:prstGeom prst="line">
              <a:avLst/>
            </a:prstGeom>
            <a:solidFill>
              <a:srgbClr val="3366FF"/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2" name="Oval 211"/>
            <p:cNvSpPr>
              <a:spLocks noChangeAspect="1"/>
            </p:cNvSpPr>
            <p:nvPr/>
          </p:nvSpPr>
          <p:spPr bwMode="auto">
            <a:xfrm>
              <a:off x="9903104" y="2339975"/>
              <a:ext cx="582230" cy="540000"/>
            </a:xfrm>
            <a:prstGeom prst="ellipse">
              <a:avLst/>
            </a:prstGeom>
            <a:solidFill>
              <a:srgbClr val="00FF00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rIns="0" anchor="ctr"/>
            <a:lstStyle/>
            <a:p>
              <a:pPr algn="ctr">
                <a:defRPr/>
              </a:pPr>
              <a:endParaRPr lang="en-US" sz="2000" b="1" dirty="0">
                <a:solidFill>
                  <a:schemeClr val="tx1"/>
                </a:solidFill>
                <a:latin typeface="Helvetica Neue Light"/>
                <a:ea typeface="ＭＳ Ｐゴシック" pitchFamily="-111" charset="-128"/>
                <a:cs typeface="Helvetica Neue Light"/>
              </a:endParaRPr>
            </a:p>
          </p:txBody>
        </p:sp>
        <p:pic>
          <p:nvPicPr>
            <p:cNvPr id="2" name="Picture 1" descr="dice2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66076"/>
            <a:stretch/>
          </p:blipFill>
          <p:spPr>
            <a:xfrm>
              <a:off x="2062500" y="2921260"/>
              <a:ext cx="874420" cy="1050928"/>
            </a:xfrm>
            <a:prstGeom prst="rect">
              <a:avLst/>
            </a:prstGeom>
          </p:spPr>
        </p:pic>
        <p:sp>
          <p:nvSpPr>
            <p:cNvPr id="49" name="Oval 48"/>
            <p:cNvSpPr>
              <a:spLocks noChangeAspect="1"/>
            </p:cNvSpPr>
            <p:nvPr/>
          </p:nvSpPr>
          <p:spPr bwMode="auto">
            <a:xfrm>
              <a:off x="4718964" y="3421063"/>
              <a:ext cx="582232" cy="54000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rIns="0" anchor="ctr"/>
            <a:lstStyle/>
            <a:p>
              <a:pPr algn="ctr">
                <a:defRPr/>
              </a:pPr>
              <a:endParaRPr lang="en-US" sz="2000" b="1" dirty="0">
                <a:solidFill>
                  <a:schemeClr val="tx1"/>
                </a:solidFill>
                <a:latin typeface="Helvetica Neue Light"/>
                <a:ea typeface="ＭＳ Ｐゴシック" pitchFamily="-111" charset="-128"/>
                <a:cs typeface="Helvetica Neue Light"/>
              </a:endParaRPr>
            </a:p>
          </p:txBody>
        </p:sp>
        <p:cxnSp>
          <p:nvCxnSpPr>
            <p:cNvPr id="46" name="Straight Connector 45"/>
            <p:cNvCxnSpPr/>
            <p:nvPr/>
          </p:nvCxnSpPr>
          <p:spPr bwMode="auto">
            <a:xfrm rot="16200000" flipH="1">
              <a:off x="4559055" y="3442639"/>
              <a:ext cx="885714" cy="496967"/>
            </a:xfrm>
            <a:prstGeom prst="line">
              <a:avLst/>
            </a:prstGeom>
            <a:solidFill>
              <a:srgbClr val="3366FF"/>
            </a:solidFill>
            <a:ln w="50800" cap="rnd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 bwMode="auto">
            <a:xfrm rot="5400000">
              <a:off x="4584456" y="3417237"/>
              <a:ext cx="885714" cy="547770"/>
            </a:xfrm>
            <a:prstGeom prst="line">
              <a:avLst/>
            </a:prstGeom>
            <a:solidFill>
              <a:srgbClr val="3366FF"/>
            </a:solidFill>
            <a:ln w="50800" cap="rnd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7" name="TextBox 46"/>
          <p:cNvSpPr txBox="1"/>
          <p:nvPr/>
        </p:nvSpPr>
        <p:spPr>
          <a:xfrm>
            <a:off x="0" y="0"/>
            <a:ext cx="121539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i="1" dirty="0">
                <a:solidFill>
                  <a:schemeClr val="bg1">
                    <a:lumMod val="65000"/>
                  </a:schemeClr>
                </a:solidFill>
              </a:rPr>
              <a:t>Science in School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  <a:sym typeface="Symbol" charset="2"/>
              </a:rPr>
              <a:t>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GB" sz="1200" dirty="0" err="1">
                <a:solidFill>
                  <a:schemeClr val="bg1">
                    <a:lumMod val="65000"/>
                  </a:schemeClr>
                </a:solidFill>
              </a:rPr>
              <a:t>Volumen</a:t>
            </a:r>
            <a:r>
              <a:rPr lang="en-US" sz="1200" dirty="0"/>
              <a:t> 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40: </a:t>
            </a:r>
            <a:r>
              <a:rPr lang="en-GB" sz="1200" dirty="0" err="1">
                <a:solidFill>
                  <a:srgbClr val="A6A6A6"/>
                </a:solidFill>
              </a:rPr>
              <a:t>Verano</a:t>
            </a:r>
            <a:r>
              <a:rPr lang="en-US" sz="1200" dirty="0"/>
              <a:t> 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 2017 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  <a:sym typeface="Symbol" charset="2"/>
              </a:rPr>
              <a:t>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GB" sz="1200" dirty="0" err="1">
                <a:solidFill>
                  <a:schemeClr val="bg1">
                    <a:lumMod val="65000"/>
                  </a:schemeClr>
                </a:solidFill>
              </a:rPr>
              <a:t>www.scienceinschool.org</a:t>
            </a:r>
            <a:endParaRPr lang="en-US" sz="12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0" y="6213560"/>
            <a:ext cx="12115800" cy="892552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  <a:tabLst>
                <a:tab pos="2743200" algn="ctr"/>
                <a:tab pos="5486400" algn="r"/>
              </a:tabLst>
            </a:pPr>
            <a:r>
              <a:rPr lang="es-AR" sz="1200" dirty="0">
                <a:solidFill>
                  <a:srgbClr val="A6A6A6"/>
                </a:solidFill>
              </a:rPr>
              <a:t>Material complementario para:</a:t>
            </a:r>
            <a:r>
              <a:rPr lang="en-US" sz="1200" dirty="0">
                <a:solidFill>
                  <a:srgbClr val="A6A6A6"/>
                </a:solidFill>
              </a:rPr>
              <a:t> </a:t>
            </a:r>
          </a:p>
          <a:p>
            <a:pPr>
              <a:spcAft>
                <a:spcPts val="600"/>
              </a:spcAft>
              <a:tabLst>
                <a:tab pos="2743200" algn="ctr"/>
                <a:tab pos="5486400" algn="r"/>
              </a:tabLst>
            </a:pPr>
            <a:r>
              <a:rPr lang="en-US" sz="1200" dirty="0" err="1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Kucharski</a:t>
            </a:r>
            <a:r>
              <a:rPr lang="en-US" sz="1200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 A et al. </a:t>
            </a:r>
            <a:r>
              <a:rPr lang="en-GB" sz="1200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(2017) Disease dynamics: understanding the spread of diseases. </a:t>
            </a:r>
            <a:r>
              <a:rPr lang="en-GB" sz="1200" i="1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Science in School</a:t>
            </a:r>
            <a:r>
              <a:rPr lang="en-GB" sz="1200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 </a:t>
            </a:r>
            <a:r>
              <a:rPr lang="en-GB" sz="1200" b="1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40</a:t>
            </a:r>
            <a:r>
              <a:rPr lang="en-GB" sz="1200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: 52–56. </a:t>
            </a:r>
            <a:r>
              <a:rPr lang="en-GB" sz="1200" dirty="0" err="1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www.scienceinschool.org</a:t>
            </a:r>
            <a:r>
              <a:rPr lang="en-GB" sz="1200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/2017/issue40/</a:t>
            </a:r>
            <a:r>
              <a:rPr lang="en-GB" sz="1200" dirty="0" err="1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diseasedynamics</a:t>
            </a:r>
            <a:endParaRPr lang="en-US" sz="1200" dirty="0">
              <a:latin typeface="Times New Roman" charset="0"/>
              <a:ea typeface="Times New Roman" charset="0"/>
            </a:endParaRPr>
          </a:p>
          <a:p>
            <a:pPr>
              <a:spcAft>
                <a:spcPts val="600"/>
              </a:spcAft>
              <a:tabLst>
                <a:tab pos="2743200" algn="ctr"/>
                <a:tab pos="5486400" algn="r"/>
              </a:tabLst>
            </a:pPr>
            <a:r>
              <a:rPr lang="en-GB" dirty="0">
                <a:solidFill>
                  <a:srgbClr val="000000"/>
                </a:solidFill>
                <a:latin typeface="Times New Roman" charset="0"/>
                <a:ea typeface="Times New Roman" charset="0"/>
                <a:cs typeface="Times New Roman" charset="0"/>
              </a:rPr>
              <a:t> </a:t>
            </a:r>
            <a:endParaRPr lang="en-US" sz="1200" dirty="0">
              <a:latin typeface="Times New Roman" charset="0"/>
              <a:ea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27202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>
            <a:spLocks noChangeAspect="1"/>
          </p:cNvSpPr>
          <p:nvPr/>
        </p:nvSpPr>
        <p:spPr bwMode="auto">
          <a:xfrm>
            <a:off x="1640886" y="1592263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4" name="Oval 3"/>
          <p:cNvSpPr>
            <a:spLocks noChangeAspect="1"/>
          </p:cNvSpPr>
          <p:nvPr/>
        </p:nvSpPr>
        <p:spPr bwMode="auto">
          <a:xfrm>
            <a:off x="2936921" y="1592263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5" name="Oval 4"/>
          <p:cNvSpPr>
            <a:spLocks noChangeAspect="1"/>
          </p:cNvSpPr>
          <p:nvPr/>
        </p:nvSpPr>
        <p:spPr bwMode="auto">
          <a:xfrm>
            <a:off x="4116516" y="1592263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6" name="Oval 5"/>
          <p:cNvSpPr>
            <a:spLocks noChangeAspect="1"/>
          </p:cNvSpPr>
          <p:nvPr/>
        </p:nvSpPr>
        <p:spPr bwMode="auto">
          <a:xfrm>
            <a:off x="4718964" y="2430463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7" name="Oval 6"/>
          <p:cNvSpPr>
            <a:spLocks noChangeAspect="1"/>
          </p:cNvSpPr>
          <p:nvPr/>
        </p:nvSpPr>
        <p:spPr bwMode="auto">
          <a:xfrm>
            <a:off x="3468493" y="2430463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1" name="Oval 10"/>
          <p:cNvSpPr>
            <a:spLocks noChangeAspect="1"/>
          </p:cNvSpPr>
          <p:nvPr/>
        </p:nvSpPr>
        <p:spPr bwMode="auto">
          <a:xfrm>
            <a:off x="3468493" y="3421063"/>
            <a:ext cx="582230" cy="540000"/>
          </a:xfrm>
          <a:prstGeom prst="ellipse">
            <a:avLst/>
          </a:prstGeom>
          <a:solidFill>
            <a:srgbClr val="FF00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" name="Oval 11"/>
          <p:cNvSpPr>
            <a:spLocks noChangeAspect="1"/>
          </p:cNvSpPr>
          <p:nvPr/>
        </p:nvSpPr>
        <p:spPr bwMode="auto">
          <a:xfrm>
            <a:off x="4718964" y="3421063"/>
            <a:ext cx="582232" cy="540000"/>
          </a:xfrm>
          <a:prstGeom prst="ellipse">
            <a:avLst/>
          </a:prstGeom>
          <a:solidFill>
            <a:srgbClr val="F2F2F2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cxnSp>
        <p:nvCxnSpPr>
          <p:cNvPr id="14" name="Straight Connector 13"/>
          <p:cNvCxnSpPr>
            <a:stCxn id="6" idx="1"/>
            <a:endCxn id="5" idx="4"/>
          </p:cNvCxnSpPr>
          <p:nvPr/>
        </p:nvCxnSpPr>
        <p:spPr bwMode="auto">
          <a:xfrm rot="16200000" flipV="1">
            <a:off x="4417295" y="2122607"/>
            <a:ext cx="377281" cy="396604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7" idx="7"/>
            <a:endCxn id="5" idx="4"/>
          </p:cNvCxnSpPr>
          <p:nvPr/>
        </p:nvCxnSpPr>
        <p:spPr bwMode="auto">
          <a:xfrm rot="5400000" flipH="1" flipV="1">
            <a:off x="3997908" y="2099832"/>
            <a:ext cx="377281" cy="442169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12" idx="1"/>
            <a:endCxn id="7" idx="5"/>
          </p:cNvCxnSpPr>
          <p:nvPr/>
        </p:nvCxnSpPr>
        <p:spPr bwMode="auto">
          <a:xfrm rot="16200000" flipV="1">
            <a:off x="4080462" y="2776377"/>
            <a:ext cx="608762" cy="838772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7" idx="4"/>
            <a:endCxn id="11" idx="0"/>
          </p:cNvCxnSpPr>
          <p:nvPr/>
        </p:nvCxnSpPr>
        <p:spPr bwMode="auto">
          <a:xfrm rot="5400000">
            <a:off x="3534308" y="3195712"/>
            <a:ext cx="450600" cy="16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6" idx="2"/>
            <a:endCxn id="7" idx="6"/>
          </p:cNvCxnSpPr>
          <p:nvPr/>
        </p:nvCxnSpPr>
        <p:spPr bwMode="auto">
          <a:xfrm rot="10800000">
            <a:off x="4050723" y="2700463"/>
            <a:ext cx="668240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6" idx="4"/>
            <a:endCxn id="12" idx="0"/>
          </p:cNvCxnSpPr>
          <p:nvPr/>
        </p:nvCxnSpPr>
        <p:spPr bwMode="auto">
          <a:xfrm rot="5400000">
            <a:off x="4784780" y="3195712"/>
            <a:ext cx="450600" cy="16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12" idx="2"/>
            <a:endCxn id="11" idx="6"/>
          </p:cNvCxnSpPr>
          <p:nvPr/>
        </p:nvCxnSpPr>
        <p:spPr bwMode="auto">
          <a:xfrm rot="10800000">
            <a:off x="4050723" y="3691062"/>
            <a:ext cx="668240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>
            <a:stCxn id="3" idx="6"/>
            <a:endCxn id="4" idx="2"/>
          </p:cNvCxnSpPr>
          <p:nvPr/>
        </p:nvCxnSpPr>
        <p:spPr bwMode="auto">
          <a:xfrm>
            <a:off x="2223117" y="1862263"/>
            <a:ext cx="713805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>
            <a:stCxn id="5" idx="2"/>
            <a:endCxn id="4" idx="6"/>
          </p:cNvCxnSpPr>
          <p:nvPr/>
        </p:nvCxnSpPr>
        <p:spPr bwMode="auto">
          <a:xfrm rot="10800000">
            <a:off x="3519146" y="1862263"/>
            <a:ext cx="597365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1" name="Oval 120"/>
          <p:cNvSpPr>
            <a:spLocks noChangeAspect="1"/>
          </p:cNvSpPr>
          <p:nvPr/>
        </p:nvSpPr>
        <p:spPr bwMode="auto">
          <a:xfrm>
            <a:off x="5933999" y="3421063"/>
            <a:ext cx="582232" cy="540000"/>
          </a:xfrm>
          <a:prstGeom prst="ellipse">
            <a:avLst/>
          </a:prstGeom>
          <a:solidFill>
            <a:srgbClr val="FF00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cxnSp>
        <p:nvCxnSpPr>
          <p:cNvPr id="122" name="Straight Connector 121"/>
          <p:cNvCxnSpPr>
            <a:stCxn id="12" idx="6"/>
            <a:endCxn id="121" idx="2"/>
          </p:cNvCxnSpPr>
          <p:nvPr/>
        </p:nvCxnSpPr>
        <p:spPr bwMode="auto">
          <a:xfrm>
            <a:off x="5301196" y="3691063"/>
            <a:ext cx="632800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5" name="Oval 124"/>
          <p:cNvSpPr>
            <a:spLocks noChangeAspect="1"/>
          </p:cNvSpPr>
          <p:nvPr/>
        </p:nvSpPr>
        <p:spPr bwMode="auto">
          <a:xfrm>
            <a:off x="5935687" y="2381250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6" name="Oval 125"/>
          <p:cNvSpPr>
            <a:spLocks noChangeAspect="1"/>
          </p:cNvSpPr>
          <p:nvPr/>
        </p:nvSpPr>
        <p:spPr bwMode="auto">
          <a:xfrm>
            <a:off x="7392036" y="3940175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7" name="Oval 126"/>
          <p:cNvSpPr>
            <a:spLocks noChangeAspect="1"/>
          </p:cNvSpPr>
          <p:nvPr/>
        </p:nvSpPr>
        <p:spPr bwMode="auto">
          <a:xfrm>
            <a:off x="7295817" y="3101975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8" name="Oval 127"/>
          <p:cNvSpPr>
            <a:spLocks noChangeAspect="1"/>
          </p:cNvSpPr>
          <p:nvPr/>
        </p:nvSpPr>
        <p:spPr bwMode="auto">
          <a:xfrm>
            <a:off x="7473038" y="1882775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9" name="Oval 128"/>
          <p:cNvSpPr>
            <a:spLocks noChangeAspect="1"/>
          </p:cNvSpPr>
          <p:nvPr/>
        </p:nvSpPr>
        <p:spPr bwMode="auto">
          <a:xfrm>
            <a:off x="8526067" y="1260475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30" name="Oval 129"/>
          <p:cNvSpPr>
            <a:spLocks noChangeAspect="1"/>
          </p:cNvSpPr>
          <p:nvPr/>
        </p:nvSpPr>
        <p:spPr bwMode="auto">
          <a:xfrm>
            <a:off x="9984106" y="1273175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31" name="Oval 130"/>
          <p:cNvSpPr>
            <a:spLocks noChangeAspect="1"/>
          </p:cNvSpPr>
          <p:nvPr/>
        </p:nvSpPr>
        <p:spPr bwMode="auto">
          <a:xfrm>
            <a:off x="8769079" y="2797175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32" name="Oval 131"/>
          <p:cNvSpPr>
            <a:spLocks noChangeAspect="1"/>
          </p:cNvSpPr>
          <p:nvPr/>
        </p:nvSpPr>
        <p:spPr bwMode="auto">
          <a:xfrm>
            <a:off x="8688071" y="4473575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cxnSp>
        <p:nvCxnSpPr>
          <p:cNvPr id="135" name="Straight Connector 134"/>
          <p:cNvCxnSpPr>
            <a:stCxn id="121" idx="5"/>
            <a:endCxn id="126" idx="2"/>
          </p:cNvCxnSpPr>
          <p:nvPr/>
        </p:nvCxnSpPr>
        <p:spPr bwMode="auto">
          <a:xfrm rot="16200000" flipH="1">
            <a:off x="6747410" y="3565547"/>
            <a:ext cx="328193" cy="961073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Connector 137"/>
          <p:cNvCxnSpPr>
            <a:stCxn id="126" idx="5"/>
            <a:endCxn id="132" idx="2"/>
          </p:cNvCxnSpPr>
          <p:nvPr/>
        </p:nvCxnSpPr>
        <p:spPr bwMode="auto">
          <a:xfrm rot="16200000" flipH="1">
            <a:off x="8117303" y="4172806"/>
            <a:ext cx="342481" cy="799069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2" name="Straight Connector 141"/>
          <p:cNvCxnSpPr>
            <a:stCxn id="127" idx="2"/>
            <a:endCxn id="121" idx="6"/>
          </p:cNvCxnSpPr>
          <p:nvPr/>
        </p:nvCxnSpPr>
        <p:spPr bwMode="auto">
          <a:xfrm rot="10800000" flipV="1">
            <a:off x="6516228" y="3371975"/>
            <a:ext cx="779588" cy="3190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Connector 144"/>
          <p:cNvCxnSpPr>
            <a:stCxn id="126" idx="0"/>
            <a:endCxn id="127" idx="4"/>
          </p:cNvCxnSpPr>
          <p:nvPr/>
        </p:nvCxnSpPr>
        <p:spPr bwMode="auto">
          <a:xfrm rot="16200000" flipV="1">
            <a:off x="7485943" y="3742973"/>
            <a:ext cx="298200" cy="96219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Connector 149"/>
          <p:cNvCxnSpPr>
            <a:stCxn id="127" idx="6"/>
            <a:endCxn id="131" idx="2"/>
          </p:cNvCxnSpPr>
          <p:nvPr/>
        </p:nvCxnSpPr>
        <p:spPr bwMode="auto">
          <a:xfrm flipV="1">
            <a:off x="7878049" y="3067175"/>
            <a:ext cx="891024" cy="304800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1" name="Straight Connector 150"/>
          <p:cNvCxnSpPr>
            <a:stCxn id="126" idx="6"/>
            <a:endCxn id="131" idx="3"/>
          </p:cNvCxnSpPr>
          <p:nvPr/>
        </p:nvCxnSpPr>
        <p:spPr bwMode="auto">
          <a:xfrm flipV="1">
            <a:off x="7974270" y="3258101"/>
            <a:ext cx="880071" cy="952081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8" name="Straight Connector 157"/>
          <p:cNvCxnSpPr>
            <a:stCxn id="121" idx="0"/>
            <a:endCxn id="125" idx="4"/>
          </p:cNvCxnSpPr>
          <p:nvPr/>
        </p:nvCxnSpPr>
        <p:spPr bwMode="auto">
          <a:xfrm rot="5400000" flipH="1" flipV="1">
            <a:off x="5976057" y="3170326"/>
            <a:ext cx="499813" cy="1687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1" name="Straight Connector 160"/>
          <p:cNvCxnSpPr>
            <a:stCxn id="125" idx="6"/>
            <a:endCxn id="128" idx="2"/>
          </p:cNvCxnSpPr>
          <p:nvPr/>
        </p:nvCxnSpPr>
        <p:spPr bwMode="auto">
          <a:xfrm flipV="1">
            <a:off x="6517922" y="2152787"/>
            <a:ext cx="955123" cy="498475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7" name="Straight Connector 166"/>
          <p:cNvCxnSpPr>
            <a:stCxn id="128" idx="5"/>
            <a:endCxn id="131" idx="1"/>
          </p:cNvCxnSpPr>
          <p:nvPr/>
        </p:nvCxnSpPr>
        <p:spPr bwMode="auto">
          <a:xfrm rot="16200000" flipH="1">
            <a:off x="8145889" y="2167818"/>
            <a:ext cx="532562" cy="884337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0" name="Straight Connector 169"/>
          <p:cNvCxnSpPr>
            <a:stCxn id="125" idx="5"/>
            <a:endCxn id="131" idx="2"/>
          </p:cNvCxnSpPr>
          <p:nvPr/>
        </p:nvCxnSpPr>
        <p:spPr bwMode="auto">
          <a:xfrm rot="16200000" flipH="1">
            <a:off x="7488358" y="1786460"/>
            <a:ext cx="225006" cy="2336424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3" name="Straight Connector 172"/>
          <p:cNvCxnSpPr>
            <a:stCxn id="130" idx="2"/>
            <a:endCxn id="129" idx="6"/>
          </p:cNvCxnSpPr>
          <p:nvPr/>
        </p:nvCxnSpPr>
        <p:spPr bwMode="auto">
          <a:xfrm rot="10800000">
            <a:off x="9108307" y="1530475"/>
            <a:ext cx="875807" cy="12700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4" name="Straight Connector 173"/>
          <p:cNvCxnSpPr>
            <a:stCxn id="129" idx="3"/>
            <a:endCxn id="128" idx="7"/>
          </p:cNvCxnSpPr>
          <p:nvPr/>
        </p:nvCxnSpPr>
        <p:spPr bwMode="auto">
          <a:xfrm rot="5400000">
            <a:off x="8170437" y="1520964"/>
            <a:ext cx="240462" cy="641330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2" name="Oval 211"/>
          <p:cNvSpPr>
            <a:spLocks noChangeAspect="1"/>
          </p:cNvSpPr>
          <p:nvPr/>
        </p:nvSpPr>
        <p:spPr bwMode="auto">
          <a:xfrm>
            <a:off x="9903104" y="2339975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65" name="Text Box 3"/>
          <p:cNvSpPr txBox="1">
            <a:spLocks noChangeArrowheads="1"/>
          </p:cNvSpPr>
          <p:nvPr/>
        </p:nvSpPr>
        <p:spPr bwMode="auto">
          <a:xfrm>
            <a:off x="1690629" y="4929732"/>
            <a:ext cx="9959504" cy="8987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</a:pPr>
            <a:r>
              <a:rPr lang="en-US" sz="2400" dirty="0">
                <a:latin typeface="Helvetica Neue Light"/>
                <a:cs typeface="Helvetica Neue Light"/>
              </a:rPr>
              <a:t>• </a:t>
            </a:r>
            <a:r>
              <a:rPr lang="en-US" sz="2400" dirty="0" err="1">
                <a:latin typeface="Helvetica Neue Light"/>
                <a:cs typeface="Helvetica Neue Light"/>
              </a:rPr>
              <a:t>Comienza</a:t>
            </a:r>
            <a:r>
              <a:rPr lang="en-US" sz="2400" dirty="0">
                <a:latin typeface="Helvetica Neue Light"/>
                <a:cs typeface="Helvetica Neue Light"/>
              </a:rPr>
              <a:t> con dos personas </a:t>
            </a:r>
            <a:r>
              <a:rPr lang="en-US" sz="2400" dirty="0" err="1">
                <a:latin typeface="Helvetica Neue Light"/>
                <a:cs typeface="Helvetica Neue Light"/>
              </a:rPr>
              <a:t>infectadas</a:t>
            </a:r>
            <a:r>
              <a:rPr lang="en-US" sz="2400" dirty="0">
                <a:latin typeface="Helvetica Neue Light"/>
                <a:cs typeface="Helvetica Neue Light"/>
              </a:rPr>
              <a:t> </a:t>
            </a:r>
            <a:endParaRPr lang="en-US" sz="2400" dirty="0" smtClean="0">
              <a:latin typeface="Helvetica Neue Light"/>
              <a:cs typeface="Helvetica Neue Light"/>
            </a:endParaRPr>
          </a:p>
          <a:p>
            <a:pPr>
              <a:lnSpc>
                <a:spcPct val="110000"/>
              </a:lnSpc>
            </a:pPr>
            <a:r>
              <a:rPr lang="en-US" sz="2400" dirty="0" smtClean="0">
                <a:latin typeface="Helvetica Neue Light"/>
                <a:cs typeface="Helvetica Neue Light"/>
              </a:rPr>
              <a:t>• </a:t>
            </a:r>
            <a:r>
              <a:rPr lang="en-US" sz="2400" dirty="0" err="1">
                <a:latin typeface="Helvetica Neue Light"/>
                <a:cs typeface="Helvetica Neue Light"/>
              </a:rPr>
              <a:t>Tira</a:t>
            </a:r>
            <a:r>
              <a:rPr lang="en-US" sz="2400" dirty="0">
                <a:latin typeface="Helvetica Neue Light"/>
                <a:cs typeface="Helvetica Neue Light"/>
              </a:rPr>
              <a:t> el dado </a:t>
            </a:r>
            <a:r>
              <a:rPr lang="en-US" sz="2400" dirty="0" err="1">
                <a:latin typeface="Helvetica Neue Light"/>
                <a:cs typeface="Helvetica Neue Light"/>
              </a:rPr>
              <a:t>para</a:t>
            </a:r>
            <a:r>
              <a:rPr lang="en-US" sz="2400" dirty="0">
                <a:latin typeface="Helvetica Neue Light"/>
                <a:cs typeface="Helvetica Neue Light"/>
              </a:rPr>
              <a:t> </a:t>
            </a:r>
            <a:r>
              <a:rPr lang="en-US" sz="2400" dirty="0" err="1">
                <a:latin typeface="Helvetica Neue Light"/>
                <a:cs typeface="Helvetica Neue Light"/>
              </a:rPr>
              <a:t>cada</a:t>
            </a:r>
            <a:r>
              <a:rPr lang="en-US" sz="2400" dirty="0">
                <a:latin typeface="Helvetica Neue Light"/>
                <a:cs typeface="Helvetica Neue Light"/>
              </a:rPr>
              <a:t> </a:t>
            </a:r>
            <a:r>
              <a:rPr lang="en-US" sz="2400" dirty="0" err="1">
                <a:latin typeface="Helvetica Neue Light"/>
                <a:cs typeface="Helvetica Neue Light"/>
              </a:rPr>
              <a:t>uno</a:t>
            </a:r>
            <a:r>
              <a:rPr lang="en-US" sz="2400" dirty="0">
                <a:latin typeface="Helvetica Neue Light"/>
                <a:cs typeface="Helvetica Neue Light"/>
              </a:rPr>
              <a:t> de los </a:t>
            </a:r>
            <a:r>
              <a:rPr lang="en-US" sz="2400" dirty="0" err="1">
                <a:latin typeface="Helvetica Neue Light"/>
                <a:cs typeface="Helvetica Neue Light"/>
              </a:rPr>
              <a:t>contactos</a:t>
            </a:r>
            <a:r>
              <a:rPr lang="en-US" sz="2400" dirty="0">
                <a:latin typeface="Helvetica Neue Light"/>
                <a:cs typeface="Helvetica Neue Light"/>
              </a:rPr>
              <a:t> de </a:t>
            </a:r>
            <a:r>
              <a:rPr lang="en-US" sz="2400" dirty="0" err="1">
                <a:latin typeface="Helvetica Neue Light"/>
                <a:cs typeface="Helvetica Neue Light"/>
              </a:rPr>
              <a:t>cada</a:t>
            </a:r>
            <a:r>
              <a:rPr lang="en-US" sz="2400" dirty="0">
                <a:latin typeface="Helvetica Neue Light"/>
                <a:cs typeface="Helvetica Neue Light"/>
              </a:rPr>
              <a:t> persona </a:t>
            </a:r>
            <a:r>
              <a:rPr lang="en-US" sz="2400" dirty="0" err="1">
                <a:latin typeface="Helvetica Neue Light"/>
                <a:cs typeface="Helvetica Neue Light"/>
              </a:rPr>
              <a:t>infectad</a:t>
            </a:r>
            <a:r>
              <a:rPr lang="en-US" sz="2400" dirty="0">
                <a:latin typeface="Helvetica Neue Light"/>
                <a:cs typeface="Helvetica Neue Light"/>
              </a:rPr>
              <a:t> </a:t>
            </a:r>
          </a:p>
        </p:txBody>
      </p:sp>
      <p:sp>
        <p:nvSpPr>
          <p:cNvPr id="66" name="Rectangle 3"/>
          <p:cNvSpPr>
            <a:spLocks noChangeArrowheads="1"/>
          </p:cNvSpPr>
          <p:nvPr/>
        </p:nvSpPr>
        <p:spPr bwMode="auto">
          <a:xfrm>
            <a:off x="1741430" y="4358761"/>
            <a:ext cx="137703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s-ES_tradnl" sz="2800" b="1" dirty="0">
                <a:latin typeface="Helvetica Neue"/>
                <a:cs typeface="Helvetica Neue"/>
              </a:rPr>
              <a:t>Día 3 </a:t>
            </a:r>
            <a:endParaRPr lang="en-US" sz="2800" b="1" dirty="0">
              <a:latin typeface="Helvetica Neue"/>
              <a:cs typeface="Helvetica Neue"/>
            </a:endParaRPr>
          </a:p>
        </p:txBody>
      </p:sp>
      <p:sp>
        <p:nvSpPr>
          <p:cNvPr id="45" name="Title 1"/>
          <p:cNvSpPr txBox="1">
            <a:spLocks/>
          </p:cNvSpPr>
          <p:nvPr/>
        </p:nvSpPr>
        <p:spPr>
          <a:xfrm>
            <a:off x="1721885" y="274638"/>
            <a:ext cx="8748237" cy="773112"/>
          </a:xfrm>
          <a:prstGeom prst="rect">
            <a:avLst/>
          </a:prstGeom>
        </p:spPr>
        <p:txBody>
          <a:bodyPr>
            <a:normAutofit fontScale="9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600" dirty="0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¿</a:t>
            </a:r>
            <a:r>
              <a:rPr lang="en-GB" sz="3600" dirty="0" err="1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Cómo</a:t>
            </a:r>
            <a:r>
              <a:rPr lang="en-GB" sz="3600" dirty="0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 se </a:t>
            </a:r>
            <a:r>
              <a:rPr lang="en-GB" sz="3600" dirty="0" err="1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propaga</a:t>
            </a:r>
            <a:r>
              <a:rPr lang="en-GB" sz="3600" dirty="0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 </a:t>
            </a:r>
            <a:r>
              <a:rPr lang="en-GB" sz="3600" dirty="0" err="1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una</a:t>
            </a:r>
            <a:r>
              <a:rPr lang="en-GB" sz="3600" dirty="0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 </a:t>
            </a:r>
            <a:r>
              <a:rPr lang="en-GB" sz="3600" dirty="0" err="1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epidemia</a:t>
            </a:r>
            <a:r>
              <a:rPr lang="en-GB" sz="3600" dirty="0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 en </a:t>
            </a:r>
            <a:r>
              <a:rPr lang="en-GB" sz="3600" dirty="0" err="1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una</a:t>
            </a:r>
            <a:r>
              <a:rPr lang="en-GB" sz="3600" dirty="0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 red? </a:t>
            </a:r>
          </a:p>
        </p:txBody>
      </p:sp>
      <p:cxnSp>
        <p:nvCxnSpPr>
          <p:cNvPr id="44" name="Straight Connector 43"/>
          <p:cNvCxnSpPr/>
          <p:nvPr/>
        </p:nvCxnSpPr>
        <p:spPr bwMode="auto">
          <a:xfrm rot="16200000" flipH="1">
            <a:off x="4559055" y="3442639"/>
            <a:ext cx="885714" cy="496967"/>
          </a:xfrm>
          <a:prstGeom prst="line">
            <a:avLst/>
          </a:prstGeom>
          <a:solidFill>
            <a:srgbClr val="3366FF"/>
          </a:solidFill>
          <a:ln w="50800" cap="rnd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 bwMode="auto">
          <a:xfrm rot="5400000">
            <a:off x="4584456" y="3417237"/>
            <a:ext cx="885714" cy="547770"/>
          </a:xfrm>
          <a:prstGeom prst="line">
            <a:avLst/>
          </a:prstGeom>
          <a:solidFill>
            <a:srgbClr val="3366FF"/>
          </a:solidFill>
          <a:ln w="50800" cap="rnd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0" y="0"/>
            <a:ext cx="121539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i="1" dirty="0">
                <a:solidFill>
                  <a:schemeClr val="bg1">
                    <a:lumMod val="65000"/>
                  </a:schemeClr>
                </a:solidFill>
              </a:rPr>
              <a:t>Science in School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  <a:sym typeface="Symbol" charset="2"/>
              </a:rPr>
              <a:t>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GB" sz="1200" dirty="0" err="1">
                <a:solidFill>
                  <a:schemeClr val="bg1">
                    <a:lumMod val="65000"/>
                  </a:schemeClr>
                </a:solidFill>
              </a:rPr>
              <a:t>Volumen</a:t>
            </a:r>
            <a:r>
              <a:rPr lang="en-US" sz="1200" dirty="0"/>
              <a:t> 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40: </a:t>
            </a:r>
            <a:r>
              <a:rPr lang="en-GB" sz="1200" dirty="0" err="1">
                <a:solidFill>
                  <a:srgbClr val="A6A6A6"/>
                </a:solidFill>
              </a:rPr>
              <a:t>Verano</a:t>
            </a:r>
            <a:r>
              <a:rPr lang="en-US" sz="1200" dirty="0"/>
              <a:t> 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 2017 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  <a:sym typeface="Symbol" charset="2"/>
              </a:rPr>
              <a:t>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GB" sz="1200" dirty="0" err="1">
                <a:solidFill>
                  <a:schemeClr val="bg1">
                    <a:lumMod val="65000"/>
                  </a:schemeClr>
                </a:solidFill>
              </a:rPr>
              <a:t>www.scienceinschool.org</a:t>
            </a:r>
            <a:endParaRPr lang="en-US" sz="12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0" y="6213560"/>
            <a:ext cx="12115800" cy="892552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  <a:tabLst>
                <a:tab pos="2743200" algn="ctr"/>
                <a:tab pos="5486400" algn="r"/>
              </a:tabLst>
            </a:pPr>
            <a:r>
              <a:rPr lang="es-AR" sz="1200" dirty="0">
                <a:solidFill>
                  <a:srgbClr val="A6A6A6"/>
                </a:solidFill>
              </a:rPr>
              <a:t>Material complementario para:</a:t>
            </a:r>
            <a:r>
              <a:rPr lang="en-US" sz="1200" dirty="0">
                <a:solidFill>
                  <a:srgbClr val="A6A6A6"/>
                </a:solidFill>
              </a:rPr>
              <a:t> </a:t>
            </a:r>
          </a:p>
          <a:p>
            <a:pPr>
              <a:spcAft>
                <a:spcPts val="600"/>
              </a:spcAft>
              <a:tabLst>
                <a:tab pos="2743200" algn="ctr"/>
                <a:tab pos="5486400" algn="r"/>
              </a:tabLst>
            </a:pPr>
            <a:r>
              <a:rPr lang="en-US" sz="1200" dirty="0" err="1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Kucharski</a:t>
            </a:r>
            <a:r>
              <a:rPr lang="en-US" sz="1200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 A et al. </a:t>
            </a:r>
            <a:r>
              <a:rPr lang="en-GB" sz="1200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(2017) Disease dynamics: understanding the spread of diseases. </a:t>
            </a:r>
            <a:r>
              <a:rPr lang="en-GB" sz="1200" i="1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Science in School</a:t>
            </a:r>
            <a:r>
              <a:rPr lang="en-GB" sz="1200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 </a:t>
            </a:r>
            <a:r>
              <a:rPr lang="en-GB" sz="1200" b="1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40</a:t>
            </a:r>
            <a:r>
              <a:rPr lang="en-GB" sz="1200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: 52–56. </a:t>
            </a:r>
            <a:r>
              <a:rPr lang="en-GB" sz="1200" dirty="0" err="1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www.scienceinschool.org</a:t>
            </a:r>
            <a:r>
              <a:rPr lang="en-GB" sz="1200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/2017/issue40/</a:t>
            </a:r>
            <a:r>
              <a:rPr lang="en-GB" sz="1200" dirty="0" err="1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diseasedynamics</a:t>
            </a:r>
            <a:endParaRPr lang="en-US" sz="1200" dirty="0">
              <a:latin typeface="Times New Roman" charset="0"/>
              <a:ea typeface="Times New Roman" charset="0"/>
            </a:endParaRPr>
          </a:p>
          <a:p>
            <a:pPr>
              <a:spcAft>
                <a:spcPts val="600"/>
              </a:spcAft>
              <a:tabLst>
                <a:tab pos="2743200" algn="ctr"/>
                <a:tab pos="5486400" algn="r"/>
              </a:tabLst>
            </a:pPr>
            <a:r>
              <a:rPr lang="en-GB" dirty="0">
                <a:solidFill>
                  <a:srgbClr val="000000"/>
                </a:solidFill>
                <a:latin typeface="Times New Roman" charset="0"/>
                <a:ea typeface="Times New Roman" charset="0"/>
                <a:cs typeface="Times New Roman" charset="0"/>
              </a:rPr>
              <a:t> </a:t>
            </a:r>
            <a:endParaRPr lang="en-US" sz="1200" dirty="0">
              <a:latin typeface="Times New Roman" charset="0"/>
              <a:ea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15580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Oval 45"/>
          <p:cNvSpPr>
            <a:spLocks noChangeAspect="1"/>
          </p:cNvSpPr>
          <p:nvPr/>
        </p:nvSpPr>
        <p:spPr bwMode="auto">
          <a:xfrm>
            <a:off x="3467649" y="2432052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3" name="Oval 2"/>
          <p:cNvSpPr>
            <a:spLocks noChangeAspect="1"/>
          </p:cNvSpPr>
          <p:nvPr/>
        </p:nvSpPr>
        <p:spPr bwMode="auto">
          <a:xfrm>
            <a:off x="1640886" y="1592263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4" name="Oval 3"/>
          <p:cNvSpPr>
            <a:spLocks noChangeAspect="1"/>
          </p:cNvSpPr>
          <p:nvPr/>
        </p:nvSpPr>
        <p:spPr bwMode="auto">
          <a:xfrm>
            <a:off x="2936921" y="1592263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5" name="Oval 4"/>
          <p:cNvSpPr>
            <a:spLocks noChangeAspect="1"/>
          </p:cNvSpPr>
          <p:nvPr/>
        </p:nvSpPr>
        <p:spPr bwMode="auto">
          <a:xfrm>
            <a:off x="4116516" y="1592263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6" name="Oval 5"/>
          <p:cNvSpPr>
            <a:spLocks noChangeAspect="1"/>
          </p:cNvSpPr>
          <p:nvPr/>
        </p:nvSpPr>
        <p:spPr bwMode="auto">
          <a:xfrm>
            <a:off x="4718964" y="2430463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1" name="Oval 10"/>
          <p:cNvSpPr>
            <a:spLocks noChangeAspect="1"/>
          </p:cNvSpPr>
          <p:nvPr/>
        </p:nvSpPr>
        <p:spPr bwMode="auto">
          <a:xfrm>
            <a:off x="3468493" y="3421063"/>
            <a:ext cx="582230" cy="540000"/>
          </a:xfrm>
          <a:prstGeom prst="ellipse">
            <a:avLst/>
          </a:prstGeom>
          <a:solidFill>
            <a:srgbClr val="FF0000"/>
          </a:solidFill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" name="Oval 11"/>
          <p:cNvSpPr>
            <a:spLocks noChangeAspect="1"/>
          </p:cNvSpPr>
          <p:nvPr/>
        </p:nvSpPr>
        <p:spPr bwMode="auto">
          <a:xfrm>
            <a:off x="4718964" y="3421063"/>
            <a:ext cx="582232" cy="540000"/>
          </a:xfrm>
          <a:prstGeom prst="ellipse">
            <a:avLst/>
          </a:prstGeom>
          <a:solidFill>
            <a:srgbClr val="F2F2F2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cxnSp>
        <p:nvCxnSpPr>
          <p:cNvPr id="14" name="Straight Connector 13"/>
          <p:cNvCxnSpPr>
            <a:stCxn id="6" idx="1"/>
            <a:endCxn id="5" idx="4"/>
          </p:cNvCxnSpPr>
          <p:nvPr/>
        </p:nvCxnSpPr>
        <p:spPr bwMode="auto">
          <a:xfrm rot="16200000" flipV="1">
            <a:off x="4417295" y="2122607"/>
            <a:ext cx="377281" cy="396604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endCxn id="5" idx="4"/>
          </p:cNvCxnSpPr>
          <p:nvPr/>
        </p:nvCxnSpPr>
        <p:spPr bwMode="auto">
          <a:xfrm rot="5400000" flipH="1" flipV="1">
            <a:off x="3997908" y="2099832"/>
            <a:ext cx="377281" cy="442169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12" idx="1"/>
          </p:cNvCxnSpPr>
          <p:nvPr/>
        </p:nvCxnSpPr>
        <p:spPr bwMode="auto">
          <a:xfrm rot="16200000" flipV="1">
            <a:off x="4080462" y="2776377"/>
            <a:ext cx="608762" cy="838772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endCxn id="11" idx="0"/>
          </p:cNvCxnSpPr>
          <p:nvPr/>
        </p:nvCxnSpPr>
        <p:spPr bwMode="auto">
          <a:xfrm rot="5400000">
            <a:off x="3534308" y="3195712"/>
            <a:ext cx="450600" cy="16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6" idx="2"/>
          </p:cNvCxnSpPr>
          <p:nvPr/>
        </p:nvCxnSpPr>
        <p:spPr bwMode="auto">
          <a:xfrm rot="10800000">
            <a:off x="4050723" y="2700463"/>
            <a:ext cx="668240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6" idx="4"/>
            <a:endCxn id="12" idx="0"/>
          </p:cNvCxnSpPr>
          <p:nvPr/>
        </p:nvCxnSpPr>
        <p:spPr bwMode="auto">
          <a:xfrm rot="5400000">
            <a:off x="4784780" y="3195712"/>
            <a:ext cx="450600" cy="16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12" idx="2"/>
            <a:endCxn id="11" idx="6"/>
          </p:cNvCxnSpPr>
          <p:nvPr/>
        </p:nvCxnSpPr>
        <p:spPr bwMode="auto">
          <a:xfrm rot="10800000">
            <a:off x="4050723" y="3691062"/>
            <a:ext cx="668240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>
            <a:stCxn id="3" idx="6"/>
            <a:endCxn id="4" idx="2"/>
          </p:cNvCxnSpPr>
          <p:nvPr/>
        </p:nvCxnSpPr>
        <p:spPr bwMode="auto">
          <a:xfrm>
            <a:off x="2223117" y="1862263"/>
            <a:ext cx="713805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>
            <a:stCxn id="5" idx="2"/>
            <a:endCxn id="4" idx="6"/>
          </p:cNvCxnSpPr>
          <p:nvPr/>
        </p:nvCxnSpPr>
        <p:spPr bwMode="auto">
          <a:xfrm rot="10800000">
            <a:off x="3519146" y="1862263"/>
            <a:ext cx="597365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1" name="Oval 120"/>
          <p:cNvSpPr>
            <a:spLocks noChangeAspect="1"/>
          </p:cNvSpPr>
          <p:nvPr/>
        </p:nvSpPr>
        <p:spPr bwMode="auto">
          <a:xfrm>
            <a:off x="5933999" y="3421063"/>
            <a:ext cx="582232" cy="540000"/>
          </a:xfrm>
          <a:prstGeom prst="ellipse">
            <a:avLst/>
          </a:prstGeom>
          <a:solidFill>
            <a:srgbClr val="FF00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cxnSp>
        <p:nvCxnSpPr>
          <p:cNvPr id="122" name="Straight Connector 121"/>
          <p:cNvCxnSpPr>
            <a:stCxn id="12" idx="6"/>
            <a:endCxn id="121" idx="2"/>
          </p:cNvCxnSpPr>
          <p:nvPr/>
        </p:nvCxnSpPr>
        <p:spPr bwMode="auto">
          <a:xfrm>
            <a:off x="5301196" y="3691063"/>
            <a:ext cx="632800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5" name="Oval 124"/>
          <p:cNvSpPr>
            <a:spLocks noChangeAspect="1"/>
          </p:cNvSpPr>
          <p:nvPr/>
        </p:nvSpPr>
        <p:spPr bwMode="auto">
          <a:xfrm>
            <a:off x="5935687" y="2381250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6" name="Oval 125"/>
          <p:cNvSpPr>
            <a:spLocks noChangeAspect="1"/>
          </p:cNvSpPr>
          <p:nvPr/>
        </p:nvSpPr>
        <p:spPr bwMode="auto">
          <a:xfrm>
            <a:off x="7392036" y="3940175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7" name="Oval 126"/>
          <p:cNvSpPr>
            <a:spLocks noChangeAspect="1"/>
          </p:cNvSpPr>
          <p:nvPr/>
        </p:nvSpPr>
        <p:spPr bwMode="auto">
          <a:xfrm>
            <a:off x="7295817" y="3101975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8" name="Oval 127"/>
          <p:cNvSpPr>
            <a:spLocks noChangeAspect="1"/>
          </p:cNvSpPr>
          <p:nvPr/>
        </p:nvSpPr>
        <p:spPr bwMode="auto">
          <a:xfrm>
            <a:off x="7473038" y="1882775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9" name="Oval 128"/>
          <p:cNvSpPr>
            <a:spLocks noChangeAspect="1"/>
          </p:cNvSpPr>
          <p:nvPr/>
        </p:nvSpPr>
        <p:spPr bwMode="auto">
          <a:xfrm>
            <a:off x="8526067" y="1260475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30" name="Oval 129"/>
          <p:cNvSpPr>
            <a:spLocks noChangeAspect="1"/>
          </p:cNvSpPr>
          <p:nvPr/>
        </p:nvSpPr>
        <p:spPr bwMode="auto">
          <a:xfrm>
            <a:off x="9984106" y="1273175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31" name="Oval 130"/>
          <p:cNvSpPr>
            <a:spLocks noChangeAspect="1"/>
          </p:cNvSpPr>
          <p:nvPr/>
        </p:nvSpPr>
        <p:spPr bwMode="auto">
          <a:xfrm>
            <a:off x="8769079" y="2797175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32" name="Oval 131"/>
          <p:cNvSpPr>
            <a:spLocks noChangeAspect="1"/>
          </p:cNvSpPr>
          <p:nvPr/>
        </p:nvSpPr>
        <p:spPr bwMode="auto">
          <a:xfrm>
            <a:off x="8688071" y="4473575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cxnSp>
        <p:nvCxnSpPr>
          <p:cNvPr id="135" name="Straight Connector 134"/>
          <p:cNvCxnSpPr>
            <a:stCxn id="121" idx="5"/>
            <a:endCxn id="126" idx="2"/>
          </p:cNvCxnSpPr>
          <p:nvPr/>
        </p:nvCxnSpPr>
        <p:spPr bwMode="auto">
          <a:xfrm rot="16200000" flipH="1">
            <a:off x="6747410" y="3565547"/>
            <a:ext cx="328193" cy="961073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Connector 137"/>
          <p:cNvCxnSpPr>
            <a:stCxn id="126" idx="5"/>
            <a:endCxn id="132" idx="2"/>
          </p:cNvCxnSpPr>
          <p:nvPr/>
        </p:nvCxnSpPr>
        <p:spPr bwMode="auto">
          <a:xfrm rot="16200000" flipH="1">
            <a:off x="8117303" y="4172806"/>
            <a:ext cx="342481" cy="799069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2" name="Straight Connector 141"/>
          <p:cNvCxnSpPr>
            <a:stCxn id="127" idx="2"/>
            <a:endCxn id="121" idx="6"/>
          </p:cNvCxnSpPr>
          <p:nvPr/>
        </p:nvCxnSpPr>
        <p:spPr bwMode="auto">
          <a:xfrm rot="10800000" flipV="1">
            <a:off x="6516228" y="3371975"/>
            <a:ext cx="779588" cy="3190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Connector 144"/>
          <p:cNvCxnSpPr>
            <a:stCxn id="126" idx="0"/>
            <a:endCxn id="127" idx="4"/>
          </p:cNvCxnSpPr>
          <p:nvPr/>
        </p:nvCxnSpPr>
        <p:spPr bwMode="auto">
          <a:xfrm rot="16200000" flipV="1">
            <a:off x="7485943" y="3742973"/>
            <a:ext cx="298200" cy="96219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Connector 149"/>
          <p:cNvCxnSpPr>
            <a:stCxn id="127" idx="6"/>
            <a:endCxn id="131" idx="2"/>
          </p:cNvCxnSpPr>
          <p:nvPr/>
        </p:nvCxnSpPr>
        <p:spPr bwMode="auto">
          <a:xfrm flipV="1">
            <a:off x="7878049" y="3067175"/>
            <a:ext cx="891024" cy="304800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1" name="Straight Connector 150"/>
          <p:cNvCxnSpPr>
            <a:stCxn id="126" idx="6"/>
            <a:endCxn id="131" idx="3"/>
          </p:cNvCxnSpPr>
          <p:nvPr/>
        </p:nvCxnSpPr>
        <p:spPr bwMode="auto">
          <a:xfrm flipV="1">
            <a:off x="7974270" y="3258101"/>
            <a:ext cx="880071" cy="952081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8" name="Straight Connector 157"/>
          <p:cNvCxnSpPr>
            <a:stCxn id="121" idx="0"/>
            <a:endCxn id="125" idx="4"/>
          </p:cNvCxnSpPr>
          <p:nvPr/>
        </p:nvCxnSpPr>
        <p:spPr bwMode="auto">
          <a:xfrm rot="5400000" flipH="1" flipV="1">
            <a:off x="5976057" y="3170326"/>
            <a:ext cx="499813" cy="1687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1" name="Straight Connector 160"/>
          <p:cNvCxnSpPr>
            <a:stCxn id="125" idx="6"/>
            <a:endCxn id="128" idx="2"/>
          </p:cNvCxnSpPr>
          <p:nvPr/>
        </p:nvCxnSpPr>
        <p:spPr bwMode="auto">
          <a:xfrm flipV="1">
            <a:off x="6517922" y="2152787"/>
            <a:ext cx="955123" cy="498475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7" name="Straight Connector 166"/>
          <p:cNvCxnSpPr>
            <a:stCxn id="128" idx="5"/>
            <a:endCxn id="131" idx="1"/>
          </p:cNvCxnSpPr>
          <p:nvPr/>
        </p:nvCxnSpPr>
        <p:spPr bwMode="auto">
          <a:xfrm rot="16200000" flipH="1">
            <a:off x="8145889" y="2167818"/>
            <a:ext cx="532562" cy="884337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0" name="Straight Connector 169"/>
          <p:cNvCxnSpPr>
            <a:stCxn id="125" idx="5"/>
            <a:endCxn id="131" idx="2"/>
          </p:cNvCxnSpPr>
          <p:nvPr/>
        </p:nvCxnSpPr>
        <p:spPr bwMode="auto">
          <a:xfrm rot="16200000" flipH="1">
            <a:off x="7488358" y="1786460"/>
            <a:ext cx="225006" cy="2336424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3" name="Straight Connector 172"/>
          <p:cNvCxnSpPr>
            <a:stCxn id="130" idx="2"/>
            <a:endCxn id="129" idx="6"/>
          </p:cNvCxnSpPr>
          <p:nvPr/>
        </p:nvCxnSpPr>
        <p:spPr bwMode="auto">
          <a:xfrm rot="10800000">
            <a:off x="9108307" y="1530475"/>
            <a:ext cx="875807" cy="12700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4" name="Straight Connector 173"/>
          <p:cNvCxnSpPr>
            <a:stCxn id="129" idx="3"/>
            <a:endCxn id="128" idx="7"/>
          </p:cNvCxnSpPr>
          <p:nvPr/>
        </p:nvCxnSpPr>
        <p:spPr bwMode="auto">
          <a:xfrm rot="5400000">
            <a:off x="8170437" y="1520964"/>
            <a:ext cx="240462" cy="641330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2" name="Oval 211"/>
          <p:cNvSpPr>
            <a:spLocks noChangeAspect="1"/>
          </p:cNvSpPr>
          <p:nvPr/>
        </p:nvSpPr>
        <p:spPr bwMode="auto">
          <a:xfrm>
            <a:off x="9903104" y="2339975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65" name="Text Box 3"/>
          <p:cNvSpPr txBox="1">
            <a:spLocks noChangeArrowheads="1"/>
          </p:cNvSpPr>
          <p:nvPr/>
        </p:nvSpPr>
        <p:spPr bwMode="auto">
          <a:xfrm>
            <a:off x="1656762" y="4760399"/>
            <a:ext cx="9756305" cy="8987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</a:pPr>
            <a:r>
              <a:rPr lang="en-US" sz="2400" dirty="0">
                <a:latin typeface="Helvetica Neue Light"/>
                <a:cs typeface="Helvetica Neue Light"/>
              </a:rPr>
              <a:t>• </a:t>
            </a:r>
            <a:r>
              <a:rPr lang="en-US" sz="2400" dirty="0" err="1">
                <a:latin typeface="Helvetica Neue Light"/>
                <a:cs typeface="Helvetica Neue Light"/>
              </a:rPr>
              <a:t>Comienza</a:t>
            </a:r>
            <a:r>
              <a:rPr lang="en-US" sz="2400" dirty="0">
                <a:latin typeface="Helvetica Neue Light"/>
                <a:cs typeface="Helvetica Neue Light"/>
              </a:rPr>
              <a:t> con dos personas </a:t>
            </a:r>
            <a:r>
              <a:rPr lang="en-US" sz="2400" dirty="0" err="1">
                <a:latin typeface="Helvetica Neue Light"/>
                <a:cs typeface="Helvetica Neue Light"/>
              </a:rPr>
              <a:t>infectadas</a:t>
            </a:r>
            <a:r>
              <a:rPr lang="en-US" sz="2400" dirty="0">
                <a:latin typeface="Helvetica Neue Light"/>
                <a:cs typeface="Helvetica Neue Light"/>
              </a:rPr>
              <a:t> </a:t>
            </a:r>
          </a:p>
          <a:p>
            <a:pPr>
              <a:lnSpc>
                <a:spcPct val="110000"/>
              </a:lnSpc>
            </a:pPr>
            <a:r>
              <a:rPr lang="en-US" sz="2400" dirty="0">
                <a:latin typeface="Helvetica Neue Light"/>
                <a:cs typeface="Helvetica Neue Light"/>
              </a:rPr>
              <a:t>• </a:t>
            </a:r>
            <a:r>
              <a:rPr lang="en-US" sz="2400" dirty="0" err="1">
                <a:latin typeface="Helvetica Neue Light"/>
                <a:cs typeface="Helvetica Neue Light"/>
              </a:rPr>
              <a:t>Tira</a:t>
            </a:r>
            <a:r>
              <a:rPr lang="en-US" sz="2400" dirty="0">
                <a:latin typeface="Helvetica Neue Light"/>
                <a:cs typeface="Helvetica Neue Light"/>
              </a:rPr>
              <a:t> el dado </a:t>
            </a:r>
            <a:r>
              <a:rPr lang="en-US" sz="2400" dirty="0" err="1">
                <a:latin typeface="Helvetica Neue Light"/>
                <a:cs typeface="Helvetica Neue Light"/>
              </a:rPr>
              <a:t>para</a:t>
            </a:r>
            <a:r>
              <a:rPr lang="en-US" sz="2400" dirty="0">
                <a:latin typeface="Helvetica Neue Light"/>
                <a:cs typeface="Helvetica Neue Light"/>
              </a:rPr>
              <a:t> </a:t>
            </a:r>
            <a:r>
              <a:rPr lang="en-US" sz="2400" dirty="0" err="1">
                <a:latin typeface="Helvetica Neue Light"/>
                <a:cs typeface="Helvetica Neue Light"/>
              </a:rPr>
              <a:t>cada</a:t>
            </a:r>
            <a:r>
              <a:rPr lang="en-US" sz="2400" dirty="0">
                <a:latin typeface="Helvetica Neue Light"/>
                <a:cs typeface="Helvetica Neue Light"/>
              </a:rPr>
              <a:t> </a:t>
            </a:r>
            <a:r>
              <a:rPr lang="en-US" sz="2400" dirty="0" err="1">
                <a:latin typeface="Helvetica Neue Light"/>
                <a:cs typeface="Helvetica Neue Light"/>
              </a:rPr>
              <a:t>uno</a:t>
            </a:r>
            <a:r>
              <a:rPr lang="en-US" sz="2400" dirty="0">
                <a:latin typeface="Helvetica Neue Light"/>
                <a:cs typeface="Helvetica Neue Light"/>
              </a:rPr>
              <a:t> de los </a:t>
            </a:r>
            <a:r>
              <a:rPr lang="en-US" sz="2400" dirty="0" err="1">
                <a:latin typeface="Helvetica Neue Light"/>
                <a:cs typeface="Helvetica Neue Light"/>
              </a:rPr>
              <a:t>contactos</a:t>
            </a:r>
            <a:r>
              <a:rPr lang="en-US" sz="2400" dirty="0">
                <a:latin typeface="Helvetica Neue Light"/>
                <a:cs typeface="Helvetica Neue Light"/>
              </a:rPr>
              <a:t> de </a:t>
            </a:r>
            <a:r>
              <a:rPr lang="en-US" sz="2400" dirty="0" err="1">
                <a:latin typeface="Helvetica Neue Light"/>
                <a:cs typeface="Helvetica Neue Light"/>
              </a:rPr>
              <a:t>cada</a:t>
            </a:r>
            <a:r>
              <a:rPr lang="en-US" sz="2400" dirty="0">
                <a:latin typeface="Helvetica Neue Light"/>
                <a:cs typeface="Helvetica Neue Light"/>
              </a:rPr>
              <a:t> persona </a:t>
            </a:r>
            <a:r>
              <a:rPr lang="en-US" sz="2400" dirty="0" err="1">
                <a:latin typeface="Helvetica Neue Light"/>
                <a:cs typeface="Helvetica Neue Light"/>
              </a:rPr>
              <a:t>infectad</a:t>
            </a:r>
            <a:r>
              <a:rPr lang="en-US" sz="2400" dirty="0">
                <a:latin typeface="Helvetica Neue Light"/>
                <a:cs typeface="Helvetica Neue Light"/>
              </a:rPr>
              <a:t> </a:t>
            </a:r>
          </a:p>
        </p:txBody>
      </p:sp>
      <p:sp>
        <p:nvSpPr>
          <p:cNvPr id="66" name="Rectangle 3"/>
          <p:cNvSpPr>
            <a:spLocks noChangeArrowheads="1"/>
          </p:cNvSpPr>
          <p:nvPr/>
        </p:nvSpPr>
        <p:spPr bwMode="auto">
          <a:xfrm>
            <a:off x="1724497" y="4172494"/>
            <a:ext cx="137703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s-ES_tradnl" sz="2800" b="1" dirty="0">
                <a:latin typeface="Helvetica Neue"/>
                <a:cs typeface="Helvetica Neue"/>
              </a:rPr>
              <a:t>Día 3 </a:t>
            </a:r>
            <a:endParaRPr lang="en-US" sz="2800" b="1" dirty="0">
              <a:latin typeface="Helvetica Neue"/>
              <a:cs typeface="Helvetica Neue"/>
            </a:endParaRPr>
          </a:p>
        </p:txBody>
      </p:sp>
      <p:sp>
        <p:nvSpPr>
          <p:cNvPr id="45" name="Title 1"/>
          <p:cNvSpPr txBox="1">
            <a:spLocks/>
          </p:cNvSpPr>
          <p:nvPr/>
        </p:nvSpPr>
        <p:spPr>
          <a:xfrm>
            <a:off x="1721885" y="274638"/>
            <a:ext cx="8748237" cy="773112"/>
          </a:xfrm>
          <a:prstGeom prst="rect">
            <a:avLst/>
          </a:prstGeom>
        </p:spPr>
        <p:txBody>
          <a:bodyPr>
            <a:normAutofit fontScale="9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600" dirty="0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¿</a:t>
            </a:r>
            <a:r>
              <a:rPr lang="en-GB" sz="3600" dirty="0" err="1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Cómo</a:t>
            </a:r>
            <a:r>
              <a:rPr lang="en-GB" sz="3600" dirty="0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 se </a:t>
            </a:r>
            <a:r>
              <a:rPr lang="en-GB" sz="3600" dirty="0" err="1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propaga</a:t>
            </a:r>
            <a:r>
              <a:rPr lang="en-GB" sz="3600" dirty="0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 </a:t>
            </a:r>
            <a:r>
              <a:rPr lang="en-GB" sz="3600" dirty="0" err="1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una</a:t>
            </a:r>
            <a:r>
              <a:rPr lang="en-GB" sz="3600" dirty="0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 </a:t>
            </a:r>
            <a:r>
              <a:rPr lang="en-GB" sz="3600" dirty="0" err="1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epidemia</a:t>
            </a:r>
            <a:r>
              <a:rPr lang="en-GB" sz="3600" dirty="0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 en </a:t>
            </a:r>
            <a:r>
              <a:rPr lang="en-GB" sz="3600" dirty="0" err="1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una</a:t>
            </a:r>
            <a:r>
              <a:rPr lang="en-GB" sz="3600" dirty="0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 red? </a:t>
            </a:r>
          </a:p>
        </p:txBody>
      </p:sp>
      <p:cxnSp>
        <p:nvCxnSpPr>
          <p:cNvPr id="44" name="Straight Connector 43"/>
          <p:cNvCxnSpPr/>
          <p:nvPr/>
        </p:nvCxnSpPr>
        <p:spPr bwMode="auto">
          <a:xfrm rot="16200000" flipH="1">
            <a:off x="4559055" y="3442639"/>
            <a:ext cx="885714" cy="496967"/>
          </a:xfrm>
          <a:prstGeom prst="line">
            <a:avLst/>
          </a:prstGeom>
          <a:solidFill>
            <a:srgbClr val="3366FF"/>
          </a:solidFill>
          <a:ln w="50800" cap="rnd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 bwMode="auto">
          <a:xfrm rot="5400000">
            <a:off x="4584456" y="3417237"/>
            <a:ext cx="885714" cy="547770"/>
          </a:xfrm>
          <a:prstGeom prst="line">
            <a:avLst/>
          </a:prstGeom>
          <a:solidFill>
            <a:srgbClr val="3366FF"/>
          </a:solidFill>
          <a:ln w="50800" cap="rnd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0" y="0"/>
            <a:ext cx="121539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i="1" dirty="0">
                <a:solidFill>
                  <a:schemeClr val="bg1">
                    <a:lumMod val="65000"/>
                  </a:schemeClr>
                </a:solidFill>
              </a:rPr>
              <a:t>Science in School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  <a:sym typeface="Symbol" charset="2"/>
              </a:rPr>
              <a:t>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GB" sz="1200" dirty="0" err="1">
                <a:solidFill>
                  <a:schemeClr val="bg1">
                    <a:lumMod val="65000"/>
                  </a:schemeClr>
                </a:solidFill>
              </a:rPr>
              <a:t>Volumen</a:t>
            </a:r>
            <a:r>
              <a:rPr lang="en-US" sz="1200" dirty="0"/>
              <a:t> 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40: </a:t>
            </a:r>
            <a:r>
              <a:rPr lang="en-GB" sz="1200" dirty="0" err="1">
                <a:solidFill>
                  <a:srgbClr val="A6A6A6"/>
                </a:solidFill>
              </a:rPr>
              <a:t>Verano</a:t>
            </a:r>
            <a:r>
              <a:rPr lang="en-US" sz="1200" dirty="0"/>
              <a:t> 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 2017 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  <a:sym typeface="Symbol" charset="2"/>
              </a:rPr>
              <a:t>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GB" sz="1200" dirty="0" err="1">
                <a:solidFill>
                  <a:schemeClr val="bg1">
                    <a:lumMod val="65000"/>
                  </a:schemeClr>
                </a:solidFill>
              </a:rPr>
              <a:t>www.scienceinschool.org</a:t>
            </a:r>
            <a:endParaRPr lang="en-US" sz="12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0" y="6213560"/>
            <a:ext cx="12115800" cy="892552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  <a:tabLst>
                <a:tab pos="2743200" algn="ctr"/>
                <a:tab pos="5486400" algn="r"/>
              </a:tabLst>
            </a:pPr>
            <a:r>
              <a:rPr lang="es-AR" sz="1200" dirty="0">
                <a:solidFill>
                  <a:srgbClr val="A6A6A6"/>
                </a:solidFill>
              </a:rPr>
              <a:t>Material complementario para:</a:t>
            </a:r>
            <a:r>
              <a:rPr lang="en-US" sz="1200" dirty="0">
                <a:solidFill>
                  <a:srgbClr val="A6A6A6"/>
                </a:solidFill>
              </a:rPr>
              <a:t> </a:t>
            </a:r>
          </a:p>
          <a:p>
            <a:pPr>
              <a:spcAft>
                <a:spcPts val="600"/>
              </a:spcAft>
              <a:tabLst>
                <a:tab pos="2743200" algn="ctr"/>
                <a:tab pos="5486400" algn="r"/>
              </a:tabLst>
            </a:pPr>
            <a:r>
              <a:rPr lang="en-US" sz="1200" dirty="0" err="1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Kucharski</a:t>
            </a:r>
            <a:r>
              <a:rPr lang="en-US" sz="1200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 A et al. </a:t>
            </a:r>
            <a:r>
              <a:rPr lang="en-GB" sz="1200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(2017) Disease dynamics: understanding the spread of diseases. </a:t>
            </a:r>
            <a:r>
              <a:rPr lang="en-GB" sz="1200" i="1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Science in School</a:t>
            </a:r>
            <a:r>
              <a:rPr lang="en-GB" sz="1200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 </a:t>
            </a:r>
            <a:r>
              <a:rPr lang="en-GB" sz="1200" b="1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40</a:t>
            </a:r>
            <a:r>
              <a:rPr lang="en-GB" sz="1200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: 52–56. </a:t>
            </a:r>
            <a:r>
              <a:rPr lang="en-GB" sz="1200" dirty="0" err="1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www.scienceinschool.org</a:t>
            </a:r>
            <a:r>
              <a:rPr lang="en-GB" sz="1200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/2017/issue40/</a:t>
            </a:r>
            <a:r>
              <a:rPr lang="en-GB" sz="1200" dirty="0" err="1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diseasedynamics</a:t>
            </a:r>
            <a:endParaRPr lang="en-US" sz="1200" dirty="0">
              <a:latin typeface="Times New Roman" charset="0"/>
              <a:ea typeface="Times New Roman" charset="0"/>
            </a:endParaRPr>
          </a:p>
          <a:p>
            <a:pPr>
              <a:spcAft>
                <a:spcPts val="600"/>
              </a:spcAft>
              <a:tabLst>
                <a:tab pos="2743200" algn="ctr"/>
                <a:tab pos="5486400" algn="r"/>
              </a:tabLst>
            </a:pPr>
            <a:r>
              <a:rPr lang="en-GB" dirty="0">
                <a:solidFill>
                  <a:srgbClr val="000000"/>
                </a:solidFill>
                <a:latin typeface="Times New Roman" charset="0"/>
                <a:ea typeface="Times New Roman" charset="0"/>
                <a:cs typeface="Times New Roman" charset="0"/>
              </a:rPr>
              <a:t> </a:t>
            </a:r>
            <a:endParaRPr lang="en-US" sz="1200" dirty="0">
              <a:latin typeface="Times New Roman" charset="0"/>
              <a:ea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96880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Oval 45"/>
          <p:cNvSpPr>
            <a:spLocks noChangeAspect="1"/>
          </p:cNvSpPr>
          <p:nvPr/>
        </p:nvSpPr>
        <p:spPr bwMode="auto">
          <a:xfrm>
            <a:off x="3467649" y="2432052"/>
            <a:ext cx="582230" cy="540000"/>
          </a:xfrm>
          <a:prstGeom prst="ellipse">
            <a:avLst/>
          </a:prstGeom>
          <a:solidFill>
            <a:srgbClr val="00FF00"/>
          </a:solidFill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3" name="Oval 2"/>
          <p:cNvSpPr>
            <a:spLocks noChangeAspect="1"/>
          </p:cNvSpPr>
          <p:nvPr/>
        </p:nvSpPr>
        <p:spPr bwMode="auto">
          <a:xfrm>
            <a:off x="1640886" y="1592263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4" name="Oval 3"/>
          <p:cNvSpPr>
            <a:spLocks noChangeAspect="1"/>
          </p:cNvSpPr>
          <p:nvPr/>
        </p:nvSpPr>
        <p:spPr bwMode="auto">
          <a:xfrm>
            <a:off x="2936921" y="1592263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5" name="Oval 4"/>
          <p:cNvSpPr>
            <a:spLocks noChangeAspect="1"/>
          </p:cNvSpPr>
          <p:nvPr/>
        </p:nvSpPr>
        <p:spPr bwMode="auto">
          <a:xfrm>
            <a:off x="4116516" y="1592263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6" name="Oval 5"/>
          <p:cNvSpPr>
            <a:spLocks noChangeAspect="1"/>
          </p:cNvSpPr>
          <p:nvPr/>
        </p:nvSpPr>
        <p:spPr bwMode="auto">
          <a:xfrm>
            <a:off x="4718964" y="2430463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1" name="Oval 10"/>
          <p:cNvSpPr>
            <a:spLocks noChangeAspect="1"/>
          </p:cNvSpPr>
          <p:nvPr/>
        </p:nvSpPr>
        <p:spPr bwMode="auto">
          <a:xfrm>
            <a:off x="3468493" y="3421063"/>
            <a:ext cx="582230" cy="540000"/>
          </a:xfrm>
          <a:prstGeom prst="ellipse">
            <a:avLst/>
          </a:prstGeom>
          <a:solidFill>
            <a:srgbClr val="FF0000"/>
          </a:solidFill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" name="Oval 11"/>
          <p:cNvSpPr>
            <a:spLocks noChangeAspect="1"/>
          </p:cNvSpPr>
          <p:nvPr/>
        </p:nvSpPr>
        <p:spPr bwMode="auto">
          <a:xfrm>
            <a:off x="4718964" y="3421063"/>
            <a:ext cx="582232" cy="540000"/>
          </a:xfrm>
          <a:prstGeom prst="ellipse">
            <a:avLst/>
          </a:prstGeom>
          <a:solidFill>
            <a:srgbClr val="F2F2F2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cxnSp>
        <p:nvCxnSpPr>
          <p:cNvPr id="14" name="Straight Connector 13"/>
          <p:cNvCxnSpPr>
            <a:stCxn id="6" idx="1"/>
            <a:endCxn id="5" idx="4"/>
          </p:cNvCxnSpPr>
          <p:nvPr/>
        </p:nvCxnSpPr>
        <p:spPr bwMode="auto">
          <a:xfrm rot="16200000" flipV="1">
            <a:off x="4417295" y="2122607"/>
            <a:ext cx="377281" cy="396604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endCxn id="5" idx="4"/>
          </p:cNvCxnSpPr>
          <p:nvPr/>
        </p:nvCxnSpPr>
        <p:spPr bwMode="auto">
          <a:xfrm rot="5400000" flipH="1" flipV="1">
            <a:off x="3997908" y="2099832"/>
            <a:ext cx="377281" cy="442169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12" idx="1"/>
          </p:cNvCxnSpPr>
          <p:nvPr/>
        </p:nvCxnSpPr>
        <p:spPr bwMode="auto">
          <a:xfrm rot="16200000" flipV="1">
            <a:off x="4080462" y="2776377"/>
            <a:ext cx="608762" cy="838772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endCxn id="11" idx="0"/>
          </p:cNvCxnSpPr>
          <p:nvPr/>
        </p:nvCxnSpPr>
        <p:spPr bwMode="auto">
          <a:xfrm rot="5400000">
            <a:off x="3534308" y="3195712"/>
            <a:ext cx="450600" cy="16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6" idx="2"/>
          </p:cNvCxnSpPr>
          <p:nvPr/>
        </p:nvCxnSpPr>
        <p:spPr bwMode="auto">
          <a:xfrm rot="10800000">
            <a:off x="4050723" y="2700463"/>
            <a:ext cx="668240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6" idx="4"/>
            <a:endCxn id="12" idx="0"/>
          </p:cNvCxnSpPr>
          <p:nvPr/>
        </p:nvCxnSpPr>
        <p:spPr bwMode="auto">
          <a:xfrm rot="5400000">
            <a:off x="4784780" y="3195712"/>
            <a:ext cx="450600" cy="16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12" idx="2"/>
            <a:endCxn id="11" idx="6"/>
          </p:cNvCxnSpPr>
          <p:nvPr/>
        </p:nvCxnSpPr>
        <p:spPr bwMode="auto">
          <a:xfrm rot="10800000">
            <a:off x="4050723" y="3691062"/>
            <a:ext cx="668240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>
            <a:stCxn id="3" idx="6"/>
            <a:endCxn id="4" idx="2"/>
          </p:cNvCxnSpPr>
          <p:nvPr/>
        </p:nvCxnSpPr>
        <p:spPr bwMode="auto">
          <a:xfrm>
            <a:off x="2223117" y="1862263"/>
            <a:ext cx="713805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>
            <a:stCxn id="5" idx="2"/>
            <a:endCxn id="4" idx="6"/>
          </p:cNvCxnSpPr>
          <p:nvPr/>
        </p:nvCxnSpPr>
        <p:spPr bwMode="auto">
          <a:xfrm rot="10800000">
            <a:off x="3519146" y="1862263"/>
            <a:ext cx="597365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1" name="Oval 120"/>
          <p:cNvSpPr>
            <a:spLocks noChangeAspect="1"/>
          </p:cNvSpPr>
          <p:nvPr/>
        </p:nvSpPr>
        <p:spPr bwMode="auto">
          <a:xfrm>
            <a:off x="5933999" y="3421063"/>
            <a:ext cx="582232" cy="540000"/>
          </a:xfrm>
          <a:prstGeom prst="ellipse">
            <a:avLst/>
          </a:prstGeom>
          <a:solidFill>
            <a:srgbClr val="FF00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cxnSp>
        <p:nvCxnSpPr>
          <p:cNvPr id="122" name="Straight Connector 121"/>
          <p:cNvCxnSpPr>
            <a:stCxn id="12" idx="6"/>
            <a:endCxn id="121" idx="2"/>
          </p:cNvCxnSpPr>
          <p:nvPr/>
        </p:nvCxnSpPr>
        <p:spPr bwMode="auto">
          <a:xfrm>
            <a:off x="5301196" y="3691063"/>
            <a:ext cx="632800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5" name="Oval 124"/>
          <p:cNvSpPr>
            <a:spLocks noChangeAspect="1"/>
          </p:cNvSpPr>
          <p:nvPr/>
        </p:nvSpPr>
        <p:spPr bwMode="auto">
          <a:xfrm>
            <a:off x="5935687" y="2381250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6" name="Oval 125"/>
          <p:cNvSpPr>
            <a:spLocks noChangeAspect="1"/>
          </p:cNvSpPr>
          <p:nvPr/>
        </p:nvSpPr>
        <p:spPr bwMode="auto">
          <a:xfrm>
            <a:off x="7392036" y="3940175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7" name="Oval 126"/>
          <p:cNvSpPr>
            <a:spLocks noChangeAspect="1"/>
          </p:cNvSpPr>
          <p:nvPr/>
        </p:nvSpPr>
        <p:spPr bwMode="auto">
          <a:xfrm>
            <a:off x="7295817" y="3101975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8" name="Oval 127"/>
          <p:cNvSpPr>
            <a:spLocks noChangeAspect="1"/>
          </p:cNvSpPr>
          <p:nvPr/>
        </p:nvSpPr>
        <p:spPr bwMode="auto">
          <a:xfrm>
            <a:off x="7473038" y="1882775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9" name="Oval 128"/>
          <p:cNvSpPr>
            <a:spLocks noChangeAspect="1"/>
          </p:cNvSpPr>
          <p:nvPr/>
        </p:nvSpPr>
        <p:spPr bwMode="auto">
          <a:xfrm>
            <a:off x="8526067" y="1260475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30" name="Oval 129"/>
          <p:cNvSpPr>
            <a:spLocks noChangeAspect="1"/>
          </p:cNvSpPr>
          <p:nvPr/>
        </p:nvSpPr>
        <p:spPr bwMode="auto">
          <a:xfrm>
            <a:off x="9984106" y="1273175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31" name="Oval 130"/>
          <p:cNvSpPr>
            <a:spLocks noChangeAspect="1"/>
          </p:cNvSpPr>
          <p:nvPr/>
        </p:nvSpPr>
        <p:spPr bwMode="auto">
          <a:xfrm>
            <a:off x="8769079" y="2797175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32" name="Oval 131"/>
          <p:cNvSpPr>
            <a:spLocks noChangeAspect="1"/>
          </p:cNvSpPr>
          <p:nvPr/>
        </p:nvSpPr>
        <p:spPr bwMode="auto">
          <a:xfrm>
            <a:off x="8688071" y="4473575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cxnSp>
        <p:nvCxnSpPr>
          <p:cNvPr id="135" name="Straight Connector 134"/>
          <p:cNvCxnSpPr>
            <a:stCxn id="121" idx="5"/>
            <a:endCxn id="126" idx="2"/>
          </p:cNvCxnSpPr>
          <p:nvPr/>
        </p:nvCxnSpPr>
        <p:spPr bwMode="auto">
          <a:xfrm rot="16200000" flipH="1">
            <a:off x="6747410" y="3565547"/>
            <a:ext cx="328193" cy="961073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Connector 137"/>
          <p:cNvCxnSpPr>
            <a:stCxn id="126" idx="5"/>
            <a:endCxn id="132" idx="2"/>
          </p:cNvCxnSpPr>
          <p:nvPr/>
        </p:nvCxnSpPr>
        <p:spPr bwMode="auto">
          <a:xfrm rot="16200000" flipH="1">
            <a:off x="8117303" y="4172806"/>
            <a:ext cx="342481" cy="799069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2" name="Straight Connector 141"/>
          <p:cNvCxnSpPr>
            <a:stCxn id="127" idx="2"/>
            <a:endCxn id="121" idx="6"/>
          </p:cNvCxnSpPr>
          <p:nvPr/>
        </p:nvCxnSpPr>
        <p:spPr bwMode="auto">
          <a:xfrm rot="10800000" flipV="1">
            <a:off x="6516228" y="3371975"/>
            <a:ext cx="779588" cy="3190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Connector 144"/>
          <p:cNvCxnSpPr>
            <a:stCxn id="126" idx="0"/>
            <a:endCxn id="127" idx="4"/>
          </p:cNvCxnSpPr>
          <p:nvPr/>
        </p:nvCxnSpPr>
        <p:spPr bwMode="auto">
          <a:xfrm rot="16200000" flipV="1">
            <a:off x="7485943" y="3742973"/>
            <a:ext cx="298200" cy="96219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Connector 149"/>
          <p:cNvCxnSpPr>
            <a:stCxn id="127" idx="6"/>
            <a:endCxn id="131" idx="2"/>
          </p:cNvCxnSpPr>
          <p:nvPr/>
        </p:nvCxnSpPr>
        <p:spPr bwMode="auto">
          <a:xfrm flipV="1">
            <a:off x="7878049" y="3067175"/>
            <a:ext cx="891024" cy="304800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1" name="Straight Connector 150"/>
          <p:cNvCxnSpPr>
            <a:stCxn id="126" idx="6"/>
            <a:endCxn id="131" idx="3"/>
          </p:cNvCxnSpPr>
          <p:nvPr/>
        </p:nvCxnSpPr>
        <p:spPr bwMode="auto">
          <a:xfrm flipV="1">
            <a:off x="7974270" y="3258101"/>
            <a:ext cx="880071" cy="952081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8" name="Straight Connector 157"/>
          <p:cNvCxnSpPr>
            <a:stCxn id="121" idx="0"/>
            <a:endCxn id="125" idx="4"/>
          </p:cNvCxnSpPr>
          <p:nvPr/>
        </p:nvCxnSpPr>
        <p:spPr bwMode="auto">
          <a:xfrm rot="5400000" flipH="1" flipV="1">
            <a:off x="5976057" y="3170326"/>
            <a:ext cx="499813" cy="1687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1" name="Straight Connector 160"/>
          <p:cNvCxnSpPr>
            <a:stCxn id="125" idx="6"/>
            <a:endCxn id="128" idx="2"/>
          </p:cNvCxnSpPr>
          <p:nvPr/>
        </p:nvCxnSpPr>
        <p:spPr bwMode="auto">
          <a:xfrm flipV="1">
            <a:off x="6517922" y="2152787"/>
            <a:ext cx="955123" cy="498475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7" name="Straight Connector 166"/>
          <p:cNvCxnSpPr>
            <a:stCxn id="128" idx="5"/>
            <a:endCxn id="131" idx="1"/>
          </p:cNvCxnSpPr>
          <p:nvPr/>
        </p:nvCxnSpPr>
        <p:spPr bwMode="auto">
          <a:xfrm rot="16200000" flipH="1">
            <a:off x="8145889" y="2167818"/>
            <a:ext cx="532562" cy="884337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0" name="Straight Connector 169"/>
          <p:cNvCxnSpPr>
            <a:stCxn id="125" idx="5"/>
            <a:endCxn id="131" idx="2"/>
          </p:cNvCxnSpPr>
          <p:nvPr/>
        </p:nvCxnSpPr>
        <p:spPr bwMode="auto">
          <a:xfrm rot="16200000" flipH="1">
            <a:off x="7488358" y="1786460"/>
            <a:ext cx="225006" cy="2336424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3" name="Straight Connector 172"/>
          <p:cNvCxnSpPr>
            <a:stCxn id="130" idx="2"/>
            <a:endCxn id="129" idx="6"/>
          </p:cNvCxnSpPr>
          <p:nvPr/>
        </p:nvCxnSpPr>
        <p:spPr bwMode="auto">
          <a:xfrm rot="10800000">
            <a:off x="9108307" y="1530475"/>
            <a:ext cx="875807" cy="12700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4" name="Straight Connector 173"/>
          <p:cNvCxnSpPr>
            <a:stCxn id="129" idx="3"/>
            <a:endCxn id="128" idx="7"/>
          </p:cNvCxnSpPr>
          <p:nvPr/>
        </p:nvCxnSpPr>
        <p:spPr bwMode="auto">
          <a:xfrm rot="5400000">
            <a:off x="8170437" y="1520964"/>
            <a:ext cx="240462" cy="641330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2" name="Oval 211"/>
          <p:cNvSpPr>
            <a:spLocks noChangeAspect="1"/>
          </p:cNvSpPr>
          <p:nvPr/>
        </p:nvSpPr>
        <p:spPr bwMode="auto">
          <a:xfrm>
            <a:off x="9903104" y="2339975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65" name="Text Box 3"/>
          <p:cNvSpPr txBox="1">
            <a:spLocks noChangeArrowheads="1"/>
          </p:cNvSpPr>
          <p:nvPr/>
        </p:nvSpPr>
        <p:spPr bwMode="auto">
          <a:xfrm>
            <a:off x="1673695" y="4828133"/>
            <a:ext cx="10145772" cy="8987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</a:pPr>
            <a:r>
              <a:rPr lang="en-US" sz="2400" dirty="0">
                <a:latin typeface="Helvetica Neue Light"/>
                <a:cs typeface="Helvetica Neue Light"/>
              </a:rPr>
              <a:t>• </a:t>
            </a:r>
            <a:r>
              <a:rPr lang="en-US" sz="2400" dirty="0" err="1">
                <a:latin typeface="Helvetica Neue Light"/>
                <a:cs typeface="Helvetica Neue Light"/>
              </a:rPr>
              <a:t>Comienza</a:t>
            </a:r>
            <a:r>
              <a:rPr lang="en-US" sz="2400" dirty="0">
                <a:latin typeface="Helvetica Neue Light"/>
                <a:cs typeface="Helvetica Neue Light"/>
              </a:rPr>
              <a:t> con dos personas </a:t>
            </a:r>
            <a:r>
              <a:rPr lang="en-US" sz="2400" dirty="0" err="1">
                <a:latin typeface="Helvetica Neue Light"/>
                <a:cs typeface="Helvetica Neue Light"/>
              </a:rPr>
              <a:t>infectadas</a:t>
            </a:r>
            <a:r>
              <a:rPr lang="en-US" sz="2400" dirty="0">
                <a:latin typeface="Helvetica Neue Light"/>
                <a:cs typeface="Helvetica Neue Light"/>
              </a:rPr>
              <a:t> </a:t>
            </a:r>
          </a:p>
          <a:p>
            <a:pPr>
              <a:lnSpc>
                <a:spcPct val="110000"/>
              </a:lnSpc>
            </a:pPr>
            <a:r>
              <a:rPr lang="en-US" sz="2400" dirty="0">
                <a:latin typeface="Helvetica Neue Light"/>
                <a:cs typeface="Helvetica Neue Light"/>
              </a:rPr>
              <a:t>• </a:t>
            </a:r>
            <a:r>
              <a:rPr lang="en-US" sz="2400" dirty="0" err="1">
                <a:latin typeface="Helvetica Neue Light"/>
                <a:cs typeface="Helvetica Neue Light"/>
              </a:rPr>
              <a:t>Tira</a:t>
            </a:r>
            <a:r>
              <a:rPr lang="en-US" sz="2400" dirty="0">
                <a:latin typeface="Helvetica Neue Light"/>
                <a:cs typeface="Helvetica Neue Light"/>
              </a:rPr>
              <a:t> el dado </a:t>
            </a:r>
            <a:r>
              <a:rPr lang="en-US" sz="2400" dirty="0" err="1">
                <a:latin typeface="Helvetica Neue Light"/>
                <a:cs typeface="Helvetica Neue Light"/>
              </a:rPr>
              <a:t>para</a:t>
            </a:r>
            <a:r>
              <a:rPr lang="en-US" sz="2400" dirty="0">
                <a:latin typeface="Helvetica Neue Light"/>
                <a:cs typeface="Helvetica Neue Light"/>
              </a:rPr>
              <a:t> </a:t>
            </a:r>
            <a:r>
              <a:rPr lang="en-US" sz="2400" dirty="0" err="1">
                <a:latin typeface="Helvetica Neue Light"/>
                <a:cs typeface="Helvetica Neue Light"/>
              </a:rPr>
              <a:t>cada</a:t>
            </a:r>
            <a:r>
              <a:rPr lang="en-US" sz="2400" dirty="0">
                <a:latin typeface="Helvetica Neue Light"/>
                <a:cs typeface="Helvetica Neue Light"/>
              </a:rPr>
              <a:t> </a:t>
            </a:r>
            <a:r>
              <a:rPr lang="en-US" sz="2400" dirty="0" err="1">
                <a:latin typeface="Helvetica Neue Light"/>
                <a:cs typeface="Helvetica Neue Light"/>
              </a:rPr>
              <a:t>uno</a:t>
            </a:r>
            <a:r>
              <a:rPr lang="en-US" sz="2400" dirty="0">
                <a:latin typeface="Helvetica Neue Light"/>
                <a:cs typeface="Helvetica Neue Light"/>
              </a:rPr>
              <a:t> de los </a:t>
            </a:r>
            <a:r>
              <a:rPr lang="en-US" sz="2400" dirty="0" err="1">
                <a:latin typeface="Helvetica Neue Light"/>
                <a:cs typeface="Helvetica Neue Light"/>
              </a:rPr>
              <a:t>contactos</a:t>
            </a:r>
            <a:r>
              <a:rPr lang="en-US" sz="2400" dirty="0">
                <a:latin typeface="Helvetica Neue Light"/>
                <a:cs typeface="Helvetica Neue Light"/>
              </a:rPr>
              <a:t> de </a:t>
            </a:r>
            <a:r>
              <a:rPr lang="en-US" sz="2400" dirty="0" err="1">
                <a:latin typeface="Helvetica Neue Light"/>
                <a:cs typeface="Helvetica Neue Light"/>
              </a:rPr>
              <a:t>cada</a:t>
            </a:r>
            <a:r>
              <a:rPr lang="en-US" sz="2400" dirty="0">
                <a:latin typeface="Helvetica Neue Light"/>
                <a:cs typeface="Helvetica Neue Light"/>
              </a:rPr>
              <a:t> persona </a:t>
            </a:r>
            <a:r>
              <a:rPr lang="en-US" sz="2400" dirty="0" err="1">
                <a:latin typeface="Helvetica Neue Light"/>
                <a:cs typeface="Helvetica Neue Light"/>
              </a:rPr>
              <a:t>infectad</a:t>
            </a:r>
            <a:r>
              <a:rPr lang="en-US" sz="2400" dirty="0">
                <a:latin typeface="Helvetica Neue Light"/>
                <a:cs typeface="Helvetica Neue Light"/>
              </a:rPr>
              <a:t> </a:t>
            </a:r>
          </a:p>
        </p:txBody>
      </p:sp>
      <p:sp>
        <p:nvSpPr>
          <p:cNvPr id="66" name="Rectangle 3"/>
          <p:cNvSpPr>
            <a:spLocks noChangeArrowheads="1"/>
          </p:cNvSpPr>
          <p:nvPr/>
        </p:nvSpPr>
        <p:spPr bwMode="auto">
          <a:xfrm>
            <a:off x="1724496" y="4223295"/>
            <a:ext cx="137703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s-ES_tradnl" sz="2800" b="1" dirty="0">
                <a:latin typeface="Helvetica Neue"/>
                <a:cs typeface="Helvetica Neue"/>
              </a:rPr>
              <a:t>Día 3 </a:t>
            </a:r>
            <a:endParaRPr lang="en-US" sz="2800" b="1" dirty="0">
              <a:latin typeface="Helvetica Neue"/>
              <a:cs typeface="Helvetica Neue"/>
            </a:endParaRPr>
          </a:p>
        </p:txBody>
      </p:sp>
      <p:sp>
        <p:nvSpPr>
          <p:cNvPr id="45" name="Title 1"/>
          <p:cNvSpPr txBox="1">
            <a:spLocks/>
          </p:cNvSpPr>
          <p:nvPr/>
        </p:nvSpPr>
        <p:spPr>
          <a:xfrm>
            <a:off x="1721885" y="274638"/>
            <a:ext cx="8748237" cy="773112"/>
          </a:xfrm>
          <a:prstGeom prst="rect">
            <a:avLst/>
          </a:prstGeom>
        </p:spPr>
        <p:txBody>
          <a:bodyPr>
            <a:normAutofit fontScale="9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600" dirty="0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¿</a:t>
            </a:r>
            <a:r>
              <a:rPr lang="en-GB" sz="3600" dirty="0" err="1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Cómo</a:t>
            </a:r>
            <a:r>
              <a:rPr lang="en-GB" sz="3600" dirty="0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 se </a:t>
            </a:r>
            <a:r>
              <a:rPr lang="en-GB" sz="3600" dirty="0" err="1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propaga</a:t>
            </a:r>
            <a:r>
              <a:rPr lang="en-GB" sz="3600" dirty="0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 </a:t>
            </a:r>
            <a:r>
              <a:rPr lang="en-GB" sz="3600" dirty="0" err="1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una</a:t>
            </a:r>
            <a:r>
              <a:rPr lang="en-GB" sz="3600" dirty="0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 </a:t>
            </a:r>
            <a:r>
              <a:rPr lang="en-GB" sz="3600" dirty="0" err="1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epidemia</a:t>
            </a:r>
            <a:r>
              <a:rPr lang="en-GB" sz="3600" dirty="0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 en </a:t>
            </a:r>
            <a:r>
              <a:rPr lang="en-GB" sz="3600" dirty="0" err="1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una</a:t>
            </a:r>
            <a:r>
              <a:rPr lang="en-GB" sz="3600" dirty="0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 red? </a:t>
            </a:r>
          </a:p>
        </p:txBody>
      </p:sp>
      <p:pic>
        <p:nvPicPr>
          <p:cNvPr id="48" name="Picture 47" descr="dice1.png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779"/>
          <a:stretch/>
        </p:blipFill>
        <p:spPr>
          <a:xfrm>
            <a:off x="2067765" y="2963480"/>
            <a:ext cx="869157" cy="966007"/>
          </a:xfrm>
          <a:prstGeom prst="rect">
            <a:avLst/>
          </a:prstGeom>
        </p:spPr>
      </p:pic>
      <p:cxnSp>
        <p:nvCxnSpPr>
          <p:cNvPr id="47" name="Straight Connector 46"/>
          <p:cNvCxnSpPr/>
          <p:nvPr/>
        </p:nvCxnSpPr>
        <p:spPr bwMode="auto">
          <a:xfrm rot="16200000" flipH="1">
            <a:off x="4559055" y="3442639"/>
            <a:ext cx="885714" cy="496967"/>
          </a:xfrm>
          <a:prstGeom prst="line">
            <a:avLst/>
          </a:prstGeom>
          <a:solidFill>
            <a:srgbClr val="3366FF"/>
          </a:solidFill>
          <a:ln w="50800" cap="rnd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 bwMode="auto">
          <a:xfrm rot="5400000">
            <a:off x="4584456" y="3417237"/>
            <a:ext cx="885714" cy="547770"/>
          </a:xfrm>
          <a:prstGeom prst="line">
            <a:avLst/>
          </a:prstGeom>
          <a:solidFill>
            <a:srgbClr val="3366FF"/>
          </a:solidFill>
          <a:ln w="50800" cap="rnd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0" y="0"/>
            <a:ext cx="121539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i="1" dirty="0">
                <a:solidFill>
                  <a:schemeClr val="bg1">
                    <a:lumMod val="65000"/>
                  </a:schemeClr>
                </a:solidFill>
              </a:rPr>
              <a:t>Science in School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  <a:sym typeface="Symbol" charset="2"/>
              </a:rPr>
              <a:t>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GB" sz="1200" dirty="0" err="1">
                <a:solidFill>
                  <a:schemeClr val="bg1">
                    <a:lumMod val="65000"/>
                  </a:schemeClr>
                </a:solidFill>
              </a:rPr>
              <a:t>Volumen</a:t>
            </a:r>
            <a:r>
              <a:rPr lang="en-US" sz="1200" dirty="0"/>
              <a:t> 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40: </a:t>
            </a:r>
            <a:r>
              <a:rPr lang="en-GB" sz="1200" dirty="0" err="1">
                <a:solidFill>
                  <a:srgbClr val="A6A6A6"/>
                </a:solidFill>
              </a:rPr>
              <a:t>Verano</a:t>
            </a:r>
            <a:r>
              <a:rPr lang="en-US" sz="1200" dirty="0"/>
              <a:t> 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 2017 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  <a:sym typeface="Symbol" charset="2"/>
              </a:rPr>
              <a:t>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GB" sz="1200" dirty="0" err="1">
                <a:solidFill>
                  <a:schemeClr val="bg1">
                    <a:lumMod val="65000"/>
                  </a:schemeClr>
                </a:solidFill>
              </a:rPr>
              <a:t>www.scienceinschool.org</a:t>
            </a:r>
            <a:endParaRPr lang="en-US" sz="12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0" y="6213560"/>
            <a:ext cx="12115800" cy="892552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  <a:tabLst>
                <a:tab pos="2743200" algn="ctr"/>
                <a:tab pos="5486400" algn="r"/>
              </a:tabLst>
            </a:pPr>
            <a:r>
              <a:rPr lang="es-AR" sz="1200" dirty="0">
                <a:solidFill>
                  <a:srgbClr val="A6A6A6"/>
                </a:solidFill>
              </a:rPr>
              <a:t>Material complementario para:</a:t>
            </a:r>
            <a:r>
              <a:rPr lang="en-US" sz="1200" dirty="0">
                <a:solidFill>
                  <a:srgbClr val="A6A6A6"/>
                </a:solidFill>
              </a:rPr>
              <a:t> </a:t>
            </a:r>
          </a:p>
          <a:p>
            <a:pPr>
              <a:spcAft>
                <a:spcPts val="600"/>
              </a:spcAft>
              <a:tabLst>
                <a:tab pos="2743200" algn="ctr"/>
                <a:tab pos="5486400" algn="r"/>
              </a:tabLst>
            </a:pPr>
            <a:r>
              <a:rPr lang="en-US" sz="1200" dirty="0" err="1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Kucharski</a:t>
            </a:r>
            <a:r>
              <a:rPr lang="en-US" sz="1200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 A et al. </a:t>
            </a:r>
            <a:r>
              <a:rPr lang="en-GB" sz="1200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(2017) Disease dynamics: understanding the spread of diseases. </a:t>
            </a:r>
            <a:r>
              <a:rPr lang="en-GB" sz="1200" i="1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Science in School</a:t>
            </a:r>
            <a:r>
              <a:rPr lang="en-GB" sz="1200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 </a:t>
            </a:r>
            <a:r>
              <a:rPr lang="en-GB" sz="1200" b="1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40</a:t>
            </a:r>
            <a:r>
              <a:rPr lang="en-GB" sz="1200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: 52–56. </a:t>
            </a:r>
            <a:r>
              <a:rPr lang="en-GB" sz="1200" dirty="0" err="1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www.scienceinschool.org</a:t>
            </a:r>
            <a:r>
              <a:rPr lang="en-GB" sz="1200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/2017/issue40/</a:t>
            </a:r>
            <a:r>
              <a:rPr lang="en-GB" sz="1200" dirty="0" err="1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diseasedynamics</a:t>
            </a:r>
            <a:endParaRPr lang="en-US" sz="1200" dirty="0">
              <a:latin typeface="Times New Roman" charset="0"/>
              <a:ea typeface="Times New Roman" charset="0"/>
            </a:endParaRPr>
          </a:p>
          <a:p>
            <a:pPr>
              <a:spcAft>
                <a:spcPts val="600"/>
              </a:spcAft>
              <a:tabLst>
                <a:tab pos="2743200" algn="ctr"/>
                <a:tab pos="5486400" algn="r"/>
              </a:tabLst>
            </a:pPr>
            <a:r>
              <a:rPr lang="en-GB" dirty="0">
                <a:solidFill>
                  <a:srgbClr val="000000"/>
                </a:solidFill>
                <a:latin typeface="Times New Roman" charset="0"/>
                <a:ea typeface="Times New Roman" charset="0"/>
                <a:cs typeface="Times New Roman" charset="0"/>
              </a:rPr>
              <a:t> </a:t>
            </a:r>
            <a:endParaRPr lang="en-US" sz="1200" dirty="0">
              <a:latin typeface="Times New Roman" charset="0"/>
              <a:ea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39335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Oval 45"/>
          <p:cNvSpPr>
            <a:spLocks noChangeAspect="1"/>
          </p:cNvSpPr>
          <p:nvPr/>
        </p:nvSpPr>
        <p:spPr bwMode="auto">
          <a:xfrm>
            <a:off x="3467649" y="2432052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3" name="Oval 2"/>
          <p:cNvSpPr>
            <a:spLocks noChangeAspect="1"/>
          </p:cNvSpPr>
          <p:nvPr/>
        </p:nvSpPr>
        <p:spPr bwMode="auto">
          <a:xfrm>
            <a:off x="1640886" y="1592263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4" name="Oval 3"/>
          <p:cNvSpPr>
            <a:spLocks noChangeAspect="1"/>
          </p:cNvSpPr>
          <p:nvPr/>
        </p:nvSpPr>
        <p:spPr bwMode="auto">
          <a:xfrm>
            <a:off x="2936921" y="1592263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5" name="Oval 4"/>
          <p:cNvSpPr>
            <a:spLocks noChangeAspect="1"/>
          </p:cNvSpPr>
          <p:nvPr/>
        </p:nvSpPr>
        <p:spPr bwMode="auto">
          <a:xfrm>
            <a:off x="4116516" y="1592263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6" name="Oval 5"/>
          <p:cNvSpPr>
            <a:spLocks noChangeAspect="1"/>
          </p:cNvSpPr>
          <p:nvPr/>
        </p:nvSpPr>
        <p:spPr bwMode="auto">
          <a:xfrm>
            <a:off x="4718964" y="2430463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1" name="Oval 10"/>
          <p:cNvSpPr>
            <a:spLocks noChangeAspect="1"/>
          </p:cNvSpPr>
          <p:nvPr/>
        </p:nvSpPr>
        <p:spPr bwMode="auto">
          <a:xfrm>
            <a:off x="3468493" y="3421063"/>
            <a:ext cx="582230" cy="540000"/>
          </a:xfrm>
          <a:prstGeom prst="ellipse">
            <a:avLst/>
          </a:prstGeom>
          <a:solidFill>
            <a:srgbClr val="FF0000"/>
          </a:solidFill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" name="Oval 11"/>
          <p:cNvSpPr>
            <a:spLocks noChangeAspect="1"/>
          </p:cNvSpPr>
          <p:nvPr/>
        </p:nvSpPr>
        <p:spPr bwMode="auto">
          <a:xfrm>
            <a:off x="4718964" y="3421063"/>
            <a:ext cx="582232" cy="540000"/>
          </a:xfrm>
          <a:prstGeom prst="ellipse">
            <a:avLst/>
          </a:prstGeom>
          <a:solidFill>
            <a:srgbClr val="F2F2F2"/>
          </a:solidFill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cxnSp>
        <p:nvCxnSpPr>
          <p:cNvPr id="14" name="Straight Connector 13"/>
          <p:cNvCxnSpPr>
            <a:stCxn id="6" idx="1"/>
            <a:endCxn id="5" idx="4"/>
          </p:cNvCxnSpPr>
          <p:nvPr/>
        </p:nvCxnSpPr>
        <p:spPr bwMode="auto">
          <a:xfrm rot="16200000" flipV="1">
            <a:off x="4417295" y="2122607"/>
            <a:ext cx="377281" cy="396604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endCxn id="5" idx="4"/>
          </p:cNvCxnSpPr>
          <p:nvPr/>
        </p:nvCxnSpPr>
        <p:spPr bwMode="auto">
          <a:xfrm rot="5400000" flipH="1" flipV="1">
            <a:off x="3997908" y="2099832"/>
            <a:ext cx="377281" cy="442169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12" idx="1"/>
          </p:cNvCxnSpPr>
          <p:nvPr/>
        </p:nvCxnSpPr>
        <p:spPr bwMode="auto">
          <a:xfrm rot="16200000" flipV="1">
            <a:off x="4080462" y="2776377"/>
            <a:ext cx="608762" cy="838772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endCxn id="11" idx="0"/>
          </p:cNvCxnSpPr>
          <p:nvPr/>
        </p:nvCxnSpPr>
        <p:spPr bwMode="auto">
          <a:xfrm rot="5400000">
            <a:off x="3534308" y="3195712"/>
            <a:ext cx="450600" cy="16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6" idx="2"/>
          </p:cNvCxnSpPr>
          <p:nvPr/>
        </p:nvCxnSpPr>
        <p:spPr bwMode="auto">
          <a:xfrm rot="10800000">
            <a:off x="4050723" y="2700463"/>
            <a:ext cx="668240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6" idx="4"/>
            <a:endCxn id="12" idx="0"/>
          </p:cNvCxnSpPr>
          <p:nvPr/>
        </p:nvCxnSpPr>
        <p:spPr bwMode="auto">
          <a:xfrm rot="5400000">
            <a:off x="4784780" y="3195712"/>
            <a:ext cx="450600" cy="16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12" idx="2"/>
            <a:endCxn id="11" idx="6"/>
          </p:cNvCxnSpPr>
          <p:nvPr/>
        </p:nvCxnSpPr>
        <p:spPr bwMode="auto">
          <a:xfrm rot="10800000">
            <a:off x="4050723" y="3691062"/>
            <a:ext cx="668240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>
            <a:stCxn id="3" idx="6"/>
            <a:endCxn id="4" idx="2"/>
          </p:cNvCxnSpPr>
          <p:nvPr/>
        </p:nvCxnSpPr>
        <p:spPr bwMode="auto">
          <a:xfrm>
            <a:off x="2223117" y="1862263"/>
            <a:ext cx="713805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>
            <a:stCxn id="5" idx="2"/>
            <a:endCxn id="4" idx="6"/>
          </p:cNvCxnSpPr>
          <p:nvPr/>
        </p:nvCxnSpPr>
        <p:spPr bwMode="auto">
          <a:xfrm rot="10800000">
            <a:off x="3519146" y="1862263"/>
            <a:ext cx="597365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1" name="Oval 120"/>
          <p:cNvSpPr>
            <a:spLocks noChangeAspect="1"/>
          </p:cNvSpPr>
          <p:nvPr/>
        </p:nvSpPr>
        <p:spPr bwMode="auto">
          <a:xfrm>
            <a:off x="5933999" y="3421063"/>
            <a:ext cx="582232" cy="540000"/>
          </a:xfrm>
          <a:prstGeom prst="ellipse">
            <a:avLst/>
          </a:prstGeom>
          <a:solidFill>
            <a:srgbClr val="FF00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cxnSp>
        <p:nvCxnSpPr>
          <p:cNvPr id="122" name="Straight Connector 121"/>
          <p:cNvCxnSpPr>
            <a:stCxn id="12" idx="6"/>
            <a:endCxn id="121" idx="2"/>
          </p:cNvCxnSpPr>
          <p:nvPr/>
        </p:nvCxnSpPr>
        <p:spPr bwMode="auto">
          <a:xfrm>
            <a:off x="5301196" y="3691063"/>
            <a:ext cx="632800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5" name="Oval 124"/>
          <p:cNvSpPr>
            <a:spLocks noChangeAspect="1"/>
          </p:cNvSpPr>
          <p:nvPr/>
        </p:nvSpPr>
        <p:spPr bwMode="auto">
          <a:xfrm>
            <a:off x="5935687" y="2381250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6" name="Oval 125"/>
          <p:cNvSpPr>
            <a:spLocks noChangeAspect="1"/>
          </p:cNvSpPr>
          <p:nvPr/>
        </p:nvSpPr>
        <p:spPr bwMode="auto">
          <a:xfrm>
            <a:off x="7392036" y="3940175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7" name="Oval 126"/>
          <p:cNvSpPr>
            <a:spLocks noChangeAspect="1"/>
          </p:cNvSpPr>
          <p:nvPr/>
        </p:nvSpPr>
        <p:spPr bwMode="auto">
          <a:xfrm>
            <a:off x="7295817" y="3101975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8" name="Oval 127"/>
          <p:cNvSpPr>
            <a:spLocks noChangeAspect="1"/>
          </p:cNvSpPr>
          <p:nvPr/>
        </p:nvSpPr>
        <p:spPr bwMode="auto">
          <a:xfrm>
            <a:off x="7473038" y="1882775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9" name="Oval 128"/>
          <p:cNvSpPr>
            <a:spLocks noChangeAspect="1"/>
          </p:cNvSpPr>
          <p:nvPr/>
        </p:nvSpPr>
        <p:spPr bwMode="auto">
          <a:xfrm>
            <a:off x="8526067" y="1260475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30" name="Oval 129"/>
          <p:cNvSpPr>
            <a:spLocks noChangeAspect="1"/>
          </p:cNvSpPr>
          <p:nvPr/>
        </p:nvSpPr>
        <p:spPr bwMode="auto">
          <a:xfrm>
            <a:off x="9984106" y="1273175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31" name="Oval 130"/>
          <p:cNvSpPr>
            <a:spLocks noChangeAspect="1"/>
          </p:cNvSpPr>
          <p:nvPr/>
        </p:nvSpPr>
        <p:spPr bwMode="auto">
          <a:xfrm>
            <a:off x="8769079" y="2797175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32" name="Oval 131"/>
          <p:cNvSpPr>
            <a:spLocks noChangeAspect="1"/>
          </p:cNvSpPr>
          <p:nvPr/>
        </p:nvSpPr>
        <p:spPr bwMode="auto">
          <a:xfrm>
            <a:off x="8688071" y="4473575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cxnSp>
        <p:nvCxnSpPr>
          <p:cNvPr id="135" name="Straight Connector 134"/>
          <p:cNvCxnSpPr>
            <a:stCxn id="121" idx="5"/>
            <a:endCxn id="126" idx="2"/>
          </p:cNvCxnSpPr>
          <p:nvPr/>
        </p:nvCxnSpPr>
        <p:spPr bwMode="auto">
          <a:xfrm rot="16200000" flipH="1">
            <a:off x="6747410" y="3565547"/>
            <a:ext cx="328193" cy="961073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Connector 137"/>
          <p:cNvCxnSpPr>
            <a:stCxn id="126" idx="5"/>
            <a:endCxn id="132" idx="2"/>
          </p:cNvCxnSpPr>
          <p:nvPr/>
        </p:nvCxnSpPr>
        <p:spPr bwMode="auto">
          <a:xfrm rot="16200000" flipH="1">
            <a:off x="8117303" y="4172806"/>
            <a:ext cx="342481" cy="799069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2" name="Straight Connector 141"/>
          <p:cNvCxnSpPr>
            <a:stCxn id="127" idx="2"/>
            <a:endCxn id="121" idx="6"/>
          </p:cNvCxnSpPr>
          <p:nvPr/>
        </p:nvCxnSpPr>
        <p:spPr bwMode="auto">
          <a:xfrm rot="10800000" flipV="1">
            <a:off x="6516228" y="3371975"/>
            <a:ext cx="779588" cy="3190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Connector 144"/>
          <p:cNvCxnSpPr>
            <a:stCxn id="126" idx="0"/>
            <a:endCxn id="127" idx="4"/>
          </p:cNvCxnSpPr>
          <p:nvPr/>
        </p:nvCxnSpPr>
        <p:spPr bwMode="auto">
          <a:xfrm rot="16200000" flipV="1">
            <a:off x="7485943" y="3742973"/>
            <a:ext cx="298200" cy="96219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Connector 149"/>
          <p:cNvCxnSpPr>
            <a:stCxn id="127" idx="6"/>
            <a:endCxn id="131" idx="2"/>
          </p:cNvCxnSpPr>
          <p:nvPr/>
        </p:nvCxnSpPr>
        <p:spPr bwMode="auto">
          <a:xfrm flipV="1">
            <a:off x="7878049" y="3067175"/>
            <a:ext cx="891024" cy="304800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1" name="Straight Connector 150"/>
          <p:cNvCxnSpPr>
            <a:stCxn id="126" idx="6"/>
            <a:endCxn id="131" idx="3"/>
          </p:cNvCxnSpPr>
          <p:nvPr/>
        </p:nvCxnSpPr>
        <p:spPr bwMode="auto">
          <a:xfrm flipV="1">
            <a:off x="7974270" y="3258101"/>
            <a:ext cx="880071" cy="952081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8" name="Straight Connector 157"/>
          <p:cNvCxnSpPr>
            <a:stCxn id="121" idx="0"/>
            <a:endCxn id="125" idx="4"/>
          </p:cNvCxnSpPr>
          <p:nvPr/>
        </p:nvCxnSpPr>
        <p:spPr bwMode="auto">
          <a:xfrm rot="5400000" flipH="1" flipV="1">
            <a:off x="5976057" y="3170326"/>
            <a:ext cx="499813" cy="1687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1" name="Straight Connector 160"/>
          <p:cNvCxnSpPr>
            <a:stCxn id="125" idx="6"/>
            <a:endCxn id="128" idx="2"/>
          </p:cNvCxnSpPr>
          <p:nvPr/>
        </p:nvCxnSpPr>
        <p:spPr bwMode="auto">
          <a:xfrm flipV="1">
            <a:off x="6517922" y="2152787"/>
            <a:ext cx="955123" cy="498475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7" name="Straight Connector 166"/>
          <p:cNvCxnSpPr>
            <a:stCxn id="128" idx="5"/>
            <a:endCxn id="131" idx="1"/>
          </p:cNvCxnSpPr>
          <p:nvPr/>
        </p:nvCxnSpPr>
        <p:spPr bwMode="auto">
          <a:xfrm rot="16200000" flipH="1">
            <a:off x="8145889" y="2167818"/>
            <a:ext cx="532562" cy="884337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0" name="Straight Connector 169"/>
          <p:cNvCxnSpPr>
            <a:stCxn id="125" idx="5"/>
            <a:endCxn id="131" idx="2"/>
          </p:cNvCxnSpPr>
          <p:nvPr/>
        </p:nvCxnSpPr>
        <p:spPr bwMode="auto">
          <a:xfrm rot="16200000" flipH="1">
            <a:off x="7488358" y="1786460"/>
            <a:ext cx="225006" cy="2336424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3" name="Straight Connector 172"/>
          <p:cNvCxnSpPr>
            <a:stCxn id="130" idx="2"/>
            <a:endCxn id="129" idx="6"/>
          </p:cNvCxnSpPr>
          <p:nvPr/>
        </p:nvCxnSpPr>
        <p:spPr bwMode="auto">
          <a:xfrm rot="10800000">
            <a:off x="9108307" y="1530475"/>
            <a:ext cx="875807" cy="12700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4" name="Straight Connector 173"/>
          <p:cNvCxnSpPr>
            <a:stCxn id="129" idx="3"/>
            <a:endCxn id="128" idx="7"/>
          </p:cNvCxnSpPr>
          <p:nvPr/>
        </p:nvCxnSpPr>
        <p:spPr bwMode="auto">
          <a:xfrm rot="5400000">
            <a:off x="8170437" y="1520964"/>
            <a:ext cx="240462" cy="641330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2" name="Oval 211"/>
          <p:cNvSpPr>
            <a:spLocks noChangeAspect="1"/>
          </p:cNvSpPr>
          <p:nvPr/>
        </p:nvSpPr>
        <p:spPr bwMode="auto">
          <a:xfrm>
            <a:off x="9903104" y="2339975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65" name="Text Box 3"/>
          <p:cNvSpPr txBox="1">
            <a:spLocks noChangeArrowheads="1"/>
          </p:cNvSpPr>
          <p:nvPr/>
        </p:nvSpPr>
        <p:spPr bwMode="auto">
          <a:xfrm>
            <a:off x="1707562" y="4811199"/>
            <a:ext cx="9773238" cy="8987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</a:pPr>
            <a:r>
              <a:rPr lang="en-US" sz="2400" dirty="0">
                <a:latin typeface="Helvetica Neue Light"/>
                <a:cs typeface="Helvetica Neue Light"/>
              </a:rPr>
              <a:t>• </a:t>
            </a:r>
            <a:r>
              <a:rPr lang="en-US" sz="2400" dirty="0" err="1">
                <a:latin typeface="Helvetica Neue Light"/>
                <a:cs typeface="Helvetica Neue Light"/>
              </a:rPr>
              <a:t>Comienza</a:t>
            </a:r>
            <a:r>
              <a:rPr lang="en-US" sz="2400" dirty="0">
                <a:latin typeface="Helvetica Neue Light"/>
                <a:cs typeface="Helvetica Neue Light"/>
              </a:rPr>
              <a:t> con dos personas </a:t>
            </a:r>
            <a:r>
              <a:rPr lang="en-US" sz="2400" dirty="0" err="1">
                <a:latin typeface="Helvetica Neue Light"/>
                <a:cs typeface="Helvetica Neue Light"/>
              </a:rPr>
              <a:t>infectadas</a:t>
            </a:r>
            <a:r>
              <a:rPr lang="en-US" sz="2400" dirty="0">
                <a:latin typeface="Helvetica Neue Light"/>
                <a:cs typeface="Helvetica Neue Light"/>
              </a:rPr>
              <a:t> </a:t>
            </a:r>
          </a:p>
          <a:p>
            <a:pPr>
              <a:lnSpc>
                <a:spcPct val="110000"/>
              </a:lnSpc>
            </a:pPr>
            <a:r>
              <a:rPr lang="en-US" sz="2400" dirty="0">
                <a:latin typeface="Helvetica Neue Light"/>
                <a:cs typeface="Helvetica Neue Light"/>
              </a:rPr>
              <a:t>• </a:t>
            </a:r>
            <a:r>
              <a:rPr lang="en-US" sz="2400" dirty="0" err="1">
                <a:latin typeface="Helvetica Neue Light"/>
                <a:cs typeface="Helvetica Neue Light"/>
              </a:rPr>
              <a:t>Tira</a:t>
            </a:r>
            <a:r>
              <a:rPr lang="en-US" sz="2400" dirty="0">
                <a:latin typeface="Helvetica Neue Light"/>
                <a:cs typeface="Helvetica Neue Light"/>
              </a:rPr>
              <a:t> el dado </a:t>
            </a:r>
            <a:r>
              <a:rPr lang="en-US" sz="2400" dirty="0" err="1">
                <a:latin typeface="Helvetica Neue Light"/>
                <a:cs typeface="Helvetica Neue Light"/>
              </a:rPr>
              <a:t>para</a:t>
            </a:r>
            <a:r>
              <a:rPr lang="en-US" sz="2400" dirty="0">
                <a:latin typeface="Helvetica Neue Light"/>
                <a:cs typeface="Helvetica Neue Light"/>
              </a:rPr>
              <a:t> </a:t>
            </a:r>
            <a:r>
              <a:rPr lang="en-US" sz="2400" dirty="0" err="1">
                <a:latin typeface="Helvetica Neue Light"/>
                <a:cs typeface="Helvetica Neue Light"/>
              </a:rPr>
              <a:t>cada</a:t>
            </a:r>
            <a:r>
              <a:rPr lang="en-US" sz="2400" dirty="0">
                <a:latin typeface="Helvetica Neue Light"/>
                <a:cs typeface="Helvetica Neue Light"/>
              </a:rPr>
              <a:t> </a:t>
            </a:r>
            <a:r>
              <a:rPr lang="en-US" sz="2400" dirty="0" err="1">
                <a:latin typeface="Helvetica Neue Light"/>
                <a:cs typeface="Helvetica Neue Light"/>
              </a:rPr>
              <a:t>uno</a:t>
            </a:r>
            <a:r>
              <a:rPr lang="en-US" sz="2400" dirty="0">
                <a:latin typeface="Helvetica Neue Light"/>
                <a:cs typeface="Helvetica Neue Light"/>
              </a:rPr>
              <a:t> de los </a:t>
            </a:r>
            <a:r>
              <a:rPr lang="en-US" sz="2400" dirty="0" err="1">
                <a:latin typeface="Helvetica Neue Light"/>
                <a:cs typeface="Helvetica Neue Light"/>
              </a:rPr>
              <a:t>contactos</a:t>
            </a:r>
            <a:r>
              <a:rPr lang="en-US" sz="2400" dirty="0">
                <a:latin typeface="Helvetica Neue Light"/>
                <a:cs typeface="Helvetica Neue Light"/>
              </a:rPr>
              <a:t> de </a:t>
            </a:r>
            <a:r>
              <a:rPr lang="en-US" sz="2400" dirty="0" err="1">
                <a:latin typeface="Helvetica Neue Light"/>
                <a:cs typeface="Helvetica Neue Light"/>
              </a:rPr>
              <a:t>cada</a:t>
            </a:r>
            <a:r>
              <a:rPr lang="en-US" sz="2400" dirty="0">
                <a:latin typeface="Helvetica Neue Light"/>
                <a:cs typeface="Helvetica Neue Light"/>
              </a:rPr>
              <a:t> persona </a:t>
            </a:r>
            <a:r>
              <a:rPr lang="en-US" sz="2400" dirty="0" err="1">
                <a:latin typeface="Helvetica Neue Light"/>
                <a:cs typeface="Helvetica Neue Light"/>
              </a:rPr>
              <a:t>infectad</a:t>
            </a:r>
            <a:r>
              <a:rPr lang="en-US" sz="2400" dirty="0">
                <a:latin typeface="Helvetica Neue Light"/>
                <a:cs typeface="Helvetica Neue Light"/>
              </a:rPr>
              <a:t> </a:t>
            </a:r>
          </a:p>
        </p:txBody>
      </p:sp>
      <p:sp>
        <p:nvSpPr>
          <p:cNvPr id="66" name="Rectangle 3"/>
          <p:cNvSpPr>
            <a:spLocks noChangeArrowheads="1"/>
          </p:cNvSpPr>
          <p:nvPr/>
        </p:nvSpPr>
        <p:spPr bwMode="auto">
          <a:xfrm>
            <a:off x="1690630" y="4206361"/>
            <a:ext cx="137703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s-ES_tradnl" sz="2800" b="1" dirty="0">
                <a:latin typeface="Helvetica Neue"/>
                <a:cs typeface="Helvetica Neue"/>
              </a:rPr>
              <a:t>Día 3 </a:t>
            </a:r>
            <a:endParaRPr lang="en-US" sz="2800" b="1" dirty="0">
              <a:latin typeface="Helvetica Neue"/>
              <a:cs typeface="Helvetica Neue"/>
            </a:endParaRPr>
          </a:p>
        </p:txBody>
      </p:sp>
      <p:sp>
        <p:nvSpPr>
          <p:cNvPr id="45" name="Title 1"/>
          <p:cNvSpPr txBox="1">
            <a:spLocks/>
          </p:cNvSpPr>
          <p:nvPr/>
        </p:nvSpPr>
        <p:spPr>
          <a:xfrm>
            <a:off x="1721885" y="274638"/>
            <a:ext cx="8748237" cy="773112"/>
          </a:xfrm>
          <a:prstGeom prst="rect">
            <a:avLst/>
          </a:prstGeom>
        </p:spPr>
        <p:txBody>
          <a:bodyPr>
            <a:normAutofit fontScale="9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600" dirty="0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¿</a:t>
            </a:r>
            <a:r>
              <a:rPr lang="en-GB" sz="3600" dirty="0" err="1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Cómo</a:t>
            </a:r>
            <a:r>
              <a:rPr lang="en-GB" sz="3600" dirty="0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 se </a:t>
            </a:r>
            <a:r>
              <a:rPr lang="en-GB" sz="3600" dirty="0" err="1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propaga</a:t>
            </a:r>
            <a:r>
              <a:rPr lang="en-GB" sz="3600" dirty="0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 </a:t>
            </a:r>
            <a:r>
              <a:rPr lang="en-GB" sz="3600" dirty="0" err="1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una</a:t>
            </a:r>
            <a:r>
              <a:rPr lang="en-GB" sz="3600" dirty="0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 </a:t>
            </a:r>
            <a:r>
              <a:rPr lang="en-GB" sz="3600" dirty="0" err="1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epidemia</a:t>
            </a:r>
            <a:r>
              <a:rPr lang="en-GB" sz="3600" dirty="0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 en </a:t>
            </a:r>
            <a:r>
              <a:rPr lang="en-GB" sz="3600" dirty="0" err="1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una</a:t>
            </a:r>
            <a:r>
              <a:rPr lang="en-GB" sz="3600" dirty="0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 red? </a:t>
            </a:r>
          </a:p>
        </p:txBody>
      </p:sp>
      <p:cxnSp>
        <p:nvCxnSpPr>
          <p:cNvPr id="44" name="Straight Connector 43"/>
          <p:cNvCxnSpPr/>
          <p:nvPr/>
        </p:nvCxnSpPr>
        <p:spPr bwMode="auto">
          <a:xfrm rot="16200000" flipH="1">
            <a:off x="4559055" y="3442639"/>
            <a:ext cx="885714" cy="496967"/>
          </a:xfrm>
          <a:prstGeom prst="line">
            <a:avLst/>
          </a:prstGeom>
          <a:solidFill>
            <a:srgbClr val="3366FF"/>
          </a:solidFill>
          <a:ln w="50800" cap="rnd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 bwMode="auto">
          <a:xfrm rot="5400000">
            <a:off x="4584456" y="3417237"/>
            <a:ext cx="885714" cy="547770"/>
          </a:xfrm>
          <a:prstGeom prst="line">
            <a:avLst/>
          </a:prstGeom>
          <a:solidFill>
            <a:srgbClr val="3366FF"/>
          </a:solidFill>
          <a:ln w="50800" cap="rnd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0" y="0"/>
            <a:ext cx="121539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i="1" dirty="0">
                <a:solidFill>
                  <a:schemeClr val="bg1">
                    <a:lumMod val="65000"/>
                  </a:schemeClr>
                </a:solidFill>
              </a:rPr>
              <a:t>Science in School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  <a:sym typeface="Symbol" charset="2"/>
              </a:rPr>
              <a:t>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GB" sz="1200" dirty="0" err="1">
                <a:solidFill>
                  <a:schemeClr val="bg1">
                    <a:lumMod val="65000"/>
                  </a:schemeClr>
                </a:solidFill>
              </a:rPr>
              <a:t>Volumen</a:t>
            </a:r>
            <a:r>
              <a:rPr lang="en-US" sz="1200" dirty="0"/>
              <a:t> 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40: </a:t>
            </a:r>
            <a:r>
              <a:rPr lang="en-GB" sz="1200" dirty="0" err="1">
                <a:solidFill>
                  <a:srgbClr val="A6A6A6"/>
                </a:solidFill>
              </a:rPr>
              <a:t>Verano</a:t>
            </a:r>
            <a:r>
              <a:rPr lang="en-US" sz="1200" dirty="0"/>
              <a:t> 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 2017 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  <a:sym typeface="Symbol" charset="2"/>
              </a:rPr>
              <a:t>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GB" sz="1200" dirty="0" err="1">
                <a:solidFill>
                  <a:schemeClr val="bg1">
                    <a:lumMod val="65000"/>
                  </a:schemeClr>
                </a:solidFill>
              </a:rPr>
              <a:t>www.scienceinschool.org</a:t>
            </a:r>
            <a:endParaRPr lang="en-US" sz="12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0" y="6213560"/>
            <a:ext cx="12115800" cy="892552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  <a:tabLst>
                <a:tab pos="2743200" algn="ctr"/>
                <a:tab pos="5486400" algn="r"/>
              </a:tabLst>
            </a:pPr>
            <a:r>
              <a:rPr lang="es-AR" sz="1200" dirty="0">
                <a:solidFill>
                  <a:srgbClr val="A6A6A6"/>
                </a:solidFill>
              </a:rPr>
              <a:t>Material complementario para:</a:t>
            </a:r>
            <a:r>
              <a:rPr lang="en-US" sz="1200" dirty="0">
                <a:solidFill>
                  <a:srgbClr val="A6A6A6"/>
                </a:solidFill>
              </a:rPr>
              <a:t> </a:t>
            </a:r>
          </a:p>
          <a:p>
            <a:pPr>
              <a:spcAft>
                <a:spcPts val="600"/>
              </a:spcAft>
              <a:tabLst>
                <a:tab pos="2743200" algn="ctr"/>
                <a:tab pos="5486400" algn="r"/>
              </a:tabLst>
            </a:pPr>
            <a:r>
              <a:rPr lang="en-US" sz="1200" dirty="0" err="1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Kucharski</a:t>
            </a:r>
            <a:r>
              <a:rPr lang="en-US" sz="1200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 A et al. </a:t>
            </a:r>
            <a:r>
              <a:rPr lang="en-GB" sz="1200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(2017) Disease dynamics: understanding the spread of diseases. </a:t>
            </a:r>
            <a:r>
              <a:rPr lang="en-GB" sz="1200" i="1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Science in School</a:t>
            </a:r>
            <a:r>
              <a:rPr lang="en-GB" sz="1200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 </a:t>
            </a:r>
            <a:r>
              <a:rPr lang="en-GB" sz="1200" b="1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40</a:t>
            </a:r>
            <a:r>
              <a:rPr lang="en-GB" sz="1200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: 52–56. </a:t>
            </a:r>
            <a:r>
              <a:rPr lang="en-GB" sz="1200" dirty="0" err="1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www.scienceinschool.org</a:t>
            </a:r>
            <a:r>
              <a:rPr lang="en-GB" sz="1200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/2017/issue40/</a:t>
            </a:r>
            <a:r>
              <a:rPr lang="en-GB" sz="1200" dirty="0" err="1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diseasedynamics</a:t>
            </a:r>
            <a:endParaRPr lang="en-US" sz="1200" dirty="0">
              <a:latin typeface="Times New Roman" charset="0"/>
              <a:ea typeface="Times New Roman" charset="0"/>
            </a:endParaRPr>
          </a:p>
          <a:p>
            <a:pPr>
              <a:spcAft>
                <a:spcPts val="600"/>
              </a:spcAft>
              <a:tabLst>
                <a:tab pos="2743200" algn="ctr"/>
                <a:tab pos="5486400" algn="r"/>
              </a:tabLst>
            </a:pPr>
            <a:r>
              <a:rPr lang="en-GB" dirty="0">
                <a:solidFill>
                  <a:srgbClr val="000000"/>
                </a:solidFill>
                <a:latin typeface="Times New Roman" charset="0"/>
                <a:ea typeface="Times New Roman" charset="0"/>
                <a:cs typeface="Times New Roman" charset="0"/>
              </a:rPr>
              <a:t> </a:t>
            </a:r>
            <a:endParaRPr lang="en-US" sz="1200" dirty="0">
              <a:latin typeface="Times New Roman" charset="0"/>
              <a:ea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60222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Oval 45"/>
          <p:cNvSpPr>
            <a:spLocks noChangeAspect="1"/>
          </p:cNvSpPr>
          <p:nvPr/>
        </p:nvSpPr>
        <p:spPr bwMode="auto">
          <a:xfrm>
            <a:off x="3467649" y="2432052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3" name="Oval 2"/>
          <p:cNvSpPr>
            <a:spLocks noChangeAspect="1"/>
          </p:cNvSpPr>
          <p:nvPr/>
        </p:nvSpPr>
        <p:spPr bwMode="auto">
          <a:xfrm>
            <a:off x="1640886" y="1592263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4" name="Oval 3"/>
          <p:cNvSpPr>
            <a:spLocks noChangeAspect="1"/>
          </p:cNvSpPr>
          <p:nvPr/>
        </p:nvSpPr>
        <p:spPr bwMode="auto">
          <a:xfrm>
            <a:off x="2936921" y="1592263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5" name="Oval 4"/>
          <p:cNvSpPr>
            <a:spLocks noChangeAspect="1"/>
          </p:cNvSpPr>
          <p:nvPr/>
        </p:nvSpPr>
        <p:spPr bwMode="auto">
          <a:xfrm>
            <a:off x="4116516" y="1592263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6" name="Oval 5"/>
          <p:cNvSpPr>
            <a:spLocks noChangeAspect="1"/>
          </p:cNvSpPr>
          <p:nvPr/>
        </p:nvSpPr>
        <p:spPr bwMode="auto">
          <a:xfrm>
            <a:off x="4718964" y="2430463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1" name="Oval 10"/>
          <p:cNvSpPr>
            <a:spLocks noChangeAspect="1"/>
          </p:cNvSpPr>
          <p:nvPr/>
        </p:nvSpPr>
        <p:spPr bwMode="auto">
          <a:xfrm>
            <a:off x="3468493" y="3421063"/>
            <a:ext cx="582230" cy="540000"/>
          </a:xfrm>
          <a:prstGeom prst="ellipse">
            <a:avLst/>
          </a:prstGeom>
          <a:solidFill>
            <a:srgbClr val="FF0000"/>
          </a:solidFill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" name="Oval 11"/>
          <p:cNvSpPr>
            <a:spLocks noChangeAspect="1"/>
          </p:cNvSpPr>
          <p:nvPr/>
        </p:nvSpPr>
        <p:spPr bwMode="auto">
          <a:xfrm>
            <a:off x="4718964" y="3421063"/>
            <a:ext cx="582232" cy="540000"/>
          </a:xfrm>
          <a:prstGeom prst="ellipse">
            <a:avLst/>
          </a:prstGeom>
          <a:solidFill>
            <a:srgbClr val="F2F2F2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cxnSp>
        <p:nvCxnSpPr>
          <p:cNvPr id="14" name="Straight Connector 13"/>
          <p:cNvCxnSpPr>
            <a:stCxn id="6" idx="1"/>
            <a:endCxn id="5" idx="4"/>
          </p:cNvCxnSpPr>
          <p:nvPr/>
        </p:nvCxnSpPr>
        <p:spPr bwMode="auto">
          <a:xfrm rot="16200000" flipV="1">
            <a:off x="4417295" y="2122607"/>
            <a:ext cx="377281" cy="396604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endCxn id="5" idx="4"/>
          </p:cNvCxnSpPr>
          <p:nvPr/>
        </p:nvCxnSpPr>
        <p:spPr bwMode="auto">
          <a:xfrm rot="5400000" flipH="1" flipV="1">
            <a:off x="3997908" y="2099832"/>
            <a:ext cx="377281" cy="442169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12" idx="1"/>
          </p:cNvCxnSpPr>
          <p:nvPr/>
        </p:nvCxnSpPr>
        <p:spPr bwMode="auto">
          <a:xfrm rot="16200000" flipV="1">
            <a:off x="4080462" y="2776377"/>
            <a:ext cx="608762" cy="838772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endCxn id="11" idx="0"/>
          </p:cNvCxnSpPr>
          <p:nvPr/>
        </p:nvCxnSpPr>
        <p:spPr bwMode="auto">
          <a:xfrm rot="5400000">
            <a:off x="3534308" y="3195712"/>
            <a:ext cx="450600" cy="16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6" idx="2"/>
          </p:cNvCxnSpPr>
          <p:nvPr/>
        </p:nvCxnSpPr>
        <p:spPr bwMode="auto">
          <a:xfrm rot="10800000">
            <a:off x="4050723" y="2700463"/>
            <a:ext cx="668240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6" idx="4"/>
            <a:endCxn id="12" idx="0"/>
          </p:cNvCxnSpPr>
          <p:nvPr/>
        </p:nvCxnSpPr>
        <p:spPr bwMode="auto">
          <a:xfrm rot="5400000">
            <a:off x="4784780" y="3195712"/>
            <a:ext cx="450600" cy="16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12" idx="2"/>
            <a:endCxn id="11" idx="6"/>
          </p:cNvCxnSpPr>
          <p:nvPr/>
        </p:nvCxnSpPr>
        <p:spPr bwMode="auto">
          <a:xfrm rot="10800000">
            <a:off x="4050723" y="3691062"/>
            <a:ext cx="668240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>
            <a:stCxn id="3" idx="6"/>
            <a:endCxn id="4" idx="2"/>
          </p:cNvCxnSpPr>
          <p:nvPr/>
        </p:nvCxnSpPr>
        <p:spPr bwMode="auto">
          <a:xfrm>
            <a:off x="2223117" y="1862263"/>
            <a:ext cx="713805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>
            <a:stCxn id="5" idx="2"/>
            <a:endCxn id="4" idx="6"/>
          </p:cNvCxnSpPr>
          <p:nvPr/>
        </p:nvCxnSpPr>
        <p:spPr bwMode="auto">
          <a:xfrm rot="10800000">
            <a:off x="3519146" y="1862263"/>
            <a:ext cx="597365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1" name="Oval 120"/>
          <p:cNvSpPr>
            <a:spLocks noChangeAspect="1"/>
          </p:cNvSpPr>
          <p:nvPr/>
        </p:nvSpPr>
        <p:spPr bwMode="auto">
          <a:xfrm>
            <a:off x="5933999" y="3421063"/>
            <a:ext cx="582232" cy="540000"/>
          </a:xfrm>
          <a:prstGeom prst="ellipse">
            <a:avLst/>
          </a:prstGeom>
          <a:solidFill>
            <a:srgbClr val="FF00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cxnSp>
        <p:nvCxnSpPr>
          <p:cNvPr id="122" name="Straight Connector 121"/>
          <p:cNvCxnSpPr>
            <a:stCxn id="12" idx="6"/>
            <a:endCxn id="121" idx="2"/>
          </p:cNvCxnSpPr>
          <p:nvPr/>
        </p:nvCxnSpPr>
        <p:spPr bwMode="auto">
          <a:xfrm>
            <a:off x="5301196" y="3691063"/>
            <a:ext cx="632800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5" name="Oval 124"/>
          <p:cNvSpPr>
            <a:spLocks noChangeAspect="1"/>
          </p:cNvSpPr>
          <p:nvPr/>
        </p:nvSpPr>
        <p:spPr bwMode="auto">
          <a:xfrm>
            <a:off x="5935687" y="2381250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6" name="Oval 125"/>
          <p:cNvSpPr>
            <a:spLocks noChangeAspect="1"/>
          </p:cNvSpPr>
          <p:nvPr/>
        </p:nvSpPr>
        <p:spPr bwMode="auto">
          <a:xfrm>
            <a:off x="7392036" y="3940175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7" name="Oval 126"/>
          <p:cNvSpPr>
            <a:spLocks noChangeAspect="1"/>
          </p:cNvSpPr>
          <p:nvPr/>
        </p:nvSpPr>
        <p:spPr bwMode="auto">
          <a:xfrm>
            <a:off x="7295817" y="3101975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8" name="Oval 127"/>
          <p:cNvSpPr>
            <a:spLocks noChangeAspect="1"/>
          </p:cNvSpPr>
          <p:nvPr/>
        </p:nvSpPr>
        <p:spPr bwMode="auto">
          <a:xfrm>
            <a:off x="7473038" y="1882775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9" name="Oval 128"/>
          <p:cNvSpPr>
            <a:spLocks noChangeAspect="1"/>
          </p:cNvSpPr>
          <p:nvPr/>
        </p:nvSpPr>
        <p:spPr bwMode="auto">
          <a:xfrm>
            <a:off x="8526067" y="1260475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30" name="Oval 129"/>
          <p:cNvSpPr>
            <a:spLocks noChangeAspect="1"/>
          </p:cNvSpPr>
          <p:nvPr/>
        </p:nvSpPr>
        <p:spPr bwMode="auto">
          <a:xfrm>
            <a:off x="9984106" y="1273175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31" name="Oval 130"/>
          <p:cNvSpPr>
            <a:spLocks noChangeAspect="1"/>
          </p:cNvSpPr>
          <p:nvPr/>
        </p:nvSpPr>
        <p:spPr bwMode="auto">
          <a:xfrm>
            <a:off x="8769079" y="2797175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32" name="Oval 131"/>
          <p:cNvSpPr>
            <a:spLocks noChangeAspect="1"/>
          </p:cNvSpPr>
          <p:nvPr/>
        </p:nvSpPr>
        <p:spPr bwMode="auto">
          <a:xfrm>
            <a:off x="8688071" y="4473575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cxnSp>
        <p:nvCxnSpPr>
          <p:cNvPr id="135" name="Straight Connector 134"/>
          <p:cNvCxnSpPr>
            <a:stCxn id="121" idx="5"/>
            <a:endCxn id="126" idx="2"/>
          </p:cNvCxnSpPr>
          <p:nvPr/>
        </p:nvCxnSpPr>
        <p:spPr bwMode="auto">
          <a:xfrm rot="16200000" flipH="1">
            <a:off x="6747410" y="3565547"/>
            <a:ext cx="328193" cy="961073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Connector 137"/>
          <p:cNvCxnSpPr>
            <a:stCxn id="126" idx="5"/>
            <a:endCxn id="132" idx="2"/>
          </p:cNvCxnSpPr>
          <p:nvPr/>
        </p:nvCxnSpPr>
        <p:spPr bwMode="auto">
          <a:xfrm rot="16200000" flipH="1">
            <a:off x="8117303" y="4172806"/>
            <a:ext cx="342481" cy="799069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2" name="Straight Connector 141"/>
          <p:cNvCxnSpPr>
            <a:stCxn id="127" idx="2"/>
            <a:endCxn id="121" idx="6"/>
          </p:cNvCxnSpPr>
          <p:nvPr/>
        </p:nvCxnSpPr>
        <p:spPr bwMode="auto">
          <a:xfrm rot="10800000" flipV="1">
            <a:off x="6516228" y="3371975"/>
            <a:ext cx="779588" cy="3190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Connector 144"/>
          <p:cNvCxnSpPr>
            <a:stCxn id="126" idx="0"/>
            <a:endCxn id="127" idx="4"/>
          </p:cNvCxnSpPr>
          <p:nvPr/>
        </p:nvCxnSpPr>
        <p:spPr bwMode="auto">
          <a:xfrm rot="16200000" flipV="1">
            <a:off x="7485943" y="3742973"/>
            <a:ext cx="298200" cy="96219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Connector 149"/>
          <p:cNvCxnSpPr>
            <a:stCxn id="127" idx="6"/>
            <a:endCxn id="131" idx="2"/>
          </p:cNvCxnSpPr>
          <p:nvPr/>
        </p:nvCxnSpPr>
        <p:spPr bwMode="auto">
          <a:xfrm flipV="1">
            <a:off x="7878049" y="3067175"/>
            <a:ext cx="891024" cy="304800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1" name="Straight Connector 150"/>
          <p:cNvCxnSpPr>
            <a:stCxn id="126" idx="6"/>
            <a:endCxn id="131" idx="3"/>
          </p:cNvCxnSpPr>
          <p:nvPr/>
        </p:nvCxnSpPr>
        <p:spPr bwMode="auto">
          <a:xfrm flipV="1">
            <a:off x="7974270" y="3258101"/>
            <a:ext cx="880071" cy="952081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8" name="Straight Connector 157"/>
          <p:cNvCxnSpPr>
            <a:stCxn id="121" idx="0"/>
            <a:endCxn id="125" idx="4"/>
          </p:cNvCxnSpPr>
          <p:nvPr/>
        </p:nvCxnSpPr>
        <p:spPr bwMode="auto">
          <a:xfrm rot="5400000" flipH="1" flipV="1">
            <a:off x="5976057" y="3170326"/>
            <a:ext cx="499813" cy="1687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1" name="Straight Connector 160"/>
          <p:cNvCxnSpPr>
            <a:stCxn id="125" idx="6"/>
            <a:endCxn id="128" idx="2"/>
          </p:cNvCxnSpPr>
          <p:nvPr/>
        </p:nvCxnSpPr>
        <p:spPr bwMode="auto">
          <a:xfrm flipV="1">
            <a:off x="6517922" y="2152787"/>
            <a:ext cx="955123" cy="498475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7" name="Straight Connector 166"/>
          <p:cNvCxnSpPr>
            <a:stCxn id="128" idx="5"/>
            <a:endCxn id="131" idx="1"/>
          </p:cNvCxnSpPr>
          <p:nvPr/>
        </p:nvCxnSpPr>
        <p:spPr bwMode="auto">
          <a:xfrm rot="16200000" flipH="1">
            <a:off x="8145889" y="2167818"/>
            <a:ext cx="532562" cy="884337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0" name="Straight Connector 169"/>
          <p:cNvCxnSpPr>
            <a:stCxn id="125" idx="5"/>
            <a:endCxn id="131" idx="2"/>
          </p:cNvCxnSpPr>
          <p:nvPr/>
        </p:nvCxnSpPr>
        <p:spPr bwMode="auto">
          <a:xfrm rot="16200000" flipH="1">
            <a:off x="7488358" y="1786460"/>
            <a:ext cx="225006" cy="2336424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3" name="Straight Connector 172"/>
          <p:cNvCxnSpPr>
            <a:stCxn id="130" idx="2"/>
            <a:endCxn id="129" idx="6"/>
          </p:cNvCxnSpPr>
          <p:nvPr/>
        </p:nvCxnSpPr>
        <p:spPr bwMode="auto">
          <a:xfrm rot="10800000">
            <a:off x="9108307" y="1530475"/>
            <a:ext cx="875807" cy="12700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4" name="Straight Connector 173"/>
          <p:cNvCxnSpPr>
            <a:stCxn id="129" idx="3"/>
            <a:endCxn id="128" idx="7"/>
          </p:cNvCxnSpPr>
          <p:nvPr/>
        </p:nvCxnSpPr>
        <p:spPr bwMode="auto">
          <a:xfrm rot="5400000">
            <a:off x="8170437" y="1520964"/>
            <a:ext cx="240462" cy="641330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2" name="Oval 211"/>
          <p:cNvSpPr>
            <a:spLocks noChangeAspect="1"/>
          </p:cNvSpPr>
          <p:nvPr/>
        </p:nvSpPr>
        <p:spPr bwMode="auto">
          <a:xfrm>
            <a:off x="9903104" y="2339975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65" name="Text Box 3"/>
          <p:cNvSpPr txBox="1">
            <a:spLocks noChangeArrowheads="1"/>
          </p:cNvSpPr>
          <p:nvPr/>
        </p:nvSpPr>
        <p:spPr bwMode="auto">
          <a:xfrm>
            <a:off x="1639828" y="4895867"/>
            <a:ext cx="9874839" cy="8987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</a:pPr>
            <a:r>
              <a:rPr lang="en-US" sz="2400" dirty="0">
                <a:latin typeface="Helvetica Neue Light"/>
                <a:cs typeface="Helvetica Neue Light"/>
              </a:rPr>
              <a:t>• </a:t>
            </a:r>
            <a:r>
              <a:rPr lang="en-US" sz="2400" dirty="0" err="1">
                <a:latin typeface="Helvetica Neue Light"/>
                <a:cs typeface="Helvetica Neue Light"/>
              </a:rPr>
              <a:t>Comienza</a:t>
            </a:r>
            <a:r>
              <a:rPr lang="en-US" sz="2400" dirty="0">
                <a:latin typeface="Helvetica Neue Light"/>
                <a:cs typeface="Helvetica Neue Light"/>
              </a:rPr>
              <a:t> con dos personas </a:t>
            </a:r>
            <a:r>
              <a:rPr lang="en-US" sz="2400" dirty="0" err="1">
                <a:latin typeface="Helvetica Neue Light"/>
                <a:cs typeface="Helvetica Neue Light"/>
              </a:rPr>
              <a:t>infectadas</a:t>
            </a:r>
            <a:r>
              <a:rPr lang="en-US" sz="2400" dirty="0">
                <a:latin typeface="Helvetica Neue Light"/>
                <a:cs typeface="Helvetica Neue Light"/>
              </a:rPr>
              <a:t> </a:t>
            </a:r>
          </a:p>
          <a:p>
            <a:pPr>
              <a:lnSpc>
                <a:spcPct val="110000"/>
              </a:lnSpc>
            </a:pPr>
            <a:r>
              <a:rPr lang="en-US" sz="2400" dirty="0">
                <a:latin typeface="Helvetica Neue Light"/>
                <a:cs typeface="Helvetica Neue Light"/>
              </a:rPr>
              <a:t>• </a:t>
            </a:r>
            <a:r>
              <a:rPr lang="en-US" sz="2400" dirty="0" err="1">
                <a:latin typeface="Helvetica Neue Light"/>
                <a:cs typeface="Helvetica Neue Light"/>
              </a:rPr>
              <a:t>Tira</a:t>
            </a:r>
            <a:r>
              <a:rPr lang="en-US" sz="2400" dirty="0">
                <a:latin typeface="Helvetica Neue Light"/>
                <a:cs typeface="Helvetica Neue Light"/>
              </a:rPr>
              <a:t> el dado </a:t>
            </a:r>
            <a:r>
              <a:rPr lang="en-US" sz="2400" dirty="0" err="1">
                <a:latin typeface="Helvetica Neue Light"/>
                <a:cs typeface="Helvetica Neue Light"/>
              </a:rPr>
              <a:t>para</a:t>
            </a:r>
            <a:r>
              <a:rPr lang="en-US" sz="2400" dirty="0">
                <a:latin typeface="Helvetica Neue Light"/>
                <a:cs typeface="Helvetica Neue Light"/>
              </a:rPr>
              <a:t> </a:t>
            </a:r>
            <a:r>
              <a:rPr lang="en-US" sz="2400" dirty="0" err="1">
                <a:latin typeface="Helvetica Neue Light"/>
                <a:cs typeface="Helvetica Neue Light"/>
              </a:rPr>
              <a:t>cada</a:t>
            </a:r>
            <a:r>
              <a:rPr lang="en-US" sz="2400" dirty="0">
                <a:latin typeface="Helvetica Neue Light"/>
                <a:cs typeface="Helvetica Neue Light"/>
              </a:rPr>
              <a:t> </a:t>
            </a:r>
            <a:r>
              <a:rPr lang="en-US" sz="2400" dirty="0" err="1">
                <a:latin typeface="Helvetica Neue Light"/>
                <a:cs typeface="Helvetica Neue Light"/>
              </a:rPr>
              <a:t>uno</a:t>
            </a:r>
            <a:r>
              <a:rPr lang="en-US" sz="2400" dirty="0">
                <a:latin typeface="Helvetica Neue Light"/>
                <a:cs typeface="Helvetica Neue Light"/>
              </a:rPr>
              <a:t> de los </a:t>
            </a:r>
            <a:r>
              <a:rPr lang="en-US" sz="2400" dirty="0" err="1">
                <a:latin typeface="Helvetica Neue Light"/>
                <a:cs typeface="Helvetica Neue Light"/>
              </a:rPr>
              <a:t>contactos</a:t>
            </a:r>
            <a:r>
              <a:rPr lang="en-US" sz="2400" dirty="0">
                <a:latin typeface="Helvetica Neue Light"/>
                <a:cs typeface="Helvetica Neue Light"/>
              </a:rPr>
              <a:t> de </a:t>
            </a:r>
            <a:r>
              <a:rPr lang="en-US" sz="2400" dirty="0" err="1">
                <a:latin typeface="Helvetica Neue Light"/>
                <a:cs typeface="Helvetica Neue Light"/>
              </a:rPr>
              <a:t>cada</a:t>
            </a:r>
            <a:r>
              <a:rPr lang="en-US" sz="2400" dirty="0">
                <a:latin typeface="Helvetica Neue Light"/>
                <a:cs typeface="Helvetica Neue Light"/>
              </a:rPr>
              <a:t> persona </a:t>
            </a:r>
            <a:r>
              <a:rPr lang="en-US" sz="2400" dirty="0" err="1">
                <a:latin typeface="Helvetica Neue Light"/>
                <a:cs typeface="Helvetica Neue Light"/>
              </a:rPr>
              <a:t>infectad</a:t>
            </a:r>
            <a:r>
              <a:rPr lang="en-US" sz="2400" dirty="0">
                <a:latin typeface="Helvetica Neue Light"/>
                <a:cs typeface="Helvetica Neue Light"/>
              </a:rPr>
              <a:t> </a:t>
            </a:r>
          </a:p>
        </p:txBody>
      </p:sp>
      <p:sp>
        <p:nvSpPr>
          <p:cNvPr id="66" name="Rectangle 3"/>
          <p:cNvSpPr>
            <a:spLocks noChangeArrowheads="1"/>
          </p:cNvSpPr>
          <p:nvPr/>
        </p:nvSpPr>
        <p:spPr bwMode="auto">
          <a:xfrm>
            <a:off x="1707563" y="4324894"/>
            <a:ext cx="137703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s-ES_tradnl" sz="2800" b="1" dirty="0">
                <a:latin typeface="Helvetica Neue"/>
                <a:cs typeface="Helvetica Neue"/>
              </a:rPr>
              <a:t>Día 3 </a:t>
            </a:r>
            <a:endParaRPr lang="en-US" sz="2800" b="1" dirty="0">
              <a:latin typeface="Helvetica Neue"/>
              <a:cs typeface="Helvetica Neue"/>
            </a:endParaRPr>
          </a:p>
        </p:txBody>
      </p:sp>
      <p:sp>
        <p:nvSpPr>
          <p:cNvPr id="45" name="Title 1"/>
          <p:cNvSpPr txBox="1">
            <a:spLocks/>
          </p:cNvSpPr>
          <p:nvPr/>
        </p:nvSpPr>
        <p:spPr>
          <a:xfrm>
            <a:off x="1721885" y="274638"/>
            <a:ext cx="8748237" cy="773112"/>
          </a:xfrm>
          <a:prstGeom prst="rect">
            <a:avLst/>
          </a:prstGeom>
        </p:spPr>
        <p:txBody>
          <a:bodyPr>
            <a:normAutofit fontScale="9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600" dirty="0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¿</a:t>
            </a:r>
            <a:r>
              <a:rPr lang="en-GB" sz="3600" dirty="0" err="1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Cómo</a:t>
            </a:r>
            <a:r>
              <a:rPr lang="en-GB" sz="3600" dirty="0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 se </a:t>
            </a:r>
            <a:r>
              <a:rPr lang="en-GB" sz="3600" dirty="0" err="1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propaga</a:t>
            </a:r>
            <a:r>
              <a:rPr lang="en-GB" sz="3600" dirty="0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 </a:t>
            </a:r>
            <a:r>
              <a:rPr lang="en-GB" sz="3600" dirty="0" err="1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una</a:t>
            </a:r>
            <a:r>
              <a:rPr lang="en-GB" sz="3600" dirty="0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 </a:t>
            </a:r>
            <a:r>
              <a:rPr lang="en-GB" sz="3600" dirty="0" err="1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epidemia</a:t>
            </a:r>
            <a:r>
              <a:rPr lang="en-GB" sz="3600" dirty="0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 en </a:t>
            </a:r>
            <a:r>
              <a:rPr lang="en-GB" sz="3600" dirty="0" err="1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una</a:t>
            </a:r>
            <a:r>
              <a:rPr lang="en-GB" sz="3600" dirty="0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 red? </a:t>
            </a:r>
          </a:p>
        </p:txBody>
      </p:sp>
      <p:cxnSp>
        <p:nvCxnSpPr>
          <p:cNvPr id="44" name="Straight Connector 43"/>
          <p:cNvCxnSpPr/>
          <p:nvPr/>
        </p:nvCxnSpPr>
        <p:spPr bwMode="auto">
          <a:xfrm rot="16200000" flipH="1">
            <a:off x="4559055" y="3442639"/>
            <a:ext cx="885714" cy="496967"/>
          </a:xfrm>
          <a:prstGeom prst="line">
            <a:avLst/>
          </a:prstGeom>
          <a:solidFill>
            <a:srgbClr val="3366FF"/>
          </a:solidFill>
          <a:ln w="50800" cap="rnd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 bwMode="auto">
          <a:xfrm rot="5400000">
            <a:off x="4584456" y="3417237"/>
            <a:ext cx="885714" cy="547770"/>
          </a:xfrm>
          <a:prstGeom prst="line">
            <a:avLst/>
          </a:prstGeom>
          <a:solidFill>
            <a:srgbClr val="3366FF"/>
          </a:solidFill>
          <a:ln w="50800" cap="rnd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0" y="0"/>
            <a:ext cx="121539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i="1" dirty="0">
                <a:solidFill>
                  <a:schemeClr val="bg1">
                    <a:lumMod val="65000"/>
                  </a:schemeClr>
                </a:solidFill>
              </a:rPr>
              <a:t>Science in School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  <a:sym typeface="Symbol" charset="2"/>
              </a:rPr>
              <a:t>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GB" sz="1200" dirty="0" err="1">
                <a:solidFill>
                  <a:schemeClr val="bg1">
                    <a:lumMod val="65000"/>
                  </a:schemeClr>
                </a:solidFill>
              </a:rPr>
              <a:t>Volumen</a:t>
            </a:r>
            <a:r>
              <a:rPr lang="en-US" sz="1200" dirty="0"/>
              <a:t> 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40: </a:t>
            </a:r>
            <a:r>
              <a:rPr lang="en-GB" sz="1200" dirty="0" err="1">
                <a:solidFill>
                  <a:srgbClr val="A6A6A6"/>
                </a:solidFill>
              </a:rPr>
              <a:t>Verano</a:t>
            </a:r>
            <a:r>
              <a:rPr lang="en-US" sz="1200" dirty="0"/>
              <a:t> 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 2017 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  <a:sym typeface="Symbol" charset="2"/>
              </a:rPr>
              <a:t>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GB" sz="1200" dirty="0" err="1">
                <a:solidFill>
                  <a:schemeClr val="bg1">
                    <a:lumMod val="65000"/>
                  </a:schemeClr>
                </a:solidFill>
              </a:rPr>
              <a:t>www.scienceinschool.org</a:t>
            </a:r>
            <a:endParaRPr lang="en-US" sz="12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0" y="6213560"/>
            <a:ext cx="12115800" cy="892552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  <a:tabLst>
                <a:tab pos="2743200" algn="ctr"/>
                <a:tab pos="5486400" algn="r"/>
              </a:tabLst>
            </a:pPr>
            <a:r>
              <a:rPr lang="es-AR" sz="1200" dirty="0">
                <a:solidFill>
                  <a:srgbClr val="A6A6A6"/>
                </a:solidFill>
              </a:rPr>
              <a:t>Material complementario para:</a:t>
            </a:r>
            <a:r>
              <a:rPr lang="en-US" sz="1200" dirty="0">
                <a:solidFill>
                  <a:srgbClr val="A6A6A6"/>
                </a:solidFill>
              </a:rPr>
              <a:t> </a:t>
            </a:r>
          </a:p>
          <a:p>
            <a:pPr>
              <a:spcAft>
                <a:spcPts val="600"/>
              </a:spcAft>
              <a:tabLst>
                <a:tab pos="2743200" algn="ctr"/>
                <a:tab pos="5486400" algn="r"/>
              </a:tabLst>
            </a:pPr>
            <a:r>
              <a:rPr lang="en-US" sz="1200" dirty="0" err="1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Kucharski</a:t>
            </a:r>
            <a:r>
              <a:rPr lang="en-US" sz="1200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 A et al. </a:t>
            </a:r>
            <a:r>
              <a:rPr lang="en-GB" sz="1200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(2017) Disease dynamics: understanding the spread of diseases. </a:t>
            </a:r>
            <a:r>
              <a:rPr lang="en-GB" sz="1200" i="1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Science in School</a:t>
            </a:r>
            <a:r>
              <a:rPr lang="en-GB" sz="1200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 </a:t>
            </a:r>
            <a:r>
              <a:rPr lang="en-GB" sz="1200" b="1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40</a:t>
            </a:r>
            <a:r>
              <a:rPr lang="en-GB" sz="1200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: 52–56. </a:t>
            </a:r>
            <a:r>
              <a:rPr lang="en-GB" sz="1200" dirty="0" err="1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www.scienceinschool.org</a:t>
            </a:r>
            <a:r>
              <a:rPr lang="en-GB" sz="1200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/2017/issue40/</a:t>
            </a:r>
            <a:r>
              <a:rPr lang="en-GB" sz="1200" dirty="0" err="1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diseasedynamics</a:t>
            </a:r>
            <a:endParaRPr lang="en-US" sz="1200" dirty="0">
              <a:latin typeface="Times New Roman" charset="0"/>
              <a:ea typeface="Times New Roman" charset="0"/>
            </a:endParaRPr>
          </a:p>
          <a:p>
            <a:pPr>
              <a:spcAft>
                <a:spcPts val="600"/>
              </a:spcAft>
              <a:tabLst>
                <a:tab pos="2743200" algn="ctr"/>
                <a:tab pos="5486400" algn="r"/>
              </a:tabLst>
            </a:pPr>
            <a:r>
              <a:rPr lang="en-GB" dirty="0">
                <a:solidFill>
                  <a:srgbClr val="000000"/>
                </a:solidFill>
                <a:latin typeface="Times New Roman" charset="0"/>
                <a:ea typeface="Times New Roman" charset="0"/>
                <a:cs typeface="Times New Roman" charset="0"/>
              </a:rPr>
              <a:t> </a:t>
            </a:r>
            <a:endParaRPr lang="en-US" sz="1200" dirty="0">
              <a:latin typeface="Times New Roman" charset="0"/>
              <a:ea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70274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Screen Shot 2014-09-21 at 11.22.39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0287" y="1752600"/>
            <a:ext cx="3651250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4" descr="Screen Shot 2014-09-21 at 11.22.28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42273" y="1828800"/>
            <a:ext cx="4341813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/>
          <p:cNvSpPr/>
          <p:nvPr/>
        </p:nvSpPr>
        <p:spPr>
          <a:xfrm>
            <a:off x="4391491" y="428625"/>
            <a:ext cx="351015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Aft>
                <a:spcPts val="500"/>
              </a:spcAft>
            </a:pPr>
            <a:r>
              <a:rPr lang="en-US" sz="4000" dirty="0" err="1">
                <a:solidFill>
                  <a:schemeClr val="tx2"/>
                </a:solidFill>
                <a:latin typeface="Helvetica Neue Light"/>
                <a:cs typeface="Helvetica Neue Light"/>
              </a:rPr>
              <a:t>Redes</a:t>
            </a:r>
            <a:r>
              <a:rPr lang="en-US" sz="4000" dirty="0">
                <a:solidFill>
                  <a:schemeClr val="tx2"/>
                </a:solidFill>
                <a:latin typeface="Helvetica Neue Light"/>
                <a:cs typeface="Helvetica Neue Light"/>
              </a:rPr>
              <a:t> </a:t>
            </a:r>
            <a:r>
              <a:rPr lang="en-US" sz="4000" dirty="0" err="1">
                <a:solidFill>
                  <a:schemeClr val="tx2"/>
                </a:solidFill>
                <a:latin typeface="Helvetica Neue Light"/>
                <a:cs typeface="Helvetica Neue Light"/>
              </a:rPr>
              <a:t>sociales</a:t>
            </a:r>
            <a:r>
              <a:rPr lang="en-US" sz="4000" dirty="0">
                <a:solidFill>
                  <a:schemeClr val="tx2"/>
                </a:solidFill>
                <a:latin typeface="Helvetica Neue Light"/>
                <a:cs typeface="Helvetica Neue Light"/>
              </a:rPr>
              <a:t> </a:t>
            </a:r>
          </a:p>
        </p:txBody>
      </p:sp>
      <p:sp>
        <p:nvSpPr>
          <p:cNvPr id="8" name="Rectangle 7"/>
          <p:cNvSpPr/>
          <p:nvPr/>
        </p:nvSpPr>
        <p:spPr>
          <a:xfrm>
            <a:off x="1775632" y="1828800"/>
            <a:ext cx="12192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ea typeface="ＭＳ Ｐゴシック" pitchFamily="-84" charset="-128"/>
              <a:cs typeface="ＭＳ Ｐゴシック" pitchFamily="-84" charset="-128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830287" y="1752600"/>
            <a:ext cx="12192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ea typeface="ＭＳ Ｐゴシック" pitchFamily="-84" charset="-128"/>
              <a:cs typeface="ＭＳ Ｐゴシック" pitchFamily="-84" charset="-128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179158" y="4981575"/>
            <a:ext cx="162812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_tradnl" sz="2800" dirty="0">
                <a:solidFill>
                  <a:schemeClr val="tx2"/>
                </a:solidFill>
                <a:latin typeface="Helvetica Neue Light"/>
                <a:cs typeface="Helvetica Neue Light"/>
              </a:rPr>
              <a:t>Edad 4-5 </a:t>
            </a:r>
            <a:endParaRPr lang="en-US" sz="2800" dirty="0"/>
          </a:p>
        </p:txBody>
      </p:sp>
      <p:sp>
        <p:nvSpPr>
          <p:cNvPr id="10" name="Rectangle 9"/>
          <p:cNvSpPr/>
          <p:nvPr/>
        </p:nvSpPr>
        <p:spPr>
          <a:xfrm>
            <a:off x="7522899" y="4981575"/>
            <a:ext cx="202741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err="1">
                <a:solidFill>
                  <a:schemeClr val="tx2"/>
                </a:solidFill>
                <a:latin typeface="Helvetica Neue Light"/>
                <a:cs typeface="Helvetica Neue Light"/>
              </a:rPr>
              <a:t>Edad</a:t>
            </a:r>
            <a:r>
              <a:rPr lang="en-US" sz="2800" dirty="0">
                <a:solidFill>
                  <a:schemeClr val="tx2"/>
                </a:solidFill>
                <a:latin typeface="Helvetica Neue Light"/>
                <a:cs typeface="Helvetica Neue Light"/>
              </a:rPr>
              <a:t> 10-11 </a:t>
            </a:r>
            <a:endParaRPr lang="en-US" sz="2800" dirty="0"/>
          </a:p>
        </p:txBody>
      </p:sp>
      <p:sp>
        <p:nvSpPr>
          <p:cNvPr id="11" name="TextBox 10"/>
          <p:cNvSpPr txBox="1"/>
          <p:nvPr/>
        </p:nvSpPr>
        <p:spPr>
          <a:xfrm>
            <a:off x="0" y="0"/>
            <a:ext cx="121539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i="1" dirty="0">
                <a:solidFill>
                  <a:schemeClr val="bg1">
                    <a:lumMod val="65000"/>
                  </a:schemeClr>
                </a:solidFill>
              </a:rPr>
              <a:t>Science in School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  <a:sym typeface="Symbol" charset="2"/>
              </a:rPr>
              <a:t>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GB" sz="1200" dirty="0" err="1">
                <a:solidFill>
                  <a:schemeClr val="bg1">
                    <a:lumMod val="65000"/>
                  </a:schemeClr>
                </a:solidFill>
              </a:rPr>
              <a:t>Volumen</a:t>
            </a:r>
            <a:r>
              <a:rPr lang="en-US" sz="1200" dirty="0"/>
              <a:t> 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40: </a:t>
            </a:r>
            <a:r>
              <a:rPr lang="en-GB" sz="1200" dirty="0" err="1">
                <a:solidFill>
                  <a:srgbClr val="A6A6A6"/>
                </a:solidFill>
              </a:rPr>
              <a:t>Verano</a:t>
            </a:r>
            <a:r>
              <a:rPr lang="en-US" sz="1200" dirty="0"/>
              <a:t> 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 2017 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  <a:sym typeface="Symbol" charset="2"/>
              </a:rPr>
              <a:t>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GB" sz="1200" dirty="0" err="1">
                <a:solidFill>
                  <a:schemeClr val="bg1">
                    <a:lumMod val="65000"/>
                  </a:schemeClr>
                </a:solidFill>
              </a:rPr>
              <a:t>www.scienceinschool.org</a:t>
            </a:r>
            <a:endParaRPr lang="en-US" sz="12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0" y="6213560"/>
            <a:ext cx="12115800" cy="892552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  <a:tabLst>
                <a:tab pos="2743200" algn="ctr"/>
                <a:tab pos="5486400" algn="r"/>
              </a:tabLst>
            </a:pPr>
            <a:r>
              <a:rPr lang="es-AR" sz="1200" dirty="0">
                <a:solidFill>
                  <a:srgbClr val="A6A6A6"/>
                </a:solidFill>
              </a:rPr>
              <a:t>Material complementario para:</a:t>
            </a:r>
            <a:r>
              <a:rPr lang="en-US" sz="1200" dirty="0">
                <a:solidFill>
                  <a:srgbClr val="A6A6A6"/>
                </a:solidFill>
              </a:rPr>
              <a:t> </a:t>
            </a:r>
          </a:p>
          <a:p>
            <a:pPr>
              <a:spcAft>
                <a:spcPts val="600"/>
              </a:spcAft>
              <a:tabLst>
                <a:tab pos="2743200" algn="ctr"/>
                <a:tab pos="5486400" algn="r"/>
              </a:tabLst>
            </a:pPr>
            <a:r>
              <a:rPr lang="en-US" sz="1200" dirty="0" err="1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Kucharski</a:t>
            </a:r>
            <a:r>
              <a:rPr lang="en-US" sz="1200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 A et al. </a:t>
            </a:r>
            <a:r>
              <a:rPr lang="en-GB" sz="1200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(2017) Disease dynamics: understanding the spread of diseases. </a:t>
            </a:r>
            <a:r>
              <a:rPr lang="en-GB" sz="1200" i="1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Science in School</a:t>
            </a:r>
            <a:r>
              <a:rPr lang="en-GB" sz="1200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 </a:t>
            </a:r>
            <a:r>
              <a:rPr lang="en-GB" sz="1200" b="1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40</a:t>
            </a:r>
            <a:r>
              <a:rPr lang="en-GB" sz="1200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: 52–56. </a:t>
            </a:r>
            <a:r>
              <a:rPr lang="en-GB" sz="1200" dirty="0" err="1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www.scienceinschool.org</a:t>
            </a:r>
            <a:r>
              <a:rPr lang="en-GB" sz="1200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/2017/issue40/</a:t>
            </a:r>
            <a:r>
              <a:rPr lang="en-GB" sz="1200" dirty="0" err="1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diseasedynamics</a:t>
            </a:r>
            <a:endParaRPr lang="en-US" sz="1200" dirty="0">
              <a:latin typeface="Times New Roman" charset="0"/>
              <a:ea typeface="Times New Roman" charset="0"/>
            </a:endParaRPr>
          </a:p>
          <a:p>
            <a:pPr>
              <a:spcAft>
                <a:spcPts val="600"/>
              </a:spcAft>
              <a:tabLst>
                <a:tab pos="2743200" algn="ctr"/>
                <a:tab pos="5486400" algn="r"/>
              </a:tabLst>
            </a:pPr>
            <a:r>
              <a:rPr lang="en-GB" dirty="0">
                <a:solidFill>
                  <a:srgbClr val="000000"/>
                </a:solidFill>
                <a:latin typeface="Times New Roman" charset="0"/>
                <a:ea typeface="Times New Roman" charset="0"/>
                <a:cs typeface="Times New Roman" charset="0"/>
              </a:rPr>
              <a:t> </a:t>
            </a:r>
            <a:endParaRPr lang="en-US" sz="1200" dirty="0">
              <a:latin typeface="Times New Roman" charset="0"/>
              <a:ea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26735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Oval 48"/>
          <p:cNvSpPr>
            <a:spLocks noChangeAspect="1"/>
          </p:cNvSpPr>
          <p:nvPr/>
        </p:nvSpPr>
        <p:spPr bwMode="auto">
          <a:xfrm>
            <a:off x="3469336" y="3421063"/>
            <a:ext cx="582232" cy="5400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46" name="Oval 45"/>
          <p:cNvSpPr>
            <a:spLocks noChangeAspect="1"/>
          </p:cNvSpPr>
          <p:nvPr/>
        </p:nvSpPr>
        <p:spPr bwMode="auto">
          <a:xfrm>
            <a:off x="3467649" y="2432052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3" name="Oval 2"/>
          <p:cNvSpPr>
            <a:spLocks noChangeAspect="1"/>
          </p:cNvSpPr>
          <p:nvPr/>
        </p:nvSpPr>
        <p:spPr bwMode="auto">
          <a:xfrm>
            <a:off x="1640886" y="1592263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4" name="Oval 3"/>
          <p:cNvSpPr>
            <a:spLocks noChangeAspect="1"/>
          </p:cNvSpPr>
          <p:nvPr/>
        </p:nvSpPr>
        <p:spPr bwMode="auto">
          <a:xfrm>
            <a:off x="2936921" y="1592263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5" name="Oval 4"/>
          <p:cNvSpPr>
            <a:spLocks noChangeAspect="1"/>
          </p:cNvSpPr>
          <p:nvPr/>
        </p:nvSpPr>
        <p:spPr bwMode="auto">
          <a:xfrm>
            <a:off x="4116516" y="1592263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6" name="Oval 5"/>
          <p:cNvSpPr>
            <a:spLocks noChangeAspect="1"/>
          </p:cNvSpPr>
          <p:nvPr/>
        </p:nvSpPr>
        <p:spPr bwMode="auto">
          <a:xfrm>
            <a:off x="4718964" y="2430463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" name="Oval 11"/>
          <p:cNvSpPr>
            <a:spLocks noChangeAspect="1"/>
          </p:cNvSpPr>
          <p:nvPr/>
        </p:nvSpPr>
        <p:spPr bwMode="auto">
          <a:xfrm>
            <a:off x="4718964" y="3421063"/>
            <a:ext cx="582232" cy="540000"/>
          </a:xfrm>
          <a:prstGeom prst="ellipse">
            <a:avLst/>
          </a:prstGeom>
          <a:solidFill>
            <a:srgbClr val="F2F2F2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cxnSp>
        <p:nvCxnSpPr>
          <p:cNvPr id="14" name="Straight Connector 13"/>
          <p:cNvCxnSpPr>
            <a:stCxn id="6" idx="1"/>
            <a:endCxn id="5" idx="4"/>
          </p:cNvCxnSpPr>
          <p:nvPr/>
        </p:nvCxnSpPr>
        <p:spPr bwMode="auto">
          <a:xfrm rot="16200000" flipV="1">
            <a:off x="4417295" y="2122607"/>
            <a:ext cx="377281" cy="396604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endCxn id="5" idx="4"/>
          </p:cNvCxnSpPr>
          <p:nvPr/>
        </p:nvCxnSpPr>
        <p:spPr bwMode="auto">
          <a:xfrm rot="5400000" flipH="1" flipV="1">
            <a:off x="3997908" y="2099832"/>
            <a:ext cx="377281" cy="442169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12" idx="1"/>
          </p:cNvCxnSpPr>
          <p:nvPr/>
        </p:nvCxnSpPr>
        <p:spPr bwMode="auto">
          <a:xfrm rot="16200000" flipV="1">
            <a:off x="4080462" y="2776377"/>
            <a:ext cx="608762" cy="838772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 bwMode="auto">
          <a:xfrm rot="5400000">
            <a:off x="3534308" y="3195712"/>
            <a:ext cx="450600" cy="16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6" idx="2"/>
          </p:cNvCxnSpPr>
          <p:nvPr/>
        </p:nvCxnSpPr>
        <p:spPr bwMode="auto">
          <a:xfrm rot="10800000">
            <a:off x="4050723" y="2700463"/>
            <a:ext cx="668240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6" idx="4"/>
            <a:endCxn id="12" idx="0"/>
          </p:cNvCxnSpPr>
          <p:nvPr/>
        </p:nvCxnSpPr>
        <p:spPr bwMode="auto">
          <a:xfrm rot="5400000">
            <a:off x="4784780" y="3195712"/>
            <a:ext cx="450600" cy="16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12" idx="2"/>
          </p:cNvCxnSpPr>
          <p:nvPr/>
        </p:nvCxnSpPr>
        <p:spPr bwMode="auto">
          <a:xfrm rot="10800000">
            <a:off x="4050723" y="3691062"/>
            <a:ext cx="668240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>
            <a:stCxn id="3" idx="6"/>
            <a:endCxn id="4" idx="2"/>
          </p:cNvCxnSpPr>
          <p:nvPr/>
        </p:nvCxnSpPr>
        <p:spPr bwMode="auto">
          <a:xfrm>
            <a:off x="2223117" y="1862263"/>
            <a:ext cx="713805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>
            <a:stCxn id="5" idx="2"/>
            <a:endCxn id="4" idx="6"/>
          </p:cNvCxnSpPr>
          <p:nvPr/>
        </p:nvCxnSpPr>
        <p:spPr bwMode="auto">
          <a:xfrm rot="10800000">
            <a:off x="3519146" y="1862263"/>
            <a:ext cx="597365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1" name="Oval 120"/>
          <p:cNvSpPr>
            <a:spLocks noChangeAspect="1"/>
          </p:cNvSpPr>
          <p:nvPr/>
        </p:nvSpPr>
        <p:spPr bwMode="auto">
          <a:xfrm>
            <a:off x="5933999" y="3421063"/>
            <a:ext cx="582232" cy="540000"/>
          </a:xfrm>
          <a:prstGeom prst="ellipse">
            <a:avLst/>
          </a:prstGeom>
          <a:solidFill>
            <a:srgbClr val="FF00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cxnSp>
        <p:nvCxnSpPr>
          <p:cNvPr id="122" name="Straight Connector 121"/>
          <p:cNvCxnSpPr>
            <a:stCxn id="12" idx="6"/>
            <a:endCxn id="121" idx="2"/>
          </p:cNvCxnSpPr>
          <p:nvPr/>
        </p:nvCxnSpPr>
        <p:spPr bwMode="auto">
          <a:xfrm>
            <a:off x="5301196" y="3691063"/>
            <a:ext cx="632800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5" name="Oval 124"/>
          <p:cNvSpPr>
            <a:spLocks noChangeAspect="1"/>
          </p:cNvSpPr>
          <p:nvPr/>
        </p:nvSpPr>
        <p:spPr bwMode="auto">
          <a:xfrm>
            <a:off x="5935687" y="2381250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6" name="Oval 125"/>
          <p:cNvSpPr>
            <a:spLocks noChangeAspect="1"/>
          </p:cNvSpPr>
          <p:nvPr/>
        </p:nvSpPr>
        <p:spPr bwMode="auto">
          <a:xfrm>
            <a:off x="7392036" y="3940175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7" name="Oval 126"/>
          <p:cNvSpPr>
            <a:spLocks noChangeAspect="1"/>
          </p:cNvSpPr>
          <p:nvPr/>
        </p:nvSpPr>
        <p:spPr bwMode="auto">
          <a:xfrm>
            <a:off x="7295817" y="3101975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8" name="Oval 127"/>
          <p:cNvSpPr>
            <a:spLocks noChangeAspect="1"/>
          </p:cNvSpPr>
          <p:nvPr/>
        </p:nvSpPr>
        <p:spPr bwMode="auto">
          <a:xfrm>
            <a:off x="7473038" y="1882775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9" name="Oval 128"/>
          <p:cNvSpPr>
            <a:spLocks noChangeAspect="1"/>
          </p:cNvSpPr>
          <p:nvPr/>
        </p:nvSpPr>
        <p:spPr bwMode="auto">
          <a:xfrm>
            <a:off x="8526067" y="1260475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30" name="Oval 129"/>
          <p:cNvSpPr>
            <a:spLocks noChangeAspect="1"/>
          </p:cNvSpPr>
          <p:nvPr/>
        </p:nvSpPr>
        <p:spPr bwMode="auto">
          <a:xfrm>
            <a:off x="9984106" y="1273175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31" name="Oval 130"/>
          <p:cNvSpPr>
            <a:spLocks noChangeAspect="1"/>
          </p:cNvSpPr>
          <p:nvPr/>
        </p:nvSpPr>
        <p:spPr bwMode="auto">
          <a:xfrm>
            <a:off x="8769079" y="2797175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32" name="Oval 131"/>
          <p:cNvSpPr>
            <a:spLocks noChangeAspect="1"/>
          </p:cNvSpPr>
          <p:nvPr/>
        </p:nvSpPr>
        <p:spPr bwMode="auto">
          <a:xfrm>
            <a:off x="8688071" y="4473575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cxnSp>
        <p:nvCxnSpPr>
          <p:cNvPr id="135" name="Straight Connector 134"/>
          <p:cNvCxnSpPr>
            <a:stCxn id="121" idx="5"/>
            <a:endCxn id="126" idx="2"/>
          </p:cNvCxnSpPr>
          <p:nvPr/>
        </p:nvCxnSpPr>
        <p:spPr bwMode="auto">
          <a:xfrm rot="16200000" flipH="1">
            <a:off x="6747410" y="3565547"/>
            <a:ext cx="328193" cy="961073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Connector 137"/>
          <p:cNvCxnSpPr>
            <a:stCxn id="126" idx="5"/>
            <a:endCxn id="132" idx="2"/>
          </p:cNvCxnSpPr>
          <p:nvPr/>
        </p:nvCxnSpPr>
        <p:spPr bwMode="auto">
          <a:xfrm rot="16200000" flipH="1">
            <a:off x="8117303" y="4172806"/>
            <a:ext cx="342481" cy="799069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2" name="Straight Connector 141"/>
          <p:cNvCxnSpPr>
            <a:stCxn id="127" idx="2"/>
            <a:endCxn id="121" idx="6"/>
          </p:cNvCxnSpPr>
          <p:nvPr/>
        </p:nvCxnSpPr>
        <p:spPr bwMode="auto">
          <a:xfrm rot="10800000" flipV="1">
            <a:off x="6516228" y="3371975"/>
            <a:ext cx="779588" cy="3190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Connector 144"/>
          <p:cNvCxnSpPr>
            <a:stCxn id="126" idx="0"/>
            <a:endCxn id="127" idx="4"/>
          </p:cNvCxnSpPr>
          <p:nvPr/>
        </p:nvCxnSpPr>
        <p:spPr bwMode="auto">
          <a:xfrm rot="16200000" flipV="1">
            <a:off x="7485943" y="3742973"/>
            <a:ext cx="298200" cy="96219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Connector 149"/>
          <p:cNvCxnSpPr>
            <a:stCxn id="127" idx="6"/>
            <a:endCxn id="131" idx="2"/>
          </p:cNvCxnSpPr>
          <p:nvPr/>
        </p:nvCxnSpPr>
        <p:spPr bwMode="auto">
          <a:xfrm flipV="1">
            <a:off x="7878049" y="3067175"/>
            <a:ext cx="891024" cy="304800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1" name="Straight Connector 150"/>
          <p:cNvCxnSpPr>
            <a:stCxn id="126" idx="6"/>
            <a:endCxn id="131" idx="3"/>
          </p:cNvCxnSpPr>
          <p:nvPr/>
        </p:nvCxnSpPr>
        <p:spPr bwMode="auto">
          <a:xfrm flipV="1">
            <a:off x="7974270" y="3258101"/>
            <a:ext cx="880071" cy="952081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8" name="Straight Connector 157"/>
          <p:cNvCxnSpPr>
            <a:stCxn id="121" idx="0"/>
            <a:endCxn id="125" idx="4"/>
          </p:cNvCxnSpPr>
          <p:nvPr/>
        </p:nvCxnSpPr>
        <p:spPr bwMode="auto">
          <a:xfrm rot="5400000" flipH="1" flipV="1">
            <a:off x="5976057" y="3170326"/>
            <a:ext cx="499813" cy="1687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1" name="Straight Connector 160"/>
          <p:cNvCxnSpPr>
            <a:stCxn id="125" idx="6"/>
            <a:endCxn id="128" idx="2"/>
          </p:cNvCxnSpPr>
          <p:nvPr/>
        </p:nvCxnSpPr>
        <p:spPr bwMode="auto">
          <a:xfrm flipV="1">
            <a:off x="6517922" y="2152787"/>
            <a:ext cx="955123" cy="498475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7" name="Straight Connector 166"/>
          <p:cNvCxnSpPr>
            <a:stCxn id="128" idx="5"/>
            <a:endCxn id="131" idx="1"/>
          </p:cNvCxnSpPr>
          <p:nvPr/>
        </p:nvCxnSpPr>
        <p:spPr bwMode="auto">
          <a:xfrm rot="16200000" flipH="1">
            <a:off x="8145889" y="2167818"/>
            <a:ext cx="532562" cy="884337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0" name="Straight Connector 169"/>
          <p:cNvCxnSpPr>
            <a:stCxn id="125" idx="5"/>
            <a:endCxn id="131" idx="2"/>
          </p:cNvCxnSpPr>
          <p:nvPr/>
        </p:nvCxnSpPr>
        <p:spPr bwMode="auto">
          <a:xfrm rot="16200000" flipH="1">
            <a:off x="7488358" y="1786460"/>
            <a:ext cx="225006" cy="2336424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3" name="Straight Connector 172"/>
          <p:cNvCxnSpPr>
            <a:stCxn id="130" idx="2"/>
            <a:endCxn id="129" idx="6"/>
          </p:cNvCxnSpPr>
          <p:nvPr/>
        </p:nvCxnSpPr>
        <p:spPr bwMode="auto">
          <a:xfrm rot="10800000">
            <a:off x="9108307" y="1530475"/>
            <a:ext cx="875807" cy="12700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4" name="Straight Connector 173"/>
          <p:cNvCxnSpPr>
            <a:stCxn id="129" idx="3"/>
            <a:endCxn id="128" idx="7"/>
          </p:cNvCxnSpPr>
          <p:nvPr/>
        </p:nvCxnSpPr>
        <p:spPr bwMode="auto">
          <a:xfrm rot="5400000">
            <a:off x="8170437" y="1520964"/>
            <a:ext cx="240462" cy="641330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2" name="Oval 211"/>
          <p:cNvSpPr>
            <a:spLocks noChangeAspect="1"/>
          </p:cNvSpPr>
          <p:nvPr/>
        </p:nvSpPr>
        <p:spPr bwMode="auto">
          <a:xfrm>
            <a:off x="9903104" y="2339975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65" name="Text Box 3"/>
          <p:cNvSpPr txBox="1">
            <a:spLocks noChangeArrowheads="1"/>
          </p:cNvSpPr>
          <p:nvPr/>
        </p:nvSpPr>
        <p:spPr bwMode="auto">
          <a:xfrm>
            <a:off x="1724495" y="4895866"/>
            <a:ext cx="9959505" cy="8987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</a:pPr>
            <a:r>
              <a:rPr lang="en-US" sz="2400" dirty="0">
                <a:latin typeface="Helvetica Neue Light"/>
                <a:cs typeface="Helvetica Neue Light"/>
              </a:rPr>
              <a:t>• </a:t>
            </a:r>
            <a:r>
              <a:rPr lang="en-US" sz="2400" dirty="0" err="1">
                <a:latin typeface="Helvetica Neue Light"/>
                <a:cs typeface="Helvetica Neue Light"/>
              </a:rPr>
              <a:t>Comienza</a:t>
            </a:r>
            <a:r>
              <a:rPr lang="en-US" sz="2400" dirty="0">
                <a:latin typeface="Helvetica Neue Light"/>
                <a:cs typeface="Helvetica Neue Light"/>
              </a:rPr>
              <a:t> con dos personas </a:t>
            </a:r>
            <a:r>
              <a:rPr lang="en-US" sz="2400" dirty="0" err="1">
                <a:latin typeface="Helvetica Neue Light"/>
                <a:cs typeface="Helvetica Neue Light"/>
              </a:rPr>
              <a:t>infectadas</a:t>
            </a:r>
            <a:r>
              <a:rPr lang="en-US" sz="2400" dirty="0">
                <a:latin typeface="Helvetica Neue Light"/>
                <a:cs typeface="Helvetica Neue Light"/>
              </a:rPr>
              <a:t> </a:t>
            </a:r>
          </a:p>
          <a:p>
            <a:pPr>
              <a:lnSpc>
                <a:spcPct val="110000"/>
              </a:lnSpc>
            </a:pPr>
            <a:r>
              <a:rPr lang="en-US" sz="2400" dirty="0">
                <a:latin typeface="Helvetica Neue Light"/>
                <a:cs typeface="Helvetica Neue Light"/>
              </a:rPr>
              <a:t>• </a:t>
            </a:r>
            <a:r>
              <a:rPr lang="en-US" sz="2400" dirty="0" err="1">
                <a:latin typeface="Helvetica Neue Light"/>
                <a:cs typeface="Helvetica Neue Light"/>
              </a:rPr>
              <a:t>Tira</a:t>
            </a:r>
            <a:r>
              <a:rPr lang="en-US" sz="2400" dirty="0">
                <a:latin typeface="Helvetica Neue Light"/>
                <a:cs typeface="Helvetica Neue Light"/>
              </a:rPr>
              <a:t> el dado </a:t>
            </a:r>
            <a:r>
              <a:rPr lang="en-US" sz="2400" dirty="0" err="1">
                <a:latin typeface="Helvetica Neue Light"/>
                <a:cs typeface="Helvetica Neue Light"/>
              </a:rPr>
              <a:t>para</a:t>
            </a:r>
            <a:r>
              <a:rPr lang="en-US" sz="2400" dirty="0">
                <a:latin typeface="Helvetica Neue Light"/>
                <a:cs typeface="Helvetica Neue Light"/>
              </a:rPr>
              <a:t> </a:t>
            </a:r>
            <a:r>
              <a:rPr lang="en-US" sz="2400" dirty="0" err="1">
                <a:latin typeface="Helvetica Neue Light"/>
                <a:cs typeface="Helvetica Neue Light"/>
              </a:rPr>
              <a:t>cada</a:t>
            </a:r>
            <a:r>
              <a:rPr lang="en-US" sz="2400" dirty="0">
                <a:latin typeface="Helvetica Neue Light"/>
                <a:cs typeface="Helvetica Neue Light"/>
              </a:rPr>
              <a:t> </a:t>
            </a:r>
            <a:r>
              <a:rPr lang="en-US" sz="2400" dirty="0" err="1">
                <a:latin typeface="Helvetica Neue Light"/>
                <a:cs typeface="Helvetica Neue Light"/>
              </a:rPr>
              <a:t>uno</a:t>
            </a:r>
            <a:r>
              <a:rPr lang="en-US" sz="2400" dirty="0">
                <a:latin typeface="Helvetica Neue Light"/>
                <a:cs typeface="Helvetica Neue Light"/>
              </a:rPr>
              <a:t> de los </a:t>
            </a:r>
            <a:r>
              <a:rPr lang="en-US" sz="2400" dirty="0" err="1">
                <a:latin typeface="Helvetica Neue Light"/>
                <a:cs typeface="Helvetica Neue Light"/>
              </a:rPr>
              <a:t>contactos</a:t>
            </a:r>
            <a:r>
              <a:rPr lang="en-US" sz="2400" dirty="0">
                <a:latin typeface="Helvetica Neue Light"/>
                <a:cs typeface="Helvetica Neue Light"/>
              </a:rPr>
              <a:t> de </a:t>
            </a:r>
            <a:r>
              <a:rPr lang="en-US" sz="2400" dirty="0" err="1">
                <a:latin typeface="Helvetica Neue Light"/>
                <a:cs typeface="Helvetica Neue Light"/>
              </a:rPr>
              <a:t>cada</a:t>
            </a:r>
            <a:r>
              <a:rPr lang="en-US" sz="2400" dirty="0">
                <a:latin typeface="Helvetica Neue Light"/>
                <a:cs typeface="Helvetica Neue Light"/>
              </a:rPr>
              <a:t> persona </a:t>
            </a:r>
            <a:r>
              <a:rPr lang="en-US" sz="2400" dirty="0" err="1">
                <a:latin typeface="Helvetica Neue Light"/>
                <a:cs typeface="Helvetica Neue Light"/>
              </a:rPr>
              <a:t>infectad</a:t>
            </a:r>
            <a:r>
              <a:rPr lang="en-US" sz="2400" dirty="0">
                <a:latin typeface="Helvetica Neue Light"/>
                <a:cs typeface="Helvetica Neue Light"/>
              </a:rPr>
              <a:t> </a:t>
            </a:r>
          </a:p>
        </p:txBody>
      </p:sp>
      <p:sp>
        <p:nvSpPr>
          <p:cNvPr id="66" name="Rectangle 3"/>
          <p:cNvSpPr>
            <a:spLocks noChangeArrowheads="1"/>
          </p:cNvSpPr>
          <p:nvPr/>
        </p:nvSpPr>
        <p:spPr bwMode="auto">
          <a:xfrm>
            <a:off x="1673697" y="4206362"/>
            <a:ext cx="137703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s-ES_tradnl" sz="2800" b="1" dirty="0">
                <a:latin typeface="Helvetica Neue"/>
                <a:cs typeface="Helvetica Neue"/>
              </a:rPr>
              <a:t>Día 3 </a:t>
            </a:r>
            <a:endParaRPr lang="en-US" sz="2800" b="1" dirty="0">
              <a:latin typeface="Helvetica Neue"/>
              <a:cs typeface="Helvetica Neue"/>
            </a:endParaRPr>
          </a:p>
        </p:txBody>
      </p:sp>
      <p:sp>
        <p:nvSpPr>
          <p:cNvPr id="45" name="Title 1"/>
          <p:cNvSpPr txBox="1">
            <a:spLocks/>
          </p:cNvSpPr>
          <p:nvPr/>
        </p:nvSpPr>
        <p:spPr>
          <a:xfrm>
            <a:off x="1721885" y="274638"/>
            <a:ext cx="8748237" cy="773112"/>
          </a:xfrm>
          <a:prstGeom prst="rect">
            <a:avLst/>
          </a:prstGeom>
        </p:spPr>
        <p:txBody>
          <a:bodyPr>
            <a:normAutofit fontScale="9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600" dirty="0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¿</a:t>
            </a:r>
            <a:r>
              <a:rPr lang="en-GB" sz="3600" dirty="0" err="1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Cómo</a:t>
            </a:r>
            <a:r>
              <a:rPr lang="en-GB" sz="3600" dirty="0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 se </a:t>
            </a:r>
            <a:r>
              <a:rPr lang="en-GB" sz="3600" dirty="0" err="1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propaga</a:t>
            </a:r>
            <a:r>
              <a:rPr lang="en-GB" sz="3600" dirty="0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 </a:t>
            </a:r>
            <a:r>
              <a:rPr lang="en-GB" sz="3600" dirty="0" err="1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una</a:t>
            </a:r>
            <a:r>
              <a:rPr lang="en-GB" sz="3600" dirty="0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 </a:t>
            </a:r>
            <a:r>
              <a:rPr lang="en-GB" sz="3600" dirty="0" err="1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epidemia</a:t>
            </a:r>
            <a:r>
              <a:rPr lang="en-GB" sz="3600" dirty="0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 en </a:t>
            </a:r>
            <a:r>
              <a:rPr lang="en-GB" sz="3600" dirty="0" err="1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una</a:t>
            </a:r>
            <a:r>
              <a:rPr lang="en-GB" sz="3600" dirty="0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 red? </a:t>
            </a:r>
          </a:p>
        </p:txBody>
      </p:sp>
      <p:sp>
        <p:nvSpPr>
          <p:cNvPr id="47" name="Oval 46"/>
          <p:cNvSpPr>
            <a:spLocks noChangeAspect="1"/>
          </p:cNvSpPr>
          <p:nvPr/>
        </p:nvSpPr>
        <p:spPr bwMode="auto">
          <a:xfrm>
            <a:off x="5933997" y="3421062"/>
            <a:ext cx="582230" cy="540000"/>
          </a:xfrm>
          <a:prstGeom prst="ellipse">
            <a:avLst/>
          </a:prstGeom>
          <a:solidFill>
            <a:srgbClr val="FF0000"/>
          </a:solidFill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cxnSp>
        <p:nvCxnSpPr>
          <p:cNvPr id="48" name="Straight Connector 47"/>
          <p:cNvCxnSpPr/>
          <p:nvPr/>
        </p:nvCxnSpPr>
        <p:spPr bwMode="auto">
          <a:xfrm rot="16200000" flipH="1">
            <a:off x="4559055" y="3442639"/>
            <a:ext cx="885714" cy="496967"/>
          </a:xfrm>
          <a:prstGeom prst="line">
            <a:avLst/>
          </a:prstGeom>
          <a:solidFill>
            <a:srgbClr val="3366FF"/>
          </a:solidFill>
          <a:ln w="50800" cap="rnd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 bwMode="auto">
          <a:xfrm rot="5400000">
            <a:off x="4584456" y="3417237"/>
            <a:ext cx="885714" cy="547770"/>
          </a:xfrm>
          <a:prstGeom prst="line">
            <a:avLst/>
          </a:prstGeom>
          <a:solidFill>
            <a:srgbClr val="3366FF"/>
          </a:solidFill>
          <a:ln w="50800" cap="rnd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 bwMode="auto">
          <a:xfrm rot="16200000" flipH="1">
            <a:off x="3309425" y="3442579"/>
            <a:ext cx="885714" cy="496967"/>
          </a:xfrm>
          <a:prstGeom prst="line">
            <a:avLst/>
          </a:prstGeom>
          <a:solidFill>
            <a:srgbClr val="3366FF"/>
          </a:solidFill>
          <a:ln w="50800" cap="rnd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 bwMode="auto">
          <a:xfrm rot="5400000">
            <a:off x="3334826" y="3417177"/>
            <a:ext cx="885714" cy="547770"/>
          </a:xfrm>
          <a:prstGeom prst="line">
            <a:avLst/>
          </a:prstGeom>
          <a:solidFill>
            <a:srgbClr val="3366FF"/>
          </a:solidFill>
          <a:ln w="50800" cap="rnd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0" y="0"/>
            <a:ext cx="121539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i="1" dirty="0">
                <a:solidFill>
                  <a:schemeClr val="bg1">
                    <a:lumMod val="65000"/>
                  </a:schemeClr>
                </a:solidFill>
              </a:rPr>
              <a:t>Science in School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  <a:sym typeface="Symbol" charset="2"/>
              </a:rPr>
              <a:t>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GB" sz="1200" dirty="0" err="1">
                <a:solidFill>
                  <a:schemeClr val="bg1">
                    <a:lumMod val="65000"/>
                  </a:schemeClr>
                </a:solidFill>
              </a:rPr>
              <a:t>Volumen</a:t>
            </a:r>
            <a:r>
              <a:rPr lang="en-US" sz="1200" dirty="0"/>
              <a:t> 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40: </a:t>
            </a:r>
            <a:r>
              <a:rPr lang="en-GB" sz="1200" dirty="0" err="1">
                <a:solidFill>
                  <a:srgbClr val="A6A6A6"/>
                </a:solidFill>
              </a:rPr>
              <a:t>Verano</a:t>
            </a:r>
            <a:r>
              <a:rPr lang="en-US" sz="1200" dirty="0"/>
              <a:t> 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 2017 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  <a:sym typeface="Symbol" charset="2"/>
              </a:rPr>
              <a:t>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GB" sz="1200" dirty="0" err="1">
                <a:solidFill>
                  <a:schemeClr val="bg1">
                    <a:lumMod val="65000"/>
                  </a:schemeClr>
                </a:solidFill>
              </a:rPr>
              <a:t>www.scienceinschool.org</a:t>
            </a:r>
            <a:endParaRPr lang="en-US" sz="12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0" y="6213560"/>
            <a:ext cx="12115800" cy="892552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  <a:tabLst>
                <a:tab pos="2743200" algn="ctr"/>
                <a:tab pos="5486400" algn="r"/>
              </a:tabLst>
            </a:pPr>
            <a:r>
              <a:rPr lang="es-AR" sz="1200" dirty="0">
                <a:solidFill>
                  <a:srgbClr val="A6A6A6"/>
                </a:solidFill>
              </a:rPr>
              <a:t>Material complementario para:</a:t>
            </a:r>
            <a:r>
              <a:rPr lang="en-US" sz="1200" dirty="0">
                <a:solidFill>
                  <a:srgbClr val="A6A6A6"/>
                </a:solidFill>
              </a:rPr>
              <a:t> </a:t>
            </a:r>
          </a:p>
          <a:p>
            <a:pPr>
              <a:spcAft>
                <a:spcPts val="600"/>
              </a:spcAft>
              <a:tabLst>
                <a:tab pos="2743200" algn="ctr"/>
                <a:tab pos="5486400" algn="r"/>
              </a:tabLst>
            </a:pPr>
            <a:r>
              <a:rPr lang="en-US" sz="1200" dirty="0" err="1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Kucharski</a:t>
            </a:r>
            <a:r>
              <a:rPr lang="en-US" sz="1200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 A et al. </a:t>
            </a:r>
            <a:r>
              <a:rPr lang="en-GB" sz="1200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(2017) Disease dynamics: understanding the spread of diseases. </a:t>
            </a:r>
            <a:r>
              <a:rPr lang="en-GB" sz="1200" i="1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Science in School</a:t>
            </a:r>
            <a:r>
              <a:rPr lang="en-GB" sz="1200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 </a:t>
            </a:r>
            <a:r>
              <a:rPr lang="en-GB" sz="1200" b="1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40</a:t>
            </a:r>
            <a:r>
              <a:rPr lang="en-GB" sz="1200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: 52–56. </a:t>
            </a:r>
            <a:r>
              <a:rPr lang="en-GB" sz="1200" dirty="0" err="1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www.scienceinschool.org</a:t>
            </a:r>
            <a:r>
              <a:rPr lang="en-GB" sz="1200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/2017/issue40/</a:t>
            </a:r>
            <a:r>
              <a:rPr lang="en-GB" sz="1200" dirty="0" err="1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diseasedynamics</a:t>
            </a:r>
            <a:endParaRPr lang="en-US" sz="1200" dirty="0">
              <a:latin typeface="Times New Roman" charset="0"/>
              <a:ea typeface="Times New Roman" charset="0"/>
            </a:endParaRPr>
          </a:p>
          <a:p>
            <a:pPr>
              <a:spcAft>
                <a:spcPts val="600"/>
              </a:spcAft>
              <a:tabLst>
                <a:tab pos="2743200" algn="ctr"/>
                <a:tab pos="5486400" algn="r"/>
              </a:tabLst>
            </a:pPr>
            <a:r>
              <a:rPr lang="en-GB" dirty="0">
                <a:solidFill>
                  <a:srgbClr val="000000"/>
                </a:solidFill>
                <a:latin typeface="Times New Roman" charset="0"/>
                <a:ea typeface="Times New Roman" charset="0"/>
                <a:cs typeface="Times New Roman" charset="0"/>
              </a:rPr>
              <a:t> </a:t>
            </a:r>
            <a:endParaRPr lang="en-US" sz="1200" dirty="0">
              <a:latin typeface="Times New Roman" charset="0"/>
              <a:ea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87202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Oval 48"/>
          <p:cNvSpPr>
            <a:spLocks noChangeAspect="1"/>
          </p:cNvSpPr>
          <p:nvPr/>
        </p:nvSpPr>
        <p:spPr bwMode="auto">
          <a:xfrm>
            <a:off x="3469336" y="3421063"/>
            <a:ext cx="582232" cy="540000"/>
          </a:xfrm>
          <a:prstGeom prst="ellipse">
            <a:avLst/>
          </a:prstGeom>
          <a:solidFill>
            <a:srgbClr val="F2F2F2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46" name="Oval 45"/>
          <p:cNvSpPr>
            <a:spLocks noChangeAspect="1"/>
          </p:cNvSpPr>
          <p:nvPr/>
        </p:nvSpPr>
        <p:spPr bwMode="auto">
          <a:xfrm>
            <a:off x="3467649" y="2432052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3" name="Oval 2"/>
          <p:cNvSpPr>
            <a:spLocks noChangeAspect="1"/>
          </p:cNvSpPr>
          <p:nvPr/>
        </p:nvSpPr>
        <p:spPr bwMode="auto">
          <a:xfrm>
            <a:off x="1640886" y="1592263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4" name="Oval 3"/>
          <p:cNvSpPr>
            <a:spLocks noChangeAspect="1"/>
          </p:cNvSpPr>
          <p:nvPr/>
        </p:nvSpPr>
        <p:spPr bwMode="auto">
          <a:xfrm>
            <a:off x="2936921" y="1592263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5" name="Oval 4"/>
          <p:cNvSpPr>
            <a:spLocks noChangeAspect="1"/>
          </p:cNvSpPr>
          <p:nvPr/>
        </p:nvSpPr>
        <p:spPr bwMode="auto">
          <a:xfrm>
            <a:off x="4116516" y="1592263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6" name="Oval 5"/>
          <p:cNvSpPr>
            <a:spLocks noChangeAspect="1"/>
          </p:cNvSpPr>
          <p:nvPr/>
        </p:nvSpPr>
        <p:spPr bwMode="auto">
          <a:xfrm>
            <a:off x="4718964" y="2430463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" name="Oval 11"/>
          <p:cNvSpPr>
            <a:spLocks noChangeAspect="1"/>
          </p:cNvSpPr>
          <p:nvPr/>
        </p:nvSpPr>
        <p:spPr bwMode="auto">
          <a:xfrm>
            <a:off x="4718964" y="3421063"/>
            <a:ext cx="582232" cy="540000"/>
          </a:xfrm>
          <a:prstGeom prst="ellipse">
            <a:avLst/>
          </a:prstGeom>
          <a:solidFill>
            <a:srgbClr val="F2F2F2"/>
          </a:solidFill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cxnSp>
        <p:nvCxnSpPr>
          <p:cNvPr id="14" name="Straight Connector 13"/>
          <p:cNvCxnSpPr>
            <a:stCxn id="6" idx="1"/>
            <a:endCxn id="5" idx="4"/>
          </p:cNvCxnSpPr>
          <p:nvPr/>
        </p:nvCxnSpPr>
        <p:spPr bwMode="auto">
          <a:xfrm rot="16200000" flipV="1">
            <a:off x="4417295" y="2122607"/>
            <a:ext cx="377281" cy="396604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endCxn id="5" idx="4"/>
          </p:cNvCxnSpPr>
          <p:nvPr/>
        </p:nvCxnSpPr>
        <p:spPr bwMode="auto">
          <a:xfrm rot="5400000" flipH="1" flipV="1">
            <a:off x="3997908" y="2099832"/>
            <a:ext cx="377281" cy="442169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12" idx="1"/>
          </p:cNvCxnSpPr>
          <p:nvPr/>
        </p:nvCxnSpPr>
        <p:spPr bwMode="auto">
          <a:xfrm rot="16200000" flipV="1">
            <a:off x="4080462" y="2776377"/>
            <a:ext cx="608762" cy="838772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 bwMode="auto">
          <a:xfrm rot="5400000">
            <a:off x="3534308" y="3195712"/>
            <a:ext cx="450600" cy="16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6" idx="2"/>
          </p:cNvCxnSpPr>
          <p:nvPr/>
        </p:nvCxnSpPr>
        <p:spPr bwMode="auto">
          <a:xfrm rot="10800000">
            <a:off x="4050723" y="2700463"/>
            <a:ext cx="668240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6" idx="4"/>
            <a:endCxn id="12" idx="0"/>
          </p:cNvCxnSpPr>
          <p:nvPr/>
        </p:nvCxnSpPr>
        <p:spPr bwMode="auto">
          <a:xfrm rot="5400000">
            <a:off x="4784780" y="3195712"/>
            <a:ext cx="450600" cy="16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12" idx="2"/>
          </p:cNvCxnSpPr>
          <p:nvPr/>
        </p:nvCxnSpPr>
        <p:spPr bwMode="auto">
          <a:xfrm rot="10800000">
            <a:off x="4050723" y="3691062"/>
            <a:ext cx="668240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>
            <a:stCxn id="3" idx="6"/>
            <a:endCxn id="4" idx="2"/>
          </p:cNvCxnSpPr>
          <p:nvPr/>
        </p:nvCxnSpPr>
        <p:spPr bwMode="auto">
          <a:xfrm>
            <a:off x="2223117" y="1862263"/>
            <a:ext cx="713805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>
            <a:stCxn id="5" idx="2"/>
            <a:endCxn id="4" idx="6"/>
          </p:cNvCxnSpPr>
          <p:nvPr/>
        </p:nvCxnSpPr>
        <p:spPr bwMode="auto">
          <a:xfrm rot="10800000">
            <a:off x="3519146" y="1862263"/>
            <a:ext cx="597365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1" name="Oval 120"/>
          <p:cNvSpPr>
            <a:spLocks noChangeAspect="1"/>
          </p:cNvSpPr>
          <p:nvPr/>
        </p:nvSpPr>
        <p:spPr bwMode="auto">
          <a:xfrm>
            <a:off x="5933999" y="3421063"/>
            <a:ext cx="582232" cy="540000"/>
          </a:xfrm>
          <a:prstGeom prst="ellipse">
            <a:avLst/>
          </a:prstGeom>
          <a:solidFill>
            <a:srgbClr val="FF00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cxnSp>
        <p:nvCxnSpPr>
          <p:cNvPr id="122" name="Straight Connector 121"/>
          <p:cNvCxnSpPr>
            <a:stCxn id="12" idx="6"/>
            <a:endCxn id="121" idx="2"/>
          </p:cNvCxnSpPr>
          <p:nvPr/>
        </p:nvCxnSpPr>
        <p:spPr bwMode="auto">
          <a:xfrm>
            <a:off x="5301196" y="3691063"/>
            <a:ext cx="632800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5" name="Oval 124"/>
          <p:cNvSpPr>
            <a:spLocks noChangeAspect="1"/>
          </p:cNvSpPr>
          <p:nvPr/>
        </p:nvSpPr>
        <p:spPr bwMode="auto">
          <a:xfrm>
            <a:off x="5935687" y="2381250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6" name="Oval 125"/>
          <p:cNvSpPr>
            <a:spLocks noChangeAspect="1"/>
          </p:cNvSpPr>
          <p:nvPr/>
        </p:nvSpPr>
        <p:spPr bwMode="auto">
          <a:xfrm>
            <a:off x="7392036" y="3940175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7" name="Oval 126"/>
          <p:cNvSpPr>
            <a:spLocks noChangeAspect="1"/>
          </p:cNvSpPr>
          <p:nvPr/>
        </p:nvSpPr>
        <p:spPr bwMode="auto">
          <a:xfrm>
            <a:off x="7295817" y="3101975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8" name="Oval 127"/>
          <p:cNvSpPr>
            <a:spLocks noChangeAspect="1"/>
          </p:cNvSpPr>
          <p:nvPr/>
        </p:nvSpPr>
        <p:spPr bwMode="auto">
          <a:xfrm>
            <a:off x="7473038" y="1882775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9" name="Oval 128"/>
          <p:cNvSpPr>
            <a:spLocks noChangeAspect="1"/>
          </p:cNvSpPr>
          <p:nvPr/>
        </p:nvSpPr>
        <p:spPr bwMode="auto">
          <a:xfrm>
            <a:off x="8526067" y="1260475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30" name="Oval 129"/>
          <p:cNvSpPr>
            <a:spLocks noChangeAspect="1"/>
          </p:cNvSpPr>
          <p:nvPr/>
        </p:nvSpPr>
        <p:spPr bwMode="auto">
          <a:xfrm>
            <a:off x="9984106" y="1273175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31" name="Oval 130"/>
          <p:cNvSpPr>
            <a:spLocks noChangeAspect="1"/>
          </p:cNvSpPr>
          <p:nvPr/>
        </p:nvSpPr>
        <p:spPr bwMode="auto">
          <a:xfrm>
            <a:off x="8769079" y="2797175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32" name="Oval 131"/>
          <p:cNvSpPr>
            <a:spLocks noChangeAspect="1"/>
          </p:cNvSpPr>
          <p:nvPr/>
        </p:nvSpPr>
        <p:spPr bwMode="auto">
          <a:xfrm>
            <a:off x="8688071" y="4473575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cxnSp>
        <p:nvCxnSpPr>
          <p:cNvPr id="135" name="Straight Connector 134"/>
          <p:cNvCxnSpPr>
            <a:stCxn id="121" idx="5"/>
            <a:endCxn id="126" idx="2"/>
          </p:cNvCxnSpPr>
          <p:nvPr/>
        </p:nvCxnSpPr>
        <p:spPr bwMode="auto">
          <a:xfrm rot="16200000" flipH="1">
            <a:off x="6747410" y="3565547"/>
            <a:ext cx="328193" cy="961073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Connector 137"/>
          <p:cNvCxnSpPr>
            <a:stCxn id="126" idx="5"/>
            <a:endCxn id="132" idx="2"/>
          </p:cNvCxnSpPr>
          <p:nvPr/>
        </p:nvCxnSpPr>
        <p:spPr bwMode="auto">
          <a:xfrm rot="16200000" flipH="1">
            <a:off x="8117303" y="4172806"/>
            <a:ext cx="342481" cy="799069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2" name="Straight Connector 141"/>
          <p:cNvCxnSpPr>
            <a:stCxn id="127" idx="2"/>
            <a:endCxn id="121" idx="6"/>
          </p:cNvCxnSpPr>
          <p:nvPr/>
        </p:nvCxnSpPr>
        <p:spPr bwMode="auto">
          <a:xfrm rot="10800000" flipV="1">
            <a:off x="6516228" y="3371975"/>
            <a:ext cx="779588" cy="3190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Connector 144"/>
          <p:cNvCxnSpPr>
            <a:stCxn id="126" idx="0"/>
            <a:endCxn id="127" idx="4"/>
          </p:cNvCxnSpPr>
          <p:nvPr/>
        </p:nvCxnSpPr>
        <p:spPr bwMode="auto">
          <a:xfrm rot="16200000" flipV="1">
            <a:off x="7485943" y="3742973"/>
            <a:ext cx="298200" cy="96219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Connector 149"/>
          <p:cNvCxnSpPr>
            <a:stCxn id="127" idx="6"/>
            <a:endCxn id="131" idx="2"/>
          </p:cNvCxnSpPr>
          <p:nvPr/>
        </p:nvCxnSpPr>
        <p:spPr bwMode="auto">
          <a:xfrm flipV="1">
            <a:off x="7878049" y="3067175"/>
            <a:ext cx="891024" cy="304800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1" name="Straight Connector 150"/>
          <p:cNvCxnSpPr>
            <a:stCxn id="126" idx="6"/>
            <a:endCxn id="131" idx="3"/>
          </p:cNvCxnSpPr>
          <p:nvPr/>
        </p:nvCxnSpPr>
        <p:spPr bwMode="auto">
          <a:xfrm flipV="1">
            <a:off x="7974270" y="3258101"/>
            <a:ext cx="880071" cy="952081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8" name="Straight Connector 157"/>
          <p:cNvCxnSpPr>
            <a:stCxn id="121" idx="0"/>
            <a:endCxn id="125" idx="4"/>
          </p:cNvCxnSpPr>
          <p:nvPr/>
        </p:nvCxnSpPr>
        <p:spPr bwMode="auto">
          <a:xfrm rot="5400000" flipH="1" flipV="1">
            <a:off x="5976057" y="3170326"/>
            <a:ext cx="499813" cy="1687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1" name="Straight Connector 160"/>
          <p:cNvCxnSpPr>
            <a:stCxn id="125" idx="6"/>
            <a:endCxn id="128" idx="2"/>
          </p:cNvCxnSpPr>
          <p:nvPr/>
        </p:nvCxnSpPr>
        <p:spPr bwMode="auto">
          <a:xfrm flipV="1">
            <a:off x="6517922" y="2152787"/>
            <a:ext cx="955123" cy="498475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7" name="Straight Connector 166"/>
          <p:cNvCxnSpPr>
            <a:stCxn id="128" idx="5"/>
            <a:endCxn id="131" idx="1"/>
          </p:cNvCxnSpPr>
          <p:nvPr/>
        </p:nvCxnSpPr>
        <p:spPr bwMode="auto">
          <a:xfrm rot="16200000" flipH="1">
            <a:off x="8145889" y="2167818"/>
            <a:ext cx="532562" cy="884337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0" name="Straight Connector 169"/>
          <p:cNvCxnSpPr>
            <a:stCxn id="125" idx="5"/>
            <a:endCxn id="131" idx="2"/>
          </p:cNvCxnSpPr>
          <p:nvPr/>
        </p:nvCxnSpPr>
        <p:spPr bwMode="auto">
          <a:xfrm rot="16200000" flipH="1">
            <a:off x="7488358" y="1786460"/>
            <a:ext cx="225006" cy="2336424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3" name="Straight Connector 172"/>
          <p:cNvCxnSpPr>
            <a:stCxn id="130" idx="2"/>
            <a:endCxn id="129" idx="6"/>
          </p:cNvCxnSpPr>
          <p:nvPr/>
        </p:nvCxnSpPr>
        <p:spPr bwMode="auto">
          <a:xfrm rot="10800000">
            <a:off x="9108307" y="1530475"/>
            <a:ext cx="875807" cy="12700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4" name="Straight Connector 173"/>
          <p:cNvCxnSpPr>
            <a:stCxn id="129" idx="3"/>
            <a:endCxn id="128" idx="7"/>
          </p:cNvCxnSpPr>
          <p:nvPr/>
        </p:nvCxnSpPr>
        <p:spPr bwMode="auto">
          <a:xfrm rot="5400000">
            <a:off x="8170437" y="1520964"/>
            <a:ext cx="240462" cy="641330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2" name="Oval 211"/>
          <p:cNvSpPr>
            <a:spLocks noChangeAspect="1"/>
          </p:cNvSpPr>
          <p:nvPr/>
        </p:nvSpPr>
        <p:spPr bwMode="auto">
          <a:xfrm>
            <a:off x="9903104" y="2339975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65" name="Text Box 3"/>
          <p:cNvSpPr txBox="1">
            <a:spLocks noChangeArrowheads="1"/>
          </p:cNvSpPr>
          <p:nvPr/>
        </p:nvSpPr>
        <p:spPr bwMode="auto">
          <a:xfrm>
            <a:off x="1724496" y="4845067"/>
            <a:ext cx="9874837" cy="8987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</a:pPr>
            <a:r>
              <a:rPr lang="en-US" sz="2400" dirty="0">
                <a:latin typeface="Helvetica Neue Light"/>
                <a:cs typeface="Helvetica Neue Light"/>
              </a:rPr>
              <a:t>• </a:t>
            </a:r>
            <a:r>
              <a:rPr lang="en-US" sz="2400" dirty="0" err="1">
                <a:latin typeface="Helvetica Neue Light"/>
                <a:cs typeface="Helvetica Neue Light"/>
              </a:rPr>
              <a:t>Comienza</a:t>
            </a:r>
            <a:r>
              <a:rPr lang="en-US" sz="2400" dirty="0">
                <a:latin typeface="Helvetica Neue Light"/>
                <a:cs typeface="Helvetica Neue Light"/>
              </a:rPr>
              <a:t> con dos personas </a:t>
            </a:r>
            <a:r>
              <a:rPr lang="en-US" sz="2400" dirty="0" err="1">
                <a:latin typeface="Helvetica Neue Light"/>
                <a:cs typeface="Helvetica Neue Light"/>
              </a:rPr>
              <a:t>infectadas</a:t>
            </a:r>
            <a:r>
              <a:rPr lang="en-US" sz="2400" dirty="0">
                <a:latin typeface="Helvetica Neue Light"/>
                <a:cs typeface="Helvetica Neue Light"/>
              </a:rPr>
              <a:t> </a:t>
            </a:r>
          </a:p>
          <a:p>
            <a:pPr>
              <a:lnSpc>
                <a:spcPct val="110000"/>
              </a:lnSpc>
            </a:pPr>
            <a:r>
              <a:rPr lang="en-US" sz="2400" dirty="0">
                <a:latin typeface="Helvetica Neue Light"/>
                <a:cs typeface="Helvetica Neue Light"/>
              </a:rPr>
              <a:t>• </a:t>
            </a:r>
            <a:r>
              <a:rPr lang="en-US" sz="2400" dirty="0" err="1">
                <a:latin typeface="Helvetica Neue Light"/>
                <a:cs typeface="Helvetica Neue Light"/>
              </a:rPr>
              <a:t>Tira</a:t>
            </a:r>
            <a:r>
              <a:rPr lang="en-US" sz="2400" dirty="0">
                <a:latin typeface="Helvetica Neue Light"/>
                <a:cs typeface="Helvetica Neue Light"/>
              </a:rPr>
              <a:t> el dado </a:t>
            </a:r>
            <a:r>
              <a:rPr lang="en-US" sz="2400" dirty="0" err="1">
                <a:latin typeface="Helvetica Neue Light"/>
                <a:cs typeface="Helvetica Neue Light"/>
              </a:rPr>
              <a:t>para</a:t>
            </a:r>
            <a:r>
              <a:rPr lang="en-US" sz="2400" dirty="0">
                <a:latin typeface="Helvetica Neue Light"/>
                <a:cs typeface="Helvetica Neue Light"/>
              </a:rPr>
              <a:t> </a:t>
            </a:r>
            <a:r>
              <a:rPr lang="en-US" sz="2400" dirty="0" err="1">
                <a:latin typeface="Helvetica Neue Light"/>
                <a:cs typeface="Helvetica Neue Light"/>
              </a:rPr>
              <a:t>cada</a:t>
            </a:r>
            <a:r>
              <a:rPr lang="en-US" sz="2400" dirty="0">
                <a:latin typeface="Helvetica Neue Light"/>
                <a:cs typeface="Helvetica Neue Light"/>
              </a:rPr>
              <a:t> </a:t>
            </a:r>
            <a:r>
              <a:rPr lang="en-US" sz="2400" dirty="0" err="1">
                <a:latin typeface="Helvetica Neue Light"/>
                <a:cs typeface="Helvetica Neue Light"/>
              </a:rPr>
              <a:t>uno</a:t>
            </a:r>
            <a:r>
              <a:rPr lang="en-US" sz="2400" dirty="0">
                <a:latin typeface="Helvetica Neue Light"/>
                <a:cs typeface="Helvetica Neue Light"/>
              </a:rPr>
              <a:t> de los </a:t>
            </a:r>
            <a:r>
              <a:rPr lang="en-US" sz="2400" dirty="0" err="1">
                <a:latin typeface="Helvetica Neue Light"/>
                <a:cs typeface="Helvetica Neue Light"/>
              </a:rPr>
              <a:t>contactos</a:t>
            </a:r>
            <a:r>
              <a:rPr lang="en-US" sz="2400" dirty="0">
                <a:latin typeface="Helvetica Neue Light"/>
                <a:cs typeface="Helvetica Neue Light"/>
              </a:rPr>
              <a:t> de </a:t>
            </a:r>
            <a:r>
              <a:rPr lang="en-US" sz="2400" dirty="0" err="1">
                <a:latin typeface="Helvetica Neue Light"/>
                <a:cs typeface="Helvetica Neue Light"/>
              </a:rPr>
              <a:t>cada</a:t>
            </a:r>
            <a:r>
              <a:rPr lang="en-US" sz="2400" dirty="0">
                <a:latin typeface="Helvetica Neue Light"/>
                <a:cs typeface="Helvetica Neue Light"/>
              </a:rPr>
              <a:t> persona </a:t>
            </a:r>
            <a:r>
              <a:rPr lang="en-US" sz="2400" dirty="0" err="1">
                <a:latin typeface="Helvetica Neue Light"/>
                <a:cs typeface="Helvetica Neue Light"/>
              </a:rPr>
              <a:t>infectad</a:t>
            </a:r>
            <a:r>
              <a:rPr lang="en-US" sz="2400" dirty="0">
                <a:latin typeface="Helvetica Neue Light"/>
                <a:cs typeface="Helvetica Neue Light"/>
              </a:rPr>
              <a:t> </a:t>
            </a:r>
          </a:p>
        </p:txBody>
      </p:sp>
      <p:sp>
        <p:nvSpPr>
          <p:cNvPr id="66" name="Rectangle 3"/>
          <p:cNvSpPr>
            <a:spLocks noChangeArrowheads="1"/>
          </p:cNvSpPr>
          <p:nvPr/>
        </p:nvSpPr>
        <p:spPr bwMode="auto">
          <a:xfrm>
            <a:off x="1656763" y="4274094"/>
            <a:ext cx="137703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s-ES_tradnl" sz="2800" b="1" dirty="0">
                <a:latin typeface="Helvetica Neue"/>
                <a:cs typeface="Helvetica Neue"/>
              </a:rPr>
              <a:t>Día 3 </a:t>
            </a:r>
            <a:endParaRPr lang="en-US" sz="2800" b="1" dirty="0">
              <a:latin typeface="Helvetica Neue"/>
              <a:cs typeface="Helvetica Neue"/>
            </a:endParaRPr>
          </a:p>
        </p:txBody>
      </p:sp>
      <p:sp>
        <p:nvSpPr>
          <p:cNvPr id="45" name="Title 1"/>
          <p:cNvSpPr txBox="1">
            <a:spLocks/>
          </p:cNvSpPr>
          <p:nvPr/>
        </p:nvSpPr>
        <p:spPr>
          <a:xfrm>
            <a:off x="1721885" y="274638"/>
            <a:ext cx="8748237" cy="773112"/>
          </a:xfrm>
          <a:prstGeom prst="rect">
            <a:avLst/>
          </a:prstGeom>
        </p:spPr>
        <p:txBody>
          <a:bodyPr>
            <a:normAutofit fontScale="9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600" dirty="0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¿</a:t>
            </a:r>
            <a:r>
              <a:rPr lang="en-GB" sz="3600" dirty="0" err="1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Cómo</a:t>
            </a:r>
            <a:r>
              <a:rPr lang="en-GB" sz="3600" dirty="0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 se </a:t>
            </a:r>
            <a:r>
              <a:rPr lang="en-GB" sz="3600" dirty="0" err="1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propaga</a:t>
            </a:r>
            <a:r>
              <a:rPr lang="en-GB" sz="3600" dirty="0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 </a:t>
            </a:r>
            <a:r>
              <a:rPr lang="en-GB" sz="3600" dirty="0" err="1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una</a:t>
            </a:r>
            <a:r>
              <a:rPr lang="en-GB" sz="3600" dirty="0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 </a:t>
            </a:r>
            <a:r>
              <a:rPr lang="en-GB" sz="3600" dirty="0" err="1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epidemia</a:t>
            </a:r>
            <a:r>
              <a:rPr lang="en-GB" sz="3600" dirty="0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 en </a:t>
            </a:r>
            <a:r>
              <a:rPr lang="en-GB" sz="3600" dirty="0" err="1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una</a:t>
            </a:r>
            <a:r>
              <a:rPr lang="en-GB" sz="3600" dirty="0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 red? </a:t>
            </a:r>
          </a:p>
        </p:txBody>
      </p:sp>
      <p:sp>
        <p:nvSpPr>
          <p:cNvPr id="47" name="Oval 46"/>
          <p:cNvSpPr>
            <a:spLocks noChangeAspect="1"/>
          </p:cNvSpPr>
          <p:nvPr/>
        </p:nvSpPr>
        <p:spPr bwMode="auto">
          <a:xfrm>
            <a:off x="5933997" y="3421062"/>
            <a:ext cx="582230" cy="540000"/>
          </a:xfrm>
          <a:prstGeom prst="ellipse">
            <a:avLst/>
          </a:prstGeom>
          <a:solidFill>
            <a:srgbClr val="FF0000"/>
          </a:solidFill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cxnSp>
        <p:nvCxnSpPr>
          <p:cNvPr id="48" name="Straight Connector 47"/>
          <p:cNvCxnSpPr/>
          <p:nvPr/>
        </p:nvCxnSpPr>
        <p:spPr bwMode="auto">
          <a:xfrm rot="16200000" flipH="1">
            <a:off x="4559055" y="3442639"/>
            <a:ext cx="885714" cy="496967"/>
          </a:xfrm>
          <a:prstGeom prst="line">
            <a:avLst/>
          </a:prstGeom>
          <a:solidFill>
            <a:srgbClr val="3366FF"/>
          </a:solidFill>
          <a:ln w="50800" cap="rnd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 bwMode="auto">
          <a:xfrm rot="5400000">
            <a:off x="4584456" y="3417237"/>
            <a:ext cx="885714" cy="547770"/>
          </a:xfrm>
          <a:prstGeom prst="line">
            <a:avLst/>
          </a:prstGeom>
          <a:solidFill>
            <a:srgbClr val="3366FF"/>
          </a:solidFill>
          <a:ln w="50800" cap="rnd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 bwMode="auto">
          <a:xfrm rot="16200000" flipH="1">
            <a:off x="3309425" y="3442579"/>
            <a:ext cx="885714" cy="496967"/>
          </a:xfrm>
          <a:prstGeom prst="line">
            <a:avLst/>
          </a:prstGeom>
          <a:solidFill>
            <a:srgbClr val="3366FF"/>
          </a:solidFill>
          <a:ln w="50800" cap="rnd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 bwMode="auto">
          <a:xfrm rot="5400000">
            <a:off x="3334826" y="3417177"/>
            <a:ext cx="885714" cy="547770"/>
          </a:xfrm>
          <a:prstGeom prst="line">
            <a:avLst/>
          </a:prstGeom>
          <a:solidFill>
            <a:srgbClr val="3366FF"/>
          </a:solidFill>
          <a:ln w="50800" cap="rnd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0" y="0"/>
            <a:ext cx="121539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i="1" dirty="0">
                <a:solidFill>
                  <a:schemeClr val="bg1">
                    <a:lumMod val="65000"/>
                  </a:schemeClr>
                </a:solidFill>
              </a:rPr>
              <a:t>Science in School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  <a:sym typeface="Symbol" charset="2"/>
              </a:rPr>
              <a:t>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GB" sz="1200" dirty="0" err="1">
                <a:solidFill>
                  <a:schemeClr val="bg1">
                    <a:lumMod val="65000"/>
                  </a:schemeClr>
                </a:solidFill>
              </a:rPr>
              <a:t>Volumen</a:t>
            </a:r>
            <a:r>
              <a:rPr lang="en-US" sz="1200" dirty="0"/>
              <a:t> 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40: </a:t>
            </a:r>
            <a:r>
              <a:rPr lang="en-GB" sz="1200" dirty="0" err="1">
                <a:solidFill>
                  <a:srgbClr val="A6A6A6"/>
                </a:solidFill>
              </a:rPr>
              <a:t>Verano</a:t>
            </a:r>
            <a:r>
              <a:rPr lang="en-US" sz="1200" dirty="0"/>
              <a:t> 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 2017 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  <a:sym typeface="Symbol" charset="2"/>
              </a:rPr>
              <a:t>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GB" sz="1200" dirty="0" err="1">
                <a:solidFill>
                  <a:schemeClr val="bg1">
                    <a:lumMod val="65000"/>
                  </a:schemeClr>
                </a:solidFill>
              </a:rPr>
              <a:t>www.scienceinschool.org</a:t>
            </a:r>
            <a:endParaRPr lang="en-US" sz="12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0" y="6213560"/>
            <a:ext cx="12115800" cy="892552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  <a:tabLst>
                <a:tab pos="2743200" algn="ctr"/>
                <a:tab pos="5486400" algn="r"/>
              </a:tabLst>
            </a:pPr>
            <a:r>
              <a:rPr lang="es-AR" sz="1200" dirty="0">
                <a:solidFill>
                  <a:srgbClr val="A6A6A6"/>
                </a:solidFill>
              </a:rPr>
              <a:t>Material complementario para:</a:t>
            </a:r>
            <a:r>
              <a:rPr lang="en-US" sz="1200" dirty="0">
                <a:solidFill>
                  <a:srgbClr val="A6A6A6"/>
                </a:solidFill>
              </a:rPr>
              <a:t> </a:t>
            </a:r>
          </a:p>
          <a:p>
            <a:pPr>
              <a:spcAft>
                <a:spcPts val="600"/>
              </a:spcAft>
              <a:tabLst>
                <a:tab pos="2743200" algn="ctr"/>
                <a:tab pos="5486400" algn="r"/>
              </a:tabLst>
            </a:pPr>
            <a:r>
              <a:rPr lang="en-US" sz="1200" dirty="0" err="1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Kucharski</a:t>
            </a:r>
            <a:r>
              <a:rPr lang="en-US" sz="1200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 A et al. </a:t>
            </a:r>
            <a:r>
              <a:rPr lang="en-GB" sz="1200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(2017) Disease dynamics: understanding the spread of diseases. </a:t>
            </a:r>
            <a:r>
              <a:rPr lang="en-GB" sz="1200" i="1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Science in School</a:t>
            </a:r>
            <a:r>
              <a:rPr lang="en-GB" sz="1200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 </a:t>
            </a:r>
            <a:r>
              <a:rPr lang="en-GB" sz="1200" b="1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40</a:t>
            </a:r>
            <a:r>
              <a:rPr lang="en-GB" sz="1200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: 52–56. </a:t>
            </a:r>
            <a:r>
              <a:rPr lang="en-GB" sz="1200" dirty="0" err="1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www.scienceinschool.org</a:t>
            </a:r>
            <a:r>
              <a:rPr lang="en-GB" sz="1200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/2017/issue40/</a:t>
            </a:r>
            <a:r>
              <a:rPr lang="en-GB" sz="1200" dirty="0" err="1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diseasedynamics</a:t>
            </a:r>
            <a:endParaRPr lang="en-US" sz="1200" dirty="0">
              <a:latin typeface="Times New Roman" charset="0"/>
              <a:ea typeface="Times New Roman" charset="0"/>
            </a:endParaRPr>
          </a:p>
          <a:p>
            <a:pPr>
              <a:spcAft>
                <a:spcPts val="600"/>
              </a:spcAft>
              <a:tabLst>
                <a:tab pos="2743200" algn="ctr"/>
                <a:tab pos="5486400" algn="r"/>
              </a:tabLst>
            </a:pPr>
            <a:r>
              <a:rPr lang="en-GB" dirty="0">
                <a:solidFill>
                  <a:srgbClr val="000000"/>
                </a:solidFill>
                <a:latin typeface="Times New Roman" charset="0"/>
                <a:ea typeface="Times New Roman" charset="0"/>
                <a:cs typeface="Times New Roman" charset="0"/>
              </a:rPr>
              <a:t> </a:t>
            </a:r>
            <a:endParaRPr lang="en-US" sz="1200" dirty="0">
              <a:latin typeface="Times New Roman" charset="0"/>
              <a:ea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00669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Oval 48"/>
          <p:cNvSpPr>
            <a:spLocks noChangeAspect="1"/>
          </p:cNvSpPr>
          <p:nvPr/>
        </p:nvSpPr>
        <p:spPr bwMode="auto">
          <a:xfrm>
            <a:off x="3469336" y="3421063"/>
            <a:ext cx="582232" cy="540000"/>
          </a:xfrm>
          <a:prstGeom prst="ellipse">
            <a:avLst/>
          </a:prstGeom>
          <a:solidFill>
            <a:srgbClr val="F2F2F2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46" name="Oval 45"/>
          <p:cNvSpPr>
            <a:spLocks noChangeAspect="1"/>
          </p:cNvSpPr>
          <p:nvPr/>
        </p:nvSpPr>
        <p:spPr bwMode="auto">
          <a:xfrm>
            <a:off x="3467649" y="2432052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3" name="Oval 2"/>
          <p:cNvSpPr>
            <a:spLocks noChangeAspect="1"/>
          </p:cNvSpPr>
          <p:nvPr/>
        </p:nvSpPr>
        <p:spPr bwMode="auto">
          <a:xfrm>
            <a:off x="1640886" y="1592263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4" name="Oval 3"/>
          <p:cNvSpPr>
            <a:spLocks noChangeAspect="1"/>
          </p:cNvSpPr>
          <p:nvPr/>
        </p:nvSpPr>
        <p:spPr bwMode="auto">
          <a:xfrm>
            <a:off x="2936921" y="1592263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5" name="Oval 4"/>
          <p:cNvSpPr>
            <a:spLocks noChangeAspect="1"/>
          </p:cNvSpPr>
          <p:nvPr/>
        </p:nvSpPr>
        <p:spPr bwMode="auto">
          <a:xfrm>
            <a:off x="4116516" y="1592263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6" name="Oval 5"/>
          <p:cNvSpPr>
            <a:spLocks noChangeAspect="1"/>
          </p:cNvSpPr>
          <p:nvPr/>
        </p:nvSpPr>
        <p:spPr bwMode="auto">
          <a:xfrm>
            <a:off x="4718964" y="2430463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" name="Oval 11"/>
          <p:cNvSpPr>
            <a:spLocks noChangeAspect="1"/>
          </p:cNvSpPr>
          <p:nvPr/>
        </p:nvSpPr>
        <p:spPr bwMode="auto">
          <a:xfrm>
            <a:off x="4718964" y="3421063"/>
            <a:ext cx="582232" cy="540000"/>
          </a:xfrm>
          <a:prstGeom prst="ellipse">
            <a:avLst/>
          </a:prstGeom>
          <a:solidFill>
            <a:srgbClr val="F2F2F2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cxnSp>
        <p:nvCxnSpPr>
          <p:cNvPr id="14" name="Straight Connector 13"/>
          <p:cNvCxnSpPr>
            <a:stCxn id="6" idx="1"/>
            <a:endCxn id="5" idx="4"/>
          </p:cNvCxnSpPr>
          <p:nvPr/>
        </p:nvCxnSpPr>
        <p:spPr bwMode="auto">
          <a:xfrm rot="16200000" flipV="1">
            <a:off x="4417295" y="2122607"/>
            <a:ext cx="377281" cy="396604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endCxn id="5" idx="4"/>
          </p:cNvCxnSpPr>
          <p:nvPr/>
        </p:nvCxnSpPr>
        <p:spPr bwMode="auto">
          <a:xfrm rot="5400000" flipH="1" flipV="1">
            <a:off x="3997908" y="2099832"/>
            <a:ext cx="377281" cy="442169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12" idx="1"/>
          </p:cNvCxnSpPr>
          <p:nvPr/>
        </p:nvCxnSpPr>
        <p:spPr bwMode="auto">
          <a:xfrm rot="16200000" flipV="1">
            <a:off x="4080462" y="2776377"/>
            <a:ext cx="608762" cy="838772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 bwMode="auto">
          <a:xfrm rot="5400000">
            <a:off x="3534308" y="3195712"/>
            <a:ext cx="450600" cy="16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6" idx="2"/>
          </p:cNvCxnSpPr>
          <p:nvPr/>
        </p:nvCxnSpPr>
        <p:spPr bwMode="auto">
          <a:xfrm rot="10800000">
            <a:off x="4050723" y="2700463"/>
            <a:ext cx="668240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6" idx="4"/>
            <a:endCxn id="12" idx="0"/>
          </p:cNvCxnSpPr>
          <p:nvPr/>
        </p:nvCxnSpPr>
        <p:spPr bwMode="auto">
          <a:xfrm rot="5400000">
            <a:off x="4784780" y="3195712"/>
            <a:ext cx="450600" cy="16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12" idx="2"/>
          </p:cNvCxnSpPr>
          <p:nvPr/>
        </p:nvCxnSpPr>
        <p:spPr bwMode="auto">
          <a:xfrm rot="10800000">
            <a:off x="4050723" y="3691062"/>
            <a:ext cx="668240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>
            <a:stCxn id="3" idx="6"/>
            <a:endCxn id="4" idx="2"/>
          </p:cNvCxnSpPr>
          <p:nvPr/>
        </p:nvCxnSpPr>
        <p:spPr bwMode="auto">
          <a:xfrm>
            <a:off x="2223117" y="1862263"/>
            <a:ext cx="713805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>
            <a:stCxn id="5" idx="2"/>
            <a:endCxn id="4" idx="6"/>
          </p:cNvCxnSpPr>
          <p:nvPr/>
        </p:nvCxnSpPr>
        <p:spPr bwMode="auto">
          <a:xfrm rot="10800000">
            <a:off x="3519146" y="1862263"/>
            <a:ext cx="597365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1" name="Oval 120"/>
          <p:cNvSpPr>
            <a:spLocks noChangeAspect="1"/>
          </p:cNvSpPr>
          <p:nvPr/>
        </p:nvSpPr>
        <p:spPr bwMode="auto">
          <a:xfrm>
            <a:off x="5933999" y="3421063"/>
            <a:ext cx="582232" cy="540000"/>
          </a:xfrm>
          <a:prstGeom prst="ellipse">
            <a:avLst/>
          </a:prstGeom>
          <a:solidFill>
            <a:srgbClr val="FF00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cxnSp>
        <p:nvCxnSpPr>
          <p:cNvPr id="122" name="Straight Connector 121"/>
          <p:cNvCxnSpPr>
            <a:stCxn id="12" idx="6"/>
            <a:endCxn id="121" idx="2"/>
          </p:cNvCxnSpPr>
          <p:nvPr/>
        </p:nvCxnSpPr>
        <p:spPr bwMode="auto">
          <a:xfrm>
            <a:off x="5301196" y="3691063"/>
            <a:ext cx="632800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5" name="Oval 124"/>
          <p:cNvSpPr>
            <a:spLocks noChangeAspect="1"/>
          </p:cNvSpPr>
          <p:nvPr/>
        </p:nvSpPr>
        <p:spPr bwMode="auto">
          <a:xfrm>
            <a:off x="5935687" y="2381250"/>
            <a:ext cx="582230" cy="540000"/>
          </a:xfrm>
          <a:prstGeom prst="ellipse">
            <a:avLst/>
          </a:prstGeom>
          <a:solidFill>
            <a:srgbClr val="00FF00"/>
          </a:solidFill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6" name="Oval 125"/>
          <p:cNvSpPr>
            <a:spLocks noChangeAspect="1"/>
          </p:cNvSpPr>
          <p:nvPr/>
        </p:nvSpPr>
        <p:spPr bwMode="auto">
          <a:xfrm>
            <a:off x="7392036" y="3940175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7" name="Oval 126"/>
          <p:cNvSpPr>
            <a:spLocks noChangeAspect="1"/>
          </p:cNvSpPr>
          <p:nvPr/>
        </p:nvSpPr>
        <p:spPr bwMode="auto">
          <a:xfrm>
            <a:off x="7295817" y="3101975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8" name="Oval 127"/>
          <p:cNvSpPr>
            <a:spLocks noChangeAspect="1"/>
          </p:cNvSpPr>
          <p:nvPr/>
        </p:nvSpPr>
        <p:spPr bwMode="auto">
          <a:xfrm>
            <a:off x="7473038" y="1882775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9" name="Oval 128"/>
          <p:cNvSpPr>
            <a:spLocks noChangeAspect="1"/>
          </p:cNvSpPr>
          <p:nvPr/>
        </p:nvSpPr>
        <p:spPr bwMode="auto">
          <a:xfrm>
            <a:off x="8526067" y="1260475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30" name="Oval 129"/>
          <p:cNvSpPr>
            <a:spLocks noChangeAspect="1"/>
          </p:cNvSpPr>
          <p:nvPr/>
        </p:nvSpPr>
        <p:spPr bwMode="auto">
          <a:xfrm>
            <a:off x="9984106" y="1273175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31" name="Oval 130"/>
          <p:cNvSpPr>
            <a:spLocks noChangeAspect="1"/>
          </p:cNvSpPr>
          <p:nvPr/>
        </p:nvSpPr>
        <p:spPr bwMode="auto">
          <a:xfrm>
            <a:off x="8769079" y="2797175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32" name="Oval 131"/>
          <p:cNvSpPr>
            <a:spLocks noChangeAspect="1"/>
          </p:cNvSpPr>
          <p:nvPr/>
        </p:nvSpPr>
        <p:spPr bwMode="auto">
          <a:xfrm>
            <a:off x="8688071" y="4473575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cxnSp>
        <p:nvCxnSpPr>
          <p:cNvPr id="135" name="Straight Connector 134"/>
          <p:cNvCxnSpPr>
            <a:stCxn id="121" idx="5"/>
            <a:endCxn id="126" idx="2"/>
          </p:cNvCxnSpPr>
          <p:nvPr/>
        </p:nvCxnSpPr>
        <p:spPr bwMode="auto">
          <a:xfrm rot="16200000" flipH="1">
            <a:off x="6747410" y="3565547"/>
            <a:ext cx="328193" cy="961073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Connector 137"/>
          <p:cNvCxnSpPr>
            <a:stCxn id="126" idx="5"/>
            <a:endCxn id="132" idx="2"/>
          </p:cNvCxnSpPr>
          <p:nvPr/>
        </p:nvCxnSpPr>
        <p:spPr bwMode="auto">
          <a:xfrm rot="16200000" flipH="1">
            <a:off x="8117303" y="4172806"/>
            <a:ext cx="342481" cy="799069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2" name="Straight Connector 141"/>
          <p:cNvCxnSpPr>
            <a:stCxn id="127" idx="2"/>
            <a:endCxn id="121" idx="6"/>
          </p:cNvCxnSpPr>
          <p:nvPr/>
        </p:nvCxnSpPr>
        <p:spPr bwMode="auto">
          <a:xfrm rot="10800000" flipV="1">
            <a:off x="6516228" y="3371975"/>
            <a:ext cx="779588" cy="3190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Connector 144"/>
          <p:cNvCxnSpPr>
            <a:stCxn id="126" idx="0"/>
            <a:endCxn id="127" idx="4"/>
          </p:cNvCxnSpPr>
          <p:nvPr/>
        </p:nvCxnSpPr>
        <p:spPr bwMode="auto">
          <a:xfrm rot="16200000" flipV="1">
            <a:off x="7485943" y="3742973"/>
            <a:ext cx="298200" cy="96219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Connector 149"/>
          <p:cNvCxnSpPr>
            <a:stCxn id="127" idx="6"/>
            <a:endCxn id="131" idx="2"/>
          </p:cNvCxnSpPr>
          <p:nvPr/>
        </p:nvCxnSpPr>
        <p:spPr bwMode="auto">
          <a:xfrm flipV="1">
            <a:off x="7878049" y="3067175"/>
            <a:ext cx="891024" cy="304800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1" name="Straight Connector 150"/>
          <p:cNvCxnSpPr>
            <a:stCxn id="126" idx="6"/>
            <a:endCxn id="131" idx="3"/>
          </p:cNvCxnSpPr>
          <p:nvPr/>
        </p:nvCxnSpPr>
        <p:spPr bwMode="auto">
          <a:xfrm flipV="1">
            <a:off x="7974270" y="3258101"/>
            <a:ext cx="880071" cy="952081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8" name="Straight Connector 157"/>
          <p:cNvCxnSpPr>
            <a:stCxn id="121" idx="0"/>
            <a:endCxn id="125" idx="4"/>
          </p:cNvCxnSpPr>
          <p:nvPr/>
        </p:nvCxnSpPr>
        <p:spPr bwMode="auto">
          <a:xfrm rot="5400000" flipH="1" flipV="1">
            <a:off x="5976057" y="3170326"/>
            <a:ext cx="499813" cy="1687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1" name="Straight Connector 160"/>
          <p:cNvCxnSpPr>
            <a:stCxn id="125" idx="6"/>
            <a:endCxn id="128" idx="2"/>
          </p:cNvCxnSpPr>
          <p:nvPr/>
        </p:nvCxnSpPr>
        <p:spPr bwMode="auto">
          <a:xfrm flipV="1">
            <a:off x="6517922" y="2152787"/>
            <a:ext cx="955123" cy="498475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7" name="Straight Connector 166"/>
          <p:cNvCxnSpPr>
            <a:stCxn id="128" idx="5"/>
            <a:endCxn id="131" idx="1"/>
          </p:cNvCxnSpPr>
          <p:nvPr/>
        </p:nvCxnSpPr>
        <p:spPr bwMode="auto">
          <a:xfrm rot="16200000" flipH="1">
            <a:off x="8145889" y="2167818"/>
            <a:ext cx="532562" cy="884337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0" name="Straight Connector 169"/>
          <p:cNvCxnSpPr>
            <a:stCxn id="125" idx="5"/>
            <a:endCxn id="131" idx="2"/>
          </p:cNvCxnSpPr>
          <p:nvPr/>
        </p:nvCxnSpPr>
        <p:spPr bwMode="auto">
          <a:xfrm rot="16200000" flipH="1">
            <a:off x="7488358" y="1786460"/>
            <a:ext cx="225006" cy="2336424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3" name="Straight Connector 172"/>
          <p:cNvCxnSpPr>
            <a:stCxn id="130" idx="2"/>
            <a:endCxn id="129" idx="6"/>
          </p:cNvCxnSpPr>
          <p:nvPr/>
        </p:nvCxnSpPr>
        <p:spPr bwMode="auto">
          <a:xfrm rot="10800000">
            <a:off x="9108307" y="1530475"/>
            <a:ext cx="875807" cy="12700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4" name="Straight Connector 173"/>
          <p:cNvCxnSpPr>
            <a:stCxn id="129" idx="3"/>
            <a:endCxn id="128" idx="7"/>
          </p:cNvCxnSpPr>
          <p:nvPr/>
        </p:nvCxnSpPr>
        <p:spPr bwMode="auto">
          <a:xfrm rot="5400000">
            <a:off x="8170437" y="1520964"/>
            <a:ext cx="240462" cy="641330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2" name="Oval 211"/>
          <p:cNvSpPr>
            <a:spLocks noChangeAspect="1"/>
          </p:cNvSpPr>
          <p:nvPr/>
        </p:nvSpPr>
        <p:spPr bwMode="auto">
          <a:xfrm>
            <a:off x="9903104" y="2339975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65" name="Text Box 3"/>
          <p:cNvSpPr txBox="1">
            <a:spLocks noChangeArrowheads="1"/>
          </p:cNvSpPr>
          <p:nvPr/>
        </p:nvSpPr>
        <p:spPr bwMode="auto">
          <a:xfrm>
            <a:off x="1690629" y="4929733"/>
            <a:ext cx="9976438" cy="8987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</a:pPr>
            <a:r>
              <a:rPr lang="en-US" sz="2400" dirty="0">
                <a:latin typeface="Helvetica Neue Light"/>
                <a:cs typeface="Helvetica Neue Light"/>
              </a:rPr>
              <a:t>• </a:t>
            </a:r>
            <a:r>
              <a:rPr lang="en-US" sz="2400" dirty="0" err="1">
                <a:latin typeface="Helvetica Neue Light"/>
                <a:cs typeface="Helvetica Neue Light"/>
              </a:rPr>
              <a:t>Comienza</a:t>
            </a:r>
            <a:r>
              <a:rPr lang="en-US" sz="2400" dirty="0">
                <a:latin typeface="Helvetica Neue Light"/>
                <a:cs typeface="Helvetica Neue Light"/>
              </a:rPr>
              <a:t> con dos personas </a:t>
            </a:r>
            <a:r>
              <a:rPr lang="en-US" sz="2400" dirty="0" err="1">
                <a:latin typeface="Helvetica Neue Light"/>
                <a:cs typeface="Helvetica Neue Light"/>
              </a:rPr>
              <a:t>infectadas</a:t>
            </a:r>
            <a:r>
              <a:rPr lang="en-US" sz="2400" dirty="0">
                <a:latin typeface="Helvetica Neue Light"/>
                <a:cs typeface="Helvetica Neue Light"/>
              </a:rPr>
              <a:t> </a:t>
            </a:r>
          </a:p>
          <a:p>
            <a:pPr>
              <a:lnSpc>
                <a:spcPct val="110000"/>
              </a:lnSpc>
            </a:pPr>
            <a:r>
              <a:rPr lang="en-US" sz="2400" dirty="0">
                <a:latin typeface="Helvetica Neue Light"/>
                <a:cs typeface="Helvetica Neue Light"/>
              </a:rPr>
              <a:t>• </a:t>
            </a:r>
            <a:r>
              <a:rPr lang="en-US" sz="2400" dirty="0" err="1">
                <a:latin typeface="Helvetica Neue Light"/>
                <a:cs typeface="Helvetica Neue Light"/>
              </a:rPr>
              <a:t>Tira</a:t>
            </a:r>
            <a:r>
              <a:rPr lang="en-US" sz="2400" dirty="0">
                <a:latin typeface="Helvetica Neue Light"/>
                <a:cs typeface="Helvetica Neue Light"/>
              </a:rPr>
              <a:t> el dado </a:t>
            </a:r>
            <a:r>
              <a:rPr lang="en-US" sz="2400" dirty="0" err="1">
                <a:latin typeface="Helvetica Neue Light"/>
                <a:cs typeface="Helvetica Neue Light"/>
              </a:rPr>
              <a:t>para</a:t>
            </a:r>
            <a:r>
              <a:rPr lang="en-US" sz="2400" dirty="0">
                <a:latin typeface="Helvetica Neue Light"/>
                <a:cs typeface="Helvetica Neue Light"/>
              </a:rPr>
              <a:t> </a:t>
            </a:r>
            <a:r>
              <a:rPr lang="en-US" sz="2400" dirty="0" err="1">
                <a:latin typeface="Helvetica Neue Light"/>
                <a:cs typeface="Helvetica Neue Light"/>
              </a:rPr>
              <a:t>cada</a:t>
            </a:r>
            <a:r>
              <a:rPr lang="en-US" sz="2400" dirty="0">
                <a:latin typeface="Helvetica Neue Light"/>
                <a:cs typeface="Helvetica Neue Light"/>
              </a:rPr>
              <a:t> </a:t>
            </a:r>
            <a:r>
              <a:rPr lang="en-US" sz="2400" dirty="0" err="1">
                <a:latin typeface="Helvetica Neue Light"/>
                <a:cs typeface="Helvetica Neue Light"/>
              </a:rPr>
              <a:t>uno</a:t>
            </a:r>
            <a:r>
              <a:rPr lang="en-US" sz="2400" dirty="0">
                <a:latin typeface="Helvetica Neue Light"/>
                <a:cs typeface="Helvetica Neue Light"/>
              </a:rPr>
              <a:t> de los </a:t>
            </a:r>
            <a:r>
              <a:rPr lang="en-US" sz="2400" dirty="0" err="1">
                <a:latin typeface="Helvetica Neue Light"/>
                <a:cs typeface="Helvetica Neue Light"/>
              </a:rPr>
              <a:t>contactos</a:t>
            </a:r>
            <a:r>
              <a:rPr lang="en-US" sz="2400" dirty="0">
                <a:latin typeface="Helvetica Neue Light"/>
                <a:cs typeface="Helvetica Neue Light"/>
              </a:rPr>
              <a:t> de </a:t>
            </a:r>
            <a:r>
              <a:rPr lang="en-US" sz="2400" dirty="0" err="1">
                <a:latin typeface="Helvetica Neue Light"/>
                <a:cs typeface="Helvetica Neue Light"/>
              </a:rPr>
              <a:t>cada</a:t>
            </a:r>
            <a:r>
              <a:rPr lang="en-US" sz="2400" dirty="0">
                <a:latin typeface="Helvetica Neue Light"/>
                <a:cs typeface="Helvetica Neue Light"/>
              </a:rPr>
              <a:t> persona </a:t>
            </a:r>
            <a:r>
              <a:rPr lang="en-US" sz="2400" dirty="0" err="1">
                <a:latin typeface="Helvetica Neue Light"/>
                <a:cs typeface="Helvetica Neue Light"/>
              </a:rPr>
              <a:t>infectad</a:t>
            </a:r>
            <a:r>
              <a:rPr lang="en-US" sz="2400" dirty="0">
                <a:latin typeface="Helvetica Neue Light"/>
                <a:cs typeface="Helvetica Neue Light"/>
              </a:rPr>
              <a:t> </a:t>
            </a:r>
          </a:p>
        </p:txBody>
      </p:sp>
      <p:sp>
        <p:nvSpPr>
          <p:cNvPr id="66" name="Rectangle 3"/>
          <p:cNvSpPr>
            <a:spLocks noChangeArrowheads="1"/>
          </p:cNvSpPr>
          <p:nvPr/>
        </p:nvSpPr>
        <p:spPr bwMode="auto">
          <a:xfrm>
            <a:off x="1639830" y="4392628"/>
            <a:ext cx="137703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s-ES_tradnl" sz="2800" b="1" dirty="0">
                <a:latin typeface="Helvetica Neue"/>
                <a:cs typeface="Helvetica Neue"/>
              </a:rPr>
              <a:t>Día 3 </a:t>
            </a:r>
            <a:endParaRPr lang="en-US" sz="2800" b="1" dirty="0">
              <a:latin typeface="Helvetica Neue"/>
              <a:cs typeface="Helvetica Neue"/>
            </a:endParaRPr>
          </a:p>
        </p:txBody>
      </p:sp>
      <p:sp>
        <p:nvSpPr>
          <p:cNvPr id="45" name="Title 1"/>
          <p:cNvSpPr txBox="1">
            <a:spLocks/>
          </p:cNvSpPr>
          <p:nvPr/>
        </p:nvSpPr>
        <p:spPr>
          <a:xfrm>
            <a:off x="1721885" y="274638"/>
            <a:ext cx="8748237" cy="773112"/>
          </a:xfrm>
          <a:prstGeom prst="rect">
            <a:avLst/>
          </a:prstGeom>
        </p:spPr>
        <p:txBody>
          <a:bodyPr>
            <a:normAutofit fontScale="9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600" dirty="0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¿</a:t>
            </a:r>
            <a:r>
              <a:rPr lang="en-GB" sz="3600" dirty="0" err="1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Cómo</a:t>
            </a:r>
            <a:r>
              <a:rPr lang="en-GB" sz="3600" dirty="0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 se </a:t>
            </a:r>
            <a:r>
              <a:rPr lang="en-GB" sz="3600" dirty="0" err="1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propaga</a:t>
            </a:r>
            <a:r>
              <a:rPr lang="en-GB" sz="3600" dirty="0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 </a:t>
            </a:r>
            <a:r>
              <a:rPr lang="en-GB" sz="3600" dirty="0" err="1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una</a:t>
            </a:r>
            <a:r>
              <a:rPr lang="en-GB" sz="3600" dirty="0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 </a:t>
            </a:r>
            <a:r>
              <a:rPr lang="en-GB" sz="3600" dirty="0" err="1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epidemia</a:t>
            </a:r>
            <a:r>
              <a:rPr lang="en-GB" sz="3600" dirty="0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 en </a:t>
            </a:r>
            <a:r>
              <a:rPr lang="en-GB" sz="3600" dirty="0" err="1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una</a:t>
            </a:r>
            <a:r>
              <a:rPr lang="en-GB" sz="3600" dirty="0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 red? </a:t>
            </a:r>
          </a:p>
        </p:txBody>
      </p:sp>
      <p:pic>
        <p:nvPicPr>
          <p:cNvPr id="48" name="Picture 47" descr="dice1.png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779"/>
          <a:stretch/>
        </p:blipFill>
        <p:spPr>
          <a:xfrm>
            <a:off x="2067765" y="2963480"/>
            <a:ext cx="869157" cy="966007"/>
          </a:xfrm>
          <a:prstGeom prst="rect">
            <a:avLst/>
          </a:prstGeom>
        </p:spPr>
      </p:pic>
      <p:sp>
        <p:nvSpPr>
          <p:cNvPr id="47" name="Oval 46"/>
          <p:cNvSpPr>
            <a:spLocks noChangeAspect="1"/>
          </p:cNvSpPr>
          <p:nvPr/>
        </p:nvSpPr>
        <p:spPr bwMode="auto">
          <a:xfrm>
            <a:off x="5933997" y="3421062"/>
            <a:ext cx="582230" cy="540000"/>
          </a:xfrm>
          <a:prstGeom prst="ellipse">
            <a:avLst/>
          </a:prstGeom>
          <a:solidFill>
            <a:srgbClr val="FF0000"/>
          </a:solidFill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cxnSp>
        <p:nvCxnSpPr>
          <p:cNvPr id="50" name="Straight Connector 49"/>
          <p:cNvCxnSpPr/>
          <p:nvPr/>
        </p:nvCxnSpPr>
        <p:spPr bwMode="auto">
          <a:xfrm rot="16200000" flipH="1">
            <a:off x="4559055" y="3442639"/>
            <a:ext cx="885714" cy="496967"/>
          </a:xfrm>
          <a:prstGeom prst="line">
            <a:avLst/>
          </a:prstGeom>
          <a:solidFill>
            <a:srgbClr val="3366FF"/>
          </a:solidFill>
          <a:ln w="50800" cap="rnd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 bwMode="auto">
          <a:xfrm rot="5400000">
            <a:off x="4584456" y="3417237"/>
            <a:ext cx="885714" cy="547770"/>
          </a:xfrm>
          <a:prstGeom prst="line">
            <a:avLst/>
          </a:prstGeom>
          <a:solidFill>
            <a:srgbClr val="3366FF"/>
          </a:solidFill>
          <a:ln w="50800" cap="rnd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 bwMode="auto">
          <a:xfrm rot="16200000" flipH="1">
            <a:off x="3309425" y="3442579"/>
            <a:ext cx="885714" cy="496967"/>
          </a:xfrm>
          <a:prstGeom prst="line">
            <a:avLst/>
          </a:prstGeom>
          <a:solidFill>
            <a:srgbClr val="3366FF"/>
          </a:solidFill>
          <a:ln w="50800" cap="rnd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 bwMode="auto">
          <a:xfrm rot="5400000">
            <a:off x="3334826" y="3417177"/>
            <a:ext cx="885714" cy="547770"/>
          </a:xfrm>
          <a:prstGeom prst="line">
            <a:avLst/>
          </a:prstGeom>
          <a:solidFill>
            <a:srgbClr val="3366FF"/>
          </a:solidFill>
          <a:ln w="50800" cap="rnd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0" y="0"/>
            <a:ext cx="121539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i="1" dirty="0">
                <a:solidFill>
                  <a:schemeClr val="bg1">
                    <a:lumMod val="65000"/>
                  </a:schemeClr>
                </a:solidFill>
              </a:rPr>
              <a:t>Science in School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  <a:sym typeface="Symbol" charset="2"/>
              </a:rPr>
              <a:t>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GB" sz="1200" dirty="0" err="1">
                <a:solidFill>
                  <a:schemeClr val="bg1">
                    <a:lumMod val="65000"/>
                  </a:schemeClr>
                </a:solidFill>
              </a:rPr>
              <a:t>Volumen</a:t>
            </a:r>
            <a:r>
              <a:rPr lang="en-US" sz="1200" dirty="0"/>
              <a:t> 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40: </a:t>
            </a:r>
            <a:r>
              <a:rPr lang="en-GB" sz="1200" dirty="0" err="1">
                <a:solidFill>
                  <a:srgbClr val="A6A6A6"/>
                </a:solidFill>
              </a:rPr>
              <a:t>Verano</a:t>
            </a:r>
            <a:r>
              <a:rPr lang="en-US" sz="1200" dirty="0"/>
              <a:t> 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 2017 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  <a:sym typeface="Symbol" charset="2"/>
              </a:rPr>
              <a:t>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GB" sz="1200" dirty="0" err="1">
                <a:solidFill>
                  <a:schemeClr val="bg1">
                    <a:lumMod val="65000"/>
                  </a:schemeClr>
                </a:solidFill>
              </a:rPr>
              <a:t>www.scienceinschool.org</a:t>
            </a:r>
            <a:endParaRPr lang="en-US" sz="12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0" y="6213560"/>
            <a:ext cx="12115800" cy="892552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  <a:tabLst>
                <a:tab pos="2743200" algn="ctr"/>
                <a:tab pos="5486400" algn="r"/>
              </a:tabLst>
            </a:pPr>
            <a:r>
              <a:rPr lang="es-AR" sz="1200" dirty="0">
                <a:solidFill>
                  <a:srgbClr val="A6A6A6"/>
                </a:solidFill>
              </a:rPr>
              <a:t>Material complementario para:</a:t>
            </a:r>
            <a:r>
              <a:rPr lang="en-US" sz="1200" dirty="0">
                <a:solidFill>
                  <a:srgbClr val="A6A6A6"/>
                </a:solidFill>
              </a:rPr>
              <a:t> </a:t>
            </a:r>
          </a:p>
          <a:p>
            <a:pPr>
              <a:spcAft>
                <a:spcPts val="600"/>
              </a:spcAft>
              <a:tabLst>
                <a:tab pos="2743200" algn="ctr"/>
                <a:tab pos="5486400" algn="r"/>
              </a:tabLst>
            </a:pPr>
            <a:r>
              <a:rPr lang="en-US" sz="1200" dirty="0" err="1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Kucharski</a:t>
            </a:r>
            <a:r>
              <a:rPr lang="en-US" sz="1200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 A et al. </a:t>
            </a:r>
            <a:r>
              <a:rPr lang="en-GB" sz="1200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(2017) Disease dynamics: understanding the spread of diseases. </a:t>
            </a:r>
            <a:r>
              <a:rPr lang="en-GB" sz="1200" i="1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Science in School</a:t>
            </a:r>
            <a:r>
              <a:rPr lang="en-GB" sz="1200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 </a:t>
            </a:r>
            <a:r>
              <a:rPr lang="en-GB" sz="1200" b="1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40</a:t>
            </a:r>
            <a:r>
              <a:rPr lang="en-GB" sz="1200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: 52–56. </a:t>
            </a:r>
            <a:r>
              <a:rPr lang="en-GB" sz="1200" dirty="0" err="1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www.scienceinschool.org</a:t>
            </a:r>
            <a:r>
              <a:rPr lang="en-GB" sz="1200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/2017/issue40/</a:t>
            </a:r>
            <a:r>
              <a:rPr lang="en-GB" sz="1200" dirty="0" err="1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diseasedynamics</a:t>
            </a:r>
            <a:endParaRPr lang="en-US" sz="1200" dirty="0">
              <a:latin typeface="Times New Roman" charset="0"/>
              <a:ea typeface="Times New Roman" charset="0"/>
            </a:endParaRPr>
          </a:p>
          <a:p>
            <a:pPr>
              <a:spcAft>
                <a:spcPts val="600"/>
              </a:spcAft>
              <a:tabLst>
                <a:tab pos="2743200" algn="ctr"/>
                <a:tab pos="5486400" algn="r"/>
              </a:tabLst>
            </a:pPr>
            <a:r>
              <a:rPr lang="en-GB" dirty="0">
                <a:solidFill>
                  <a:srgbClr val="000000"/>
                </a:solidFill>
                <a:latin typeface="Times New Roman" charset="0"/>
                <a:ea typeface="Times New Roman" charset="0"/>
                <a:cs typeface="Times New Roman" charset="0"/>
              </a:rPr>
              <a:t> </a:t>
            </a:r>
            <a:endParaRPr lang="en-US" sz="1200" dirty="0">
              <a:latin typeface="Times New Roman" charset="0"/>
              <a:ea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00081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Oval 48"/>
          <p:cNvSpPr>
            <a:spLocks noChangeAspect="1"/>
          </p:cNvSpPr>
          <p:nvPr/>
        </p:nvSpPr>
        <p:spPr bwMode="auto">
          <a:xfrm>
            <a:off x="3469336" y="3421063"/>
            <a:ext cx="582232" cy="540000"/>
          </a:xfrm>
          <a:prstGeom prst="ellipse">
            <a:avLst/>
          </a:prstGeom>
          <a:solidFill>
            <a:srgbClr val="F2F2F2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46" name="Oval 45"/>
          <p:cNvSpPr>
            <a:spLocks noChangeAspect="1"/>
          </p:cNvSpPr>
          <p:nvPr/>
        </p:nvSpPr>
        <p:spPr bwMode="auto">
          <a:xfrm>
            <a:off x="3467649" y="2432052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3" name="Oval 2"/>
          <p:cNvSpPr>
            <a:spLocks noChangeAspect="1"/>
          </p:cNvSpPr>
          <p:nvPr/>
        </p:nvSpPr>
        <p:spPr bwMode="auto">
          <a:xfrm>
            <a:off x="1640886" y="1592263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4" name="Oval 3"/>
          <p:cNvSpPr>
            <a:spLocks noChangeAspect="1"/>
          </p:cNvSpPr>
          <p:nvPr/>
        </p:nvSpPr>
        <p:spPr bwMode="auto">
          <a:xfrm>
            <a:off x="2936921" y="1592263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5" name="Oval 4"/>
          <p:cNvSpPr>
            <a:spLocks noChangeAspect="1"/>
          </p:cNvSpPr>
          <p:nvPr/>
        </p:nvSpPr>
        <p:spPr bwMode="auto">
          <a:xfrm>
            <a:off x="4116516" y="1592263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6" name="Oval 5"/>
          <p:cNvSpPr>
            <a:spLocks noChangeAspect="1"/>
          </p:cNvSpPr>
          <p:nvPr/>
        </p:nvSpPr>
        <p:spPr bwMode="auto">
          <a:xfrm>
            <a:off x="4718964" y="2430463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" name="Oval 11"/>
          <p:cNvSpPr>
            <a:spLocks noChangeAspect="1"/>
          </p:cNvSpPr>
          <p:nvPr/>
        </p:nvSpPr>
        <p:spPr bwMode="auto">
          <a:xfrm>
            <a:off x="4718964" y="3421063"/>
            <a:ext cx="582232" cy="540000"/>
          </a:xfrm>
          <a:prstGeom prst="ellipse">
            <a:avLst/>
          </a:prstGeom>
          <a:solidFill>
            <a:srgbClr val="F2F2F2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cxnSp>
        <p:nvCxnSpPr>
          <p:cNvPr id="14" name="Straight Connector 13"/>
          <p:cNvCxnSpPr>
            <a:stCxn id="6" idx="1"/>
            <a:endCxn id="5" idx="4"/>
          </p:cNvCxnSpPr>
          <p:nvPr/>
        </p:nvCxnSpPr>
        <p:spPr bwMode="auto">
          <a:xfrm rot="16200000" flipV="1">
            <a:off x="4417295" y="2122607"/>
            <a:ext cx="377281" cy="396604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endCxn id="5" idx="4"/>
          </p:cNvCxnSpPr>
          <p:nvPr/>
        </p:nvCxnSpPr>
        <p:spPr bwMode="auto">
          <a:xfrm rot="5400000" flipH="1" flipV="1">
            <a:off x="3997908" y="2099832"/>
            <a:ext cx="377281" cy="442169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12" idx="1"/>
          </p:cNvCxnSpPr>
          <p:nvPr/>
        </p:nvCxnSpPr>
        <p:spPr bwMode="auto">
          <a:xfrm rot="16200000" flipV="1">
            <a:off x="4080462" y="2776377"/>
            <a:ext cx="608762" cy="838772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 bwMode="auto">
          <a:xfrm rot="5400000">
            <a:off x="3534308" y="3195712"/>
            <a:ext cx="450600" cy="16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6" idx="2"/>
          </p:cNvCxnSpPr>
          <p:nvPr/>
        </p:nvCxnSpPr>
        <p:spPr bwMode="auto">
          <a:xfrm rot="10800000">
            <a:off x="4050723" y="2700463"/>
            <a:ext cx="668240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6" idx="4"/>
            <a:endCxn id="12" idx="0"/>
          </p:cNvCxnSpPr>
          <p:nvPr/>
        </p:nvCxnSpPr>
        <p:spPr bwMode="auto">
          <a:xfrm rot="5400000">
            <a:off x="4784780" y="3195712"/>
            <a:ext cx="450600" cy="16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12" idx="2"/>
          </p:cNvCxnSpPr>
          <p:nvPr/>
        </p:nvCxnSpPr>
        <p:spPr bwMode="auto">
          <a:xfrm rot="10800000">
            <a:off x="4050723" y="3691062"/>
            <a:ext cx="668240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>
            <a:stCxn id="3" idx="6"/>
            <a:endCxn id="4" idx="2"/>
          </p:cNvCxnSpPr>
          <p:nvPr/>
        </p:nvCxnSpPr>
        <p:spPr bwMode="auto">
          <a:xfrm>
            <a:off x="2223117" y="1862263"/>
            <a:ext cx="713805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>
            <a:stCxn id="5" idx="2"/>
            <a:endCxn id="4" idx="6"/>
          </p:cNvCxnSpPr>
          <p:nvPr/>
        </p:nvCxnSpPr>
        <p:spPr bwMode="auto">
          <a:xfrm rot="10800000">
            <a:off x="3519146" y="1862263"/>
            <a:ext cx="597365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1" name="Oval 120"/>
          <p:cNvSpPr>
            <a:spLocks noChangeAspect="1"/>
          </p:cNvSpPr>
          <p:nvPr/>
        </p:nvSpPr>
        <p:spPr bwMode="auto">
          <a:xfrm>
            <a:off x="5933999" y="3421063"/>
            <a:ext cx="582232" cy="540000"/>
          </a:xfrm>
          <a:prstGeom prst="ellipse">
            <a:avLst/>
          </a:prstGeom>
          <a:solidFill>
            <a:srgbClr val="FF00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cxnSp>
        <p:nvCxnSpPr>
          <p:cNvPr id="122" name="Straight Connector 121"/>
          <p:cNvCxnSpPr>
            <a:stCxn id="12" idx="6"/>
            <a:endCxn id="121" idx="2"/>
          </p:cNvCxnSpPr>
          <p:nvPr/>
        </p:nvCxnSpPr>
        <p:spPr bwMode="auto">
          <a:xfrm>
            <a:off x="5301196" y="3691063"/>
            <a:ext cx="632800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5" name="Oval 124"/>
          <p:cNvSpPr>
            <a:spLocks noChangeAspect="1"/>
          </p:cNvSpPr>
          <p:nvPr/>
        </p:nvSpPr>
        <p:spPr bwMode="auto">
          <a:xfrm>
            <a:off x="5935687" y="2381250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6" name="Oval 125"/>
          <p:cNvSpPr>
            <a:spLocks noChangeAspect="1"/>
          </p:cNvSpPr>
          <p:nvPr/>
        </p:nvSpPr>
        <p:spPr bwMode="auto">
          <a:xfrm>
            <a:off x="7392036" y="3940175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7" name="Oval 126"/>
          <p:cNvSpPr>
            <a:spLocks noChangeAspect="1"/>
          </p:cNvSpPr>
          <p:nvPr/>
        </p:nvSpPr>
        <p:spPr bwMode="auto">
          <a:xfrm>
            <a:off x="7295817" y="3101975"/>
            <a:ext cx="582232" cy="540000"/>
          </a:xfrm>
          <a:prstGeom prst="ellipse">
            <a:avLst/>
          </a:prstGeom>
          <a:solidFill>
            <a:srgbClr val="00FF00"/>
          </a:solidFill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8" name="Oval 127"/>
          <p:cNvSpPr>
            <a:spLocks noChangeAspect="1"/>
          </p:cNvSpPr>
          <p:nvPr/>
        </p:nvSpPr>
        <p:spPr bwMode="auto">
          <a:xfrm>
            <a:off x="7473038" y="1882775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9" name="Oval 128"/>
          <p:cNvSpPr>
            <a:spLocks noChangeAspect="1"/>
          </p:cNvSpPr>
          <p:nvPr/>
        </p:nvSpPr>
        <p:spPr bwMode="auto">
          <a:xfrm>
            <a:off x="8526067" y="1260475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30" name="Oval 129"/>
          <p:cNvSpPr>
            <a:spLocks noChangeAspect="1"/>
          </p:cNvSpPr>
          <p:nvPr/>
        </p:nvSpPr>
        <p:spPr bwMode="auto">
          <a:xfrm>
            <a:off x="9984106" y="1273175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31" name="Oval 130"/>
          <p:cNvSpPr>
            <a:spLocks noChangeAspect="1"/>
          </p:cNvSpPr>
          <p:nvPr/>
        </p:nvSpPr>
        <p:spPr bwMode="auto">
          <a:xfrm>
            <a:off x="8769079" y="2797175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32" name="Oval 131"/>
          <p:cNvSpPr>
            <a:spLocks noChangeAspect="1"/>
          </p:cNvSpPr>
          <p:nvPr/>
        </p:nvSpPr>
        <p:spPr bwMode="auto">
          <a:xfrm>
            <a:off x="8688071" y="4473575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cxnSp>
        <p:nvCxnSpPr>
          <p:cNvPr id="135" name="Straight Connector 134"/>
          <p:cNvCxnSpPr>
            <a:stCxn id="121" idx="5"/>
            <a:endCxn id="126" idx="2"/>
          </p:cNvCxnSpPr>
          <p:nvPr/>
        </p:nvCxnSpPr>
        <p:spPr bwMode="auto">
          <a:xfrm rot="16200000" flipH="1">
            <a:off x="6747410" y="3565547"/>
            <a:ext cx="328193" cy="961073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Connector 137"/>
          <p:cNvCxnSpPr>
            <a:stCxn id="126" idx="5"/>
            <a:endCxn id="132" idx="2"/>
          </p:cNvCxnSpPr>
          <p:nvPr/>
        </p:nvCxnSpPr>
        <p:spPr bwMode="auto">
          <a:xfrm rot="16200000" flipH="1">
            <a:off x="8117303" y="4172806"/>
            <a:ext cx="342481" cy="799069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2" name="Straight Connector 141"/>
          <p:cNvCxnSpPr>
            <a:stCxn id="127" idx="2"/>
            <a:endCxn id="121" idx="6"/>
          </p:cNvCxnSpPr>
          <p:nvPr/>
        </p:nvCxnSpPr>
        <p:spPr bwMode="auto">
          <a:xfrm rot="10800000" flipV="1">
            <a:off x="6516228" y="3371975"/>
            <a:ext cx="779588" cy="3190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Connector 144"/>
          <p:cNvCxnSpPr>
            <a:stCxn id="126" idx="0"/>
            <a:endCxn id="127" idx="4"/>
          </p:cNvCxnSpPr>
          <p:nvPr/>
        </p:nvCxnSpPr>
        <p:spPr bwMode="auto">
          <a:xfrm rot="16200000" flipV="1">
            <a:off x="7485943" y="3742973"/>
            <a:ext cx="298200" cy="96219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Connector 149"/>
          <p:cNvCxnSpPr>
            <a:stCxn id="127" idx="6"/>
            <a:endCxn id="131" idx="2"/>
          </p:cNvCxnSpPr>
          <p:nvPr/>
        </p:nvCxnSpPr>
        <p:spPr bwMode="auto">
          <a:xfrm flipV="1">
            <a:off x="7878049" y="3067175"/>
            <a:ext cx="891024" cy="304800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1" name="Straight Connector 150"/>
          <p:cNvCxnSpPr>
            <a:stCxn id="126" idx="6"/>
            <a:endCxn id="131" idx="3"/>
          </p:cNvCxnSpPr>
          <p:nvPr/>
        </p:nvCxnSpPr>
        <p:spPr bwMode="auto">
          <a:xfrm flipV="1">
            <a:off x="7974270" y="3258101"/>
            <a:ext cx="880071" cy="952081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8" name="Straight Connector 157"/>
          <p:cNvCxnSpPr>
            <a:stCxn id="121" idx="0"/>
            <a:endCxn id="125" idx="4"/>
          </p:cNvCxnSpPr>
          <p:nvPr/>
        </p:nvCxnSpPr>
        <p:spPr bwMode="auto">
          <a:xfrm rot="5400000" flipH="1" flipV="1">
            <a:off x="5976057" y="3170326"/>
            <a:ext cx="499813" cy="1687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1" name="Straight Connector 160"/>
          <p:cNvCxnSpPr>
            <a:stCxn id="125" idx="6"/>
            <a:endCxn id="128" idx="2"/>
          </p:cNvCxnSpPr>
          <p:nvPr/>
        </p:nvCxnSpPr>
        <p:spPr bwMode="auto">
          <a:xfrm flipV="1">
            <a:off x="6517922" y="2152787"/>
            <a:ext cx="955123" cy="498475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7" name="Straight Connector 166"/>
          <p:cNvCxnSpPr>
            <a:stCxn id="128" idx="5"/>
            <a:endCxn id="131" idx="1"/>
          </p:cNvCxnSpPr>
          <p:nvPr/>
        </p:nvCxnSpPr>
        <p:spPr bwMode="auto">
          <a:xfrm rot="16200000" flipH="1">
            <a:off x="8145889" y="2167818"/>
            <a:ext cx="532562" cy="884337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0" name="Straight Connector 169"/>
          <p:cNvCxnSpPr>
            <a:stCxn id="125" idx="5"/>
            <a:endCxn id="131" idx="2"/>
          </p:cNvCxnSpPr>
          <p:nvPr/>
        </p:nvCxnSpPr>
        <p:spPr bwMode="auto">
          <a:xfrm rot="16200000" flipH="1">
            <a:off x="7488358" y="1786460"/>
            <a:ext cx="225006" cy="2336424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3" name="Straight Connector 172"/>
          <p:cNvCxnSpPr>
            <a:stCxn id="130" idx="2"/>
            <a:endCxn id="129" idx="6"/>
          </p:cNvCxnSpPr>
          <p:nvPr/>
        </p:nvCxnSpPr>
        <p:spPr bwMode="auto">
          <a:xfrm rot="10800000">
            <a:off x="9108307" y="1530475"/>
            <a:ext cx="875807" cy="12700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4" name="Straight Connector 173"/>
          <p:cNvCxnSpPr>
            <a:stCxn id="129" idx="3"/>
            <a:endCxn id="128" idx="7"/>
          </p:cNvCxnSpPr>
          <p:nvPr/>
        </p:nvCxnSpPr>
        <p:spPr bwMode="auto">
          <a:xfrm rot="5400000">
            <a:off x="8170437" y="1520964"/>
            <a:ext cx="240462" cy="641330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2" name="Oval 211"/>
          <p:cNvSpPr>
            <a:spLocks noChangeAspect="1"/>
          </p:cNvSpPr>
          <p:nvPr/>
        </p:nvSpPr>
        <p:spPr bwMode="auto">
          <a:xfrm>
            <a:off x="9903104" y="2339975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65" name="Text Box 3"/>
          <p:cNvSpPr txBox="1">
            <a:spLocks noChangeArrowheads="1"/>
          </p:cNvSpPr>
          <p:nvPr/>
        </p:nvSpPr>
        <p:spPr bwMode="auto">
          <a:xfrm>
            <a:off x="1673695" y="4929733"/>
            <a:ext cx="9976438" cy="8987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</a:pPr>
            <a:r>
              <a:rPr lang="en-US" sz="2400" dirty="0">
                <a:latin typeface="Helvetica Neue Light"/>
                <a:cs typeface="Helvetica Neue Light"/>
              </a:rPr>
              <a:t>• </a:t>
            </a:r>
            <a:r>
              <a:rPr lang="en-US" sz="2400" dirty="0" err="1">
                <a:latin typeface="Helvetica Neue Light"/>
                <a:cs typeface="Helvetica Neue Light"/>
              </a:rPr>
              <a:t>Comienza</a:t>
            </a:r>
            <a:r>
              <a:rPr lang="en-US" sz="2400" dirty="0">
                <a:latin typeface="Helvetica Neue Light"/>
                <a:cs typeface="Helvetica Neue Light"/>
              </a:rPr>
              <a:t> con dos personas </a:t>
            </a:r>
            <a:r>
              <a:rPr lang="en-US" sz="2400" dirty="0" err="1">
                <a:latin typeface="Helvetica Neue Light"/>
                <a:cs typeface="Helvetica Neue Light"/>
              </a:rPr>
              <a:t>infectadas</a:t>
            </a:r>
            <a:r>
              <a:rPr lang="en-US" sz="2400" dirty="0">
                <a:latin typeface="Helvetica Neue Light"/>
                <a:cs typeface="Helvetica Neue Light"/>
              </a:rPr>
              <a:t> </a:t>
            </a:r>
          </a:p>
          <a:p>
            <a:pPr>
              <a:lnSpc>
                <a:spcPct val="110000"/>
              </a:lnSpc>
            </a:pPr>
            <a:r>
              <a:rPr lang="en-US" sz="2400" dirty="0">
                <a:latin typeface="Helvetica Neue Light"/>
                <a:cs typeface="Helvetica Neue Light"/>
              </a:rPr>
              <a:t>• </a:t>
            </a:r>
            <a:r>
              <a:rPr lang="en-US" sz="2400" dirty="0" err="1">
                <a:latin typeface="Helvetica Neue Light"/>
                <a:cs typeface="Helvetica Neue Light"/>
              </a:rPr>
              <a:t>Tira</a:t>
            </a:r>
            <a:r>
              <a:rPr lang="en-US" sz="2400" dirty="0">
                <a:latin typeface="Helvetica Neue Light"/>
                <a:cs typeface="Helvetica Neue Light"/>
              </a:rPr>
              <a:t> el dado </a:t>
            </a:r>
            <a:r>
              <a:rPr lang="en-US" sz="2400" dirty="0" err="1">
                <a:latin typeface="Helvetica Neue Light"/>
                <a:cs typeface="Helvetica Neue Light"/>
              </a:rPr>
              <a:t>para</a:t>
            </a:r>
            <a:r>
              <a:rPr lang="en-US" sz="2400" dirty="0">
                <a:latin typeface="Helvetica Neue Light"/>
                <a:cs typeface="Helvetica Neue Light"/>
              </a:rPr>
              <a:t> </a:t>
            </a:r>
            <a:r>
              <a:rPr lang="en-US" sz="2400" dirty="0" err="1">
                <a:latin typeface="Helvetica Neue Light"/>
                <a:cs typeface="Helvetica Neue Light"/>
              </a:rPr>
              <a:t>cada</a:t>
            </a:r>
            <a:r>
              <a:rPr lang="en-US" sz="2400" dirty="0">
                <a:latin typeface="Helvetica Neue Light"/>
                <a:cs typeface="Helvetica Neue Light"/>
              </a:rPr>
              <a:t> </a:t>
            </a:r>
            <a:r>
              <a:rPr lang="en-US" sz="2400" dirty="0" err="1">
                <a:latin typeface="Helvetica Neue Light"/>
                <a:cs typeface="Helvetica Neue Light"/>
              </a:rPr>
              <a:t>uno</a:t>
            </a:r>
            <a:r>
              <a:rPr lang="en-US" sz="2400" dirty="0">
                <a:latin typeface="Helvetica Neue Light"/>
                <a:cs typeface="Helvetica Neue Light"/>
              </a:rPr>
              <a:t> de los </a:t>
            </a:r>
            <a:r>
              <a:rPr lang="en-US" sz="2400" dirty="0" err="1">
                <a:latin typeface="Helvetica Neue Light"/>
                <a:cs typeface="Helvetica Neue Light"/>
              </a:rPr>
              <a:t>contactos</a:t>
            </a:r>
            <a:r>
              <a:rPr lang="en-US" sz="2400" dirty="0">
                <a:latin typeface="Helvetica Neue Light"/>
                <a:cs typeface="Helvetica Neue Light"/>
              </a:rPr>
              <a:t> de </a:t>
            </a:r>
            <a:r>
              <a:rPr lang="en-US" sz="2400" dirty="0" err="1">
                <a:latin typeface="Helvetica Neue Light"/>
                <a:cs typeface="Helvetica Neue Light"/>
              </a:rPr>
              <a:t>cada</a:t>
            </a:r>
            <a:r>
              <a:rPr lang="en-US" sz="2400" dirty="0">
                <a:latin typeface="Helvetica Neue Light"/>
                <a:cs typeface="Helvetica Neue Light"/>
              </a:rPr>
              <a:t> persona </a:t>
            </a:r>
            <a:r>
              <a:rPr lang="en-US" sz="2400" dirty="0" err="1">
                <a:latin typeface="Helvetica Neue Light"/>
                <a:cs typeface="Helvetica Neue Light"/>
              </a:rPr>
              <a:t>infectad</a:t>
            </a:r>
            <a:r>
              <a:rPr lang="en-US" sz="2400" dirty="0">
                <a:latin typeface="Helvetica Neue Light"/>
                <a:cs typeface="Helvetica Neue Light"/>
              </a:rPr>
              <a:t> </a:t>
            </a:r>
          </a:p>
        </p:txBody>
      </p:sp>
      <p:sp>
        <p:nvSpPr>
          <p:cNvPr id="66" name="Rectangle 3"/>
          <p:cNvSpPr>
            <a:spLocks noChangeArrowheads="1"/>
          </p:cNvSpPr>
          <p:nvPr/>
        </p:nvSpPr>
        <p:spPr bwMode="auto">
          <a:xfrm>
            <a:off x="1724496" y="4291028"/>
            <a:ext cx="137703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s-ES_tradnl" sz="2800" b="1" dirty="0">
                <a:latin typeface="Helvetica Neue"/>
                <a:cs typeface="Helvetica Neue"/>
              </a:rPr>
              <a:t>Día 3 </a:t>
            </a:r>
            <a:endParaRPr lang="en-US" sz="2800" b="1" dirty="0">
              <a:latin typeface="Helvetica Neue"/>
              <a:cs typeface="Helvetica Neue"/>
            </a:endParaRPr>
          </a:p>
        </p:txBody>
      </p:sp>
      <p:sp>
        <p:nvSpPr>
          <p:cNvPr id="45" name="Title 1"/>
          <p:cNvSpPr txBox="1">
            <a:spLocks/>
          </p:cNvSpPr>
          <p:nvPr/>
        </p:nvSpPr>
        <p:spPr>
          <a:xfrm>
            <a:off x="1721885" y="274638"/>
            <a:ext cx="8748237" cy="773112"/>
          </a:xfrm>
          <a:prstGeom prst="rect">
            <a:avLst/>
          </a:prstGeom>
        </p:spPr>
        <p:txBody>
          <a:bodyPr>
            <a:normAutofit fontScale="9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600" dirty="0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¿</a:t>
            </a:r>
            <a:r>
              <a:rPr lang="en-GB" sz="3600" dirty="0" err="1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Cómo</a:t>
            </a:r>
            <a:r>
              <a:rPr lang="en-GB" sz="3600" dirty="0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 se </a:t>
            </a:r>
            <a:r>
              <a:rPr lang="en-GB" sz="3600" dirty="0" err="1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propaga</a:t>
            </a:r>
            <a:r>
              <a:rPr lang="en-GB" sz="3600" dirty="0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 </a:t>
            </a:r>
            <a:r>
              <a:rPr lang="en-GB" sz="3600" dirty="0" err="1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una</a:t>
            </a:r>
            <a:r>
              <a:rPr lang="en-GB" sz="3600" dirty="0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 </a:t>
            </a:r>
            <a:r>
              <a:rPr lang="en-GB" sz="3600" dirty="0" err="1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epidemia</a:t>
            </a:r>
            <a:r>
              <a:rPr lang="en-GB" sz="3600" dirty="0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 en </a:t>
            </a:r>
            <a:r>
              <a:rPr lang="en-GB" sz="3600" dirty="0" err="1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una</a:t>
            </a:r>
            <a:r>
              <a:rPr lang="en-GB" sz="3600" dirty="0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 red? </a:t>
            </a:r>
          </a:p>
        </p:txBody>
      </p:sp>
      <p:pic>
        <p:nvPicPr>
          <p:cNvPr id="48" name="Picture 47" descr="dice1.png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779"/>
          <a:stretch/>
        </p:blipFill>
        <p:spPr>
          <a:xfrm>
            <a:off x="2067765" y="2963480"/>
            <a:ext cx="869157" cy="966007"/>
          </a:xfrm>
          <a:prstGeom prst="rect">
            <a:avLst/>
          </a:prstGeom>
        </p:spPr>
      </p:pic>
      <p:sp>
        <p:nvSpPr>
          <p:cNvPr id="47" name="Oval 46"/>
          <p:cNvSpPr>
            <a:spLocks noChangeAspect="1"/>
          </p:cNvSpPr>
          <p:nvPr/>
        </p:nvSpPr>
        <p:spPr bwMode="auto">
          <a:xfrm>
            <a:off x="5933997" y="3421062"/>
            <a:ext cx="582230" cy="540000"/>
          </a:xfrm>
          <a:prstGeom prst="ellipse">
            <a:avLst/>
          </a:prstGeom>
          <a:solidFill>
            <a:srgbClr val="FF0000"/>
          </a:solidFill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pic>
        <p:nvPicPr>
          <p:cNvPr id="50" name="Picture 49" descr="dice2.png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6076"/>
          <a:stretch/>
        </p:blipFill>
        <p:spPr>
          <a:xfrm>
            <a:off x="2062500" y="2921260"/>
            <a:ext cx="874420" cy="1050928"/>
          </a:xfrm>
          <a:prstGeom prst="rect">
            <a:avLst/>
          </a:prstGeom>
        </p:spPr>
      </p:pic>
      <p:cxnSp>
        <p:nvCxnSpPr>
          <p:cNvPr id="51" name="Straight Connector 50"/>
          <p:cNvCxnSpPr/>
          <p:nvPr/>
        </p:nvCxnSpPr>
        <p:spPr bwMode="auto">
          <a:xfrm rot="16200000" flipH="1">
            <a:off x="4559055" y="3442639"/>
            <a:ext cx="885714" cy="496967"/>
          </a:xfrm>
          <a:prstGeom prst="line">
            <a:avLst/>
          </a:prstGeom>
          <a:solidFill>
            <a:srgbClr val="3366FF"/>
          </a:solidFill>
          <a:ln w="50800" cap="rnd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 bwMode="auto">
          <a:xfrm rot="5400000">
            <a:off x="4584456" y="3417237"/>
            <a:ext cx="885714" cy="547770"/>
          </a:xfrm>
          <a:prstGeom prst="line">
            <a:avLst/>
          </a:prstGeom>
          <a:solidFill>
            <a:srgbClr val="3366FF"/>
          </a:solidFill>
          <a:ln w="50800" cap="rnd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 bwMode="auto">
          <a:xfrm rot="16200000" flipH="1">
            <a:off x="3309425" y="3442579"/>
            <a:ext cx="885714" cy="496967"/>
          </a:xfrm>
          <a:prstGeom prst="line">
            <a:avLst/>
          </a:prstGeom>
          <a:solidFill>
            <a:srgbClr val="3366FF"/>
          </a:solidFill>
          <a:ln w="50800" cap="rnd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 bwMode="auto">
          <a:xfrm rot="5400000">
            <a:off x="3334826" y="3417177"/>
            <a:ext cx="885714" cy="547770"/>
          </a:xfrm>
          <a:prstGeom prst="line">
            <a:avLst/>
          </a:prstGeom>
          <a:solidFill>
            <a:srgbClr val="3366FF"/>
          </a:solidFill>
          <a:ln w="50800" cap="rnd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0" y="0"/>
            <a:ext cx="121539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i="1" dirty="0">
                <a:solidFill>
                  <a:schemeClr val="bg1">
                    <a:lumMod val="65000"/>
                  </a:schemeClr>
                </a:solidFill>
              </a:rPr>
              <a:t>Science in School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  <a:sym typeface="Symbol" charset="2"/>
              </a:rPr>
              <a:t>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GB" sz="1200" dirty="0" err="1">
                <a:solidFill>
                  <a:schemeClr val="bg1">
                    <a:lumMod val="65000"/>
                  </a:schemeClr>
                </a:solidFill>
              </a:rPr>
              <a:t>Volumen</a:t>
            </a:r>
            <a:r>
              <a:rPr lang="en-US" sz="1200" dirty="0"/>
              <a:t> 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40: </a:t>
            </a:r>
            <a:r>
              <a:rPr lang="en-GB" sz="1200" dirty="0" err="1">
                <a:solidFill>
                  <a:srgbClr val="A6A6A6"/>
                </a:solidFill>
              </a:rPr>
              <a:t>Verano</a:t>
            </a:r>
            <a:r>
              <a:rPr lang="en-US" sz="1200" dirty="0"/>
              <a:t> 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 2017 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  <a:sym typeface="Symbol" charset="2"/>
              </a:rPr>
              <a:t>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GB" sz="1200" dirty="0" err="1">
                <a:solidFill>
                  <a:schemeClr val="bg1">
                    <a:lumMod val="65000"/>
                  </a:schemeClr>
                </a:solidFill>
              </a:rPr>
              <a:t>www.scienceinschool.org</a:t>
            </a:r>
            <a:endParaRPr lang="en-US" sz="12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0" y="6213560"/>
            <a:ext cx="12115800" cy="892552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  <a:tabLst>
                <a:tab pos="2743200" algn="ctr"/>
                <a:tab pos="5486400" algn="r"/>
              </a:tabLst>
            </a:pPr>
            <a:r>
              <a:rPr lang="es-AR" sz="1200" dirty="0">
                <a:solidFill>
                  <a:srgbClr val="A6A6A6"/>
                </a:solidFill>
              </a:rPr>
              <a:t>Material complementario para:</a:t>
            </a:r>
            <a:r>
              <a:rPr lang="en-US" sz="1200" dirty="0">
                <a:solidFill>
                  <a:srgbClr val="A6A6A6"/>
                </a:solidFill>
              </a:rPr>
              <a:t> </a:t>
            </a:r>
          </a:p>
          <a:p>
            <a:pPr>
              <a:spcAft>
                <a:spcPts val="600"/>
              </a:spcAft>
              <a:tabLst>
                <a:tab pos="2743200" algn="ctr"/>
                <a:tab pos="5486400" algn="r"/>
              </a:tabLst>
            </a:pPr>
            <a:r>
              <a:rPr lang="en-US" sz="1200" dirty="0" err="1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Kucharski</a:t>
            </a:r>
            <a:r>
              <a:rPr lang="en-US" sz="1200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 A et al. </a:t>
            </a:r>
            <a:r>
              <a:rPr lang="en-GB" sz="1200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(2017) Disease dynamics: understanding the spread of diseases. </a:t>
            </a:r>
            <a:r>
              <a:rPr lang="en-GB" sz="1200" i="1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Science in School</a:t>
            </a:r>
            <a:r>
              <a:rPr lang="en-GB" sz="1200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 </a:t>
            </a:r>
            <a:r>
              <a:rPr lang="en-GB" sz="1200" b="1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40</a:t>
            </a:r>
            <a:r>
              <a:rPr lang="en-GB" sz="1200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: 52–56. </a:t>
            </a:r>
            <a:r>
              <a:rPr lang="en-GB" sz="1200" dirty="0" err="1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www.scienceinschool.org</a:t>
            </a:r>
            <a:r>
              <a:rPr lang="en-GB" sz="1200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/2017/issue40/</a:t>
            </a:r>
            <a:r>
              <a:rPr lang="en-GB" sz="1200" dirty="0" err="1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diseasedynamics</a:t>
            </a:r>
            <a:endParaRPr lang="en-US" sz="1200" dirty="0">
              <a:latin typeface="Times New Roman" charset="0"/>
              <a:ea typeface="Times New Roman" charset="0"/>
            </a:endParaRPr>
          </a:p>
          <a:p>
            <a:pPr>
              <a:spcAft>
                <a:spcPts val="600"/>
              </a:spcAft>
              <a:tabLst>
                <a:tab pos="2743200" algn="ctr"/>
                <a:tab pos="5486400" algn="r"/>
              </a:tabLst>
            </a:pPr>
            <a:r>
              <a:rPr lang="en-GB" dirty="0">
                <a:solidFill>
                  <a:srgbClr val="000000"/>
                </a:solidFill>
                <a:latin typeface="Times New Roman" charset="0"/>
                <a:ea typeface="Times New Roman" charset="0"/>
                <a:cs typeface="Times New Roman" charset="0"/>
              </a:rPr>
              <a:t> </a:t>
            </a:r>
            <a:endParaRPr lang="en-US" sz="1200" dirty="0">
              <a:latin typeface="Times New Roman" charset="0"/>
              <a:ea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62604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" name="Picture 49" descr="dice2.png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665" t="1059" r="33722" b="-1059"/>
          <a:stretch/>
        </p:blipFill>
        <p:spPr>
          <a:xfrm>
            <a:off x="2074069" y="2921260"/>
            <a:ext cx="840626" cy="1050928"/>
          </a:xfrm>
          <a:prstGeom prst="rect">
            <a:avLst/>
          </a:prstGeom>
        </p:spPr>
      </p:pic>
      <p:sp>
        <p:nvSpPr>
          <p:cNvPr id="49" name="Oval 48"/>
          <p:cNvSpPr>
            <a:spLocks noChangeAspect="1"/>
          </p:cNvSpPr>
          <p:nvPr/>
        </p:nvSpPr>
        <p:spPr bwMode="auto">
          <a:xfrm>
            <a:off x="3469336" y="3421063"/>
            <a:ext cx="582232" cy="540000"/>
          </a:xfrm>
          <a:prstGeom prst="ellipse">
            <a:avLst/>
          </a:prstGeom>
          <a:solidFill>
            <a:srgbClr val="F2F2F2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46" name="Oval 45"/>
          <p:cNvSpPr>
            <a:spLocks noChangeAspect="1"/>
          </p:cNvSpPr>
          <p:nvPr/>
        </p:nvSpPr>
        <p:spPr bwMode="auto">
          <a:xfrm>
            <a:off x="3467649" y="2432052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3" name="Oval 2"/>
          <p:cNvSpPr>
            <a:spLocks noChangeAspect="1"/>
          </p:cNvSpPr>
          <p:nvPr/>
        </p:nvSpPr>
        <p:spPr bwMode="auto">
          <a:xfrm>
            <a:off x="1640886" y="1592263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4" name="Oval 3"/>
          <p:cNvSpPr>
            <a:spLocks noChangeAspect="1"/>
          </p:cNvSpPr>
          <p:nvPr/>
        </p:nvSpPr>
        <p:spPr bwMode="auto">
          <a:xfrm>
            <a:off x="2936921" y="1592263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5" name="Oval 4"/>
          <p:cNvSpPr>
            <a:spLocks noChangeAspect="1"/>
          </p:cNvSpPr>
          <p:nvPr/>
        </p:nvSpPr>
        <p:spPr bwMode="auto">
          <a:xfrm>
            <a:off x="4116516" y="1592263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6" name="Oval 5"/>
          <p:cNvSpPr>
            <a:spLocks noChangeAspect="1"/>
          </p:cNvSpPr>
          <p:nvPr/>
        </p:nvSpPr>
        <p:spPr bwMode="auto">
          <a:xfrm>
            <a:off x="4718964" y="2430463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" name="Oval 11"/>
          <p:cNvSpPr>
            <a:spLocks noChangeAspect="1"/>
          </p:cNvSpPr>
          <p:nvPr/>
        </p:nvSpPr>
        <p:spPr bwMode="auto">
          <a:xfrm>
            <a:off x="4718964" y="3421063"/>
            <a:ext cx="582232" cy="540000"/>
          </a:xfrm>
          <a:prstGeom prst="ellipse">
            <a:avLst/>
          </a:prstGeom>
          <a:solidFill>
            <a:srgbClr val="F2F2F2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cxnSp>
        <p:nvCxnSpPr>
          <p:cNvPr id="14" name="Straight Connector 13"/>
          <p:cNvCxnSpPr>
            <a:stCxn id="6" idx="1"/>
            <a:endCxn id="5" idx="4"/>
          </p:cNvCxnSpPr>
          <p:nvPr/>
        </p:nvCxnSpPr>
        <p:spPr bwMode="auto">
          <a:xfrm rot="16200000" flipV="1">
            <a:off x="4417295" y="2122607"/>
            <a:ext cx="377281" cy="396604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endCxn id="5" idx="4"/>
          </p:cNvCxnSpPr>
          <p:nvPr/>
        </p:nvCxnSpPr>
        <p:spPr bwMode="auto">
          <a:xfrm rot="5400000" flipH="1" flipV="1">
            <a:off x="3997908" y="2099832"/>
            <a:ext cx="377281" cy="442169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12" idx="1"/>
          </p:cNvCxnSpPr>
          <p:nvPr/>
        </p:nvCxnSpPr>
        <p:spPr bwMode="auto">
          <a:xfrm rot="16200000" flipV="1">
            <a:off x="4080462" y="2776377"/>
            <a:ext cx="608762" cy="838772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 bwMode="auto">
          <a:xfrm rot="5400000">
            <a:off x="3534308" y="3195712"/>
            <a:ext cx="450600" cy="16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6" idx="2"/>
          </p:cNvCxnSpPr>
          <p:nvPr/>
        </p:nvCxnSpPr>
        <p:spPr bwMode="auto">
          <a:xfrm rot="10800000">
            <a:off x="4050723" y="2700463"/>
            <a:ext cx="668240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6" idx="4"/>
            <a:endCxn id="12" idx="0"/>
          </p:cNvCxnSpPr>
          <p:nvPr/>
        </p:nvCxnSpPr>
        <p:spPr bwMode="auto">
          <a:xfrm rot="5400000">
            <a:off x="4784780" y="3195712"/>
            <a:ext cx="450600" cy="16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12" idx="2"/>
          </p:cNvCxnSpPr>
          <p:nvPr/>
        </p:nvCxnSpPr>
        <p:spPr bwMode="auto">
          <a:xfrm rot="10800000">
            <a:off x="4050723" y="3691062"/>
            <a:ext cx="668240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>
            <a:stCxn id="3" idx="6"/>
            <a:endCxn id="4" idx="2"/>
          </p:cNvCxnSpPr>
          <p:nvPr/>
        </p:nvCxnSpPr>
        <p:spPr bwMode="auto">
          <a:xfrm>
            <a:off x="2223117" y="1862263"/>
            <a:ext cx="713805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>
            <a:stCxn id="5" idx="2"/>
            <a:endCxn id="4" idx="6"/>
          </p:cNvCxnSpPr>
          <p:nvPr/>
        </p:nvCxnSpPr>
        <p:spPr bwMode="auto">
          <a:xfrm rot="10800000">
            <a:off x="3519146" y="1862263"/>
            <a:ext cx="597365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1" name="Oval 120"/>
          <p:cNvSpPr>
            <a:spLocks noChangeAspect="1"/>
          </p:cNvSpPr>
          <p:nvPr/>
        </p:nvSpPr>
        <p:spPr bwMode="auto">
          <a:xfrm>
            <a:off x="5933999" y="3421063"/>
            <a:ext cx="582232" cy="540000"/>
          </a:xfrm>
          <a:prstGeom prst="ellipse">
            <a:avLst/>
          </a:prstGeom>
          <a:solidFill>
            <a:srgbClr val="FF00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cxnSp>
        <p:nvCxnSpPr>
          <p:cNvPr id="122" name="Straight Connector 121"/>
          <p:cNvCxnSpPr>
            <a:stCxn id="12" idx="6"/>
            <a:endCxn id="121" idx="2"/>
          </p:cNvCxnSpPr>
          <p:nvPr/>
        </p:nvCxnSpPr>
        <p:spPr bwMode="auto">
          <a:xfrm>
            <a:off x="5301196" y="3691063"/>
            <a:ext cx="632800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5" name="Oval 124"/>
          <p:cNvSpPr>
            <a:spLocks noChangeAspect="1"/>
          </p:cNvSpPr>
          <p:nvPr/>
        </p:nvSpPr>
        <p:spPr bwMode="auto">
          <a:xfrm>
            <a:off x="5935687" y="2381250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6" name="Oval 125"/>
          <p:cNvSpPr>
            <a:spLocks noChangeAspect="1"/>
          </p:cNvSpPr>
          <p:nvPr/>
        </p:nvSpPr>
        <p:spPr bwMode="auto">
          <a:xfrm>
            <a:off x="7392036" y="3940175"/>
            <a:ext cx="582232" cy="540000"/>
          </a:xfrm>
          <a:prstGeom prst="ellipse">
            <a:avLst/>
          </a:prstGeom>
          <a:solidFill>
            <a:srgbClr val="00FF00"/>
          </a:solidFill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7" name="Oval 126"/>
          <p:cNvSpPr>
            <a:spLocks noChangeAspect="1"/>
          </p:cNvSpPr>
          <p:nvPr/>
        </p:nvSpPr>
        <p:spPr bwMode="auto">
          <a:xfrm>
            <a:off x="7295817" y="3101975"/>
            <a:ext cx="582232" cy="540000"/>
          </a:xfrm>
          <a:prstGeom prst="ellipse">
            <a:avLst/>
          </a:prstGeom>
          <a:solidFill>
            <a:srgbClr val="FF00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8" name="Oval 127"/>
          <p:cNvSpPr>
            <a:spLocks noChangeAspect="1"/>
          </p:cNvSpPr>
          <p:nvPr/>
        </p:nvSpPr>
        <p:spPr bwMode="auto">
          <a:xfrm>
            <a:off x="7473038" y="1882775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9" name="Oval 128"/>
          <p:cNvSpPr>
            <a:spLocks noChangeAspect="1"/>
          </p:cNvSpPr>
          <p:nvPr/>
        </p:nvSpPr>
        <p:spPr bwMode="auto">
          <a:xfrm>
            <a:off x="8526067" y="1260475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30" name="Oval 129"/>
          <p:cNvSpPr>
            <a:spLocks noChangeAspect="1"/>
          </p:cNvSpPr>
          <p:nvPr/>
        </p:nvSpPr>
        <p:spPr bwMode="auto">
          <a:xfrm>
            <a:off x="9984106" y="1273175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31" name="Oval 130"/>
          <p:cNvSpPr>
            <a:spLocks noChangeAspect="1"/>
          </p:cNvSpPr>
          <p:nvPr/>
        </p:nvSpPr>
        <p:spPr bwMode="auto">
          <a:xfrm>
            <a:off x="8769079" y="2797175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32" name="Oval 131"/>
          <p:cNvSpPr>
            <a:spLocks noChangeAspect="1"/>
          </p:cNvSpPr>
          <p:nvPr/>
        </p:nvSpPr>
        <p:spPr bwMode="auto">
          <a:xfrm>
            <a:off x="8688071" y="4473575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cxnSp>
        <p:nvCxnSpPr>
          <p:cNvPr id="135" name="Straight Connector 134"/>
          <p:cNvCxnSpPr>
            <a:stCxn id="121" idx="5"/>
            <a:endCxn id="126" idx="2"/>
          </p:cNvCxnSpPr>
          <p:nvPr/>
        </p:nvCxnSpPr>
        <p:spPr bwMode="auto">
          <a:xfrm rot="16200000" flipH="1">
            <a:off x="6747410" y="3565547"/>
            <a:ext cx="328193" cy="961073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Connector 137"/>
          <p:cNvCxnSpPr>
            <a:stCxn id="126" idx="5"/>
            <a:endCxn id="132" idx="2"/>
          </p:cNvCxnSpPr>
          <p:nvPr/>
        </p:nvCxnSpPr>
        <p:spPr bwMode="auto">
          <a:xfrm rot="16200000" flipH="1">
            <a:off x="8117303" y="4172806"/>
            <a:ext cx="342481" cy="799069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2" name="Straight Connector 141"/>
          <p:cNvCxnSpPr>
            <a:stCxn id="127" idx="2"/>
            <a:endCxn id="121" idx="6"/>
          </p:cNvCxnSpPr>
          <p:nvPr/>
        </p:nvCxnSpPr>
        <p:spPr bwMode="auto">
          <a:xfrm flipH="1">
            <a:off x="6516230" y="3371975"/>
            <a:ext cx="779586" cy="3190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Connector 144"/>
          <p:cNvCxnSpPr>
            <a:stCxn id="126" idx="0"/>
            <a:endCxn id="127" idx="4"/>
          </p:cNvCxnSpPr>
          <p:nvPr/>
        </p:nvCxnSpPr>
        <p:spPr bwMode="auto">
          <a:xfrm flipH="1" flipV="1">
            <a:off x="7586935" y="3641975"/>
            <a:ext cx="96219" cy="298200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Connector 149"/>
          <p:cNvCxnSpPr>
            <a:stCxn id="127" idx="6"/>
            <a:endCxn id="131" idx="2"/>
          </p:cNvCxnSpPr>
          <p:nvPr/>
        </p:nvCxnSpPr>
        <p:spPr bwMode="auto">
          <a:xfrm flipV="1">
            <a:off x="7878052" y="3067175"/>
            <a:ext cx="891029" cy="304800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1" name="Straight Connector 150"/>
          <p:cNvCxnSpPr>
            <a:stCxn id="126" idx="6"/>
            <a:endCxn id="131" idx="3"/>
          </p:cNvCxnSpPr>
          <p:nvPr/>
        </p:nvCxnSpPr>
        <p:spPr bwMode="auto">
          <a:xfrm flipV="1">
            <a:off x="7974270" y="3258101"/>
            <a:ext cx="880071" cy="952081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8" name="Straight Connector 157"/>
          <p:cNvCxnSpPr>
            <a:stCxn id="121" idx="0"/>
            <a:endCxn id="125" idx="4"/>
          </p:cNvCxnSpPr>
          <p:nvPr/>
        </p:nvCxnSpPr>
        <p:spPr bwMode="auto">
          <a:xfrm rot="5400000" flipH="1" flipV="1">
            <a:off x="5976057" y="3170326"/>
            <a:ext cx="499813" cy="1687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1" name="Straight Connector 160"/>
          <p:cNvCxnSpPr>
            <a:stCxn id="125" idx="6"/>
            <a:endCxn id="128" idx="2"/>
          </p:cNvCxnSpPr>
          <p:nvPr/>
        </p:nvCxnSpPr>
        <p:spPr bwMode="auto">
          <a:xfrm flipV="1">
            <a:off x="6517922" y="2152787"/>
            <a:ext cx="955123" cy="498475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7" name="Straight Connector 166"/>
          <p:cNvCxnSpPr>
            <a:stCxn id="128" idx="5"/>
            <a:endCxn id="131" idx="1"/>
          </p:cNvCxnSpPr>
          <p:nvPr/>
        </p:nvCxnSpPr>
        <p:spPr bwMode="auto">
          <a:xfrm rot="16200000" flipH="1">
            <a:off x="8145889" y="2167818"/>
            <a:ext cx="532562" cy="884337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0" name="Straight Connector 169"/>
          <p:cNvCxnSpPr>
            <a:stCxn id="125" idx="5"/>
            <a:endCxn id="131" idx="2"/>
          </p:cNvCxnSpPr>
          <p:nvPr/>
        </p:nvCxnSpPr>
        <p:spPr bwMode="auto">
          <a:xfrm rot="16200000" flipH="1">
            <a:off x="7488358" y="1786460"/>
            <a:ext cx="225006" cy="2336424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3" name="Straight Connector 172"/>
          <p:cNvCxnSpPr>
            <a:stCxn id="130" idx="2"/>
            <a:endCxn id="129" idx="6"/>
          </p:cNvCxnSpPr>
          <p:nvPr/>
        </p:nvCxnSpPr>
        <p:spPr bwMode="auto">
          <a:xfrm rot="10800000">
            <a:off x="9108307" y="1530475"/>
            <a:ext cx="875807" cy="12700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4" name="Straight Connector 173"/>
          <p:cNvCxnSpPr>
            <a:stCxn id="129" idx="3"/>
            <a:endCxn id="128" idx="7"/>
          </p:cNvCxnSpPr>
          <p:nvPr/>
        </p:nvCxnSpPr>
        <p:spPr bwMode="auto">
          <a:xfrm rot="5400000">
            <a:off x="8170437" y="1520964"/>
            <a:ext cx="240462" cy="641330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2" name="Oval 211"/>
          <p:cNvSpPr>
            <a:spLocks noChangeAspect="1"/>
          </p:cNvSpPr>
          <p:nvPr/>
        </p:nvSpPr>
        <p:spPr bwMode="auto">
          <a:xfrm>
            <a:off x="9903104" y="2339975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65" name="Text Box 3"/>
          <p:cNvSpPr txBox="1">
            <a:spLocks noChangeArrowheads="1"/>
          </p:cNvSpPr>
          <p:nvPr/>
        </p:nvSpPr>
        <p:spPr bwMode="auto">
          <a:xfrm>
            <a:off x="1656762" y="4777333"/>
            <a:ext cx="10298171" cy="8987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</a:pPr>
            <a:r>
              <a:rPr lang="en-US" sz="2400" dirty="0">
                <a:latin typeface="Helvetica Neue Light"/>
                <a:cs typeface="Helvetica Neue Light"/>
              </a:rPr>
              <a:t>• </a:t>
            </a:r>
            <a:r>
              <a:rPr lang="en-US" sz="2400" dirty="0" err="1">
                <a:latin typeface="Helvetica Neue Light"/>
                <a:cs typeface="Helvetica Neue Light"/>
              </a:rPr>
              <a:t>Comienza</a:t>
            </a:r>
            <a:r>
              <a:rPr lang="en-US" sz="2400" dirty="0">
                <a:latin typeface="Helvetica Neue Light"/>
                <a:cs typeface="Helvetica Neue Light"/>
              </a:rPr>
              <a:t> con dos personas </a:t>
            </a:r>
            <a:r>
              <a:rPr lang="en-US" sz="2400" dirty="0" err="1">
                <a:latin typeface="Helvetica Neue Light"/>
                <a:cs typeface="Helvetica Neue Light"/>
              </a:rPr>
              <a:t>infectadas</a:t>
            </a:r>
            <a:r>
              <a:rPr lang="en-US" sz="2400" dirty="0">
                <a:latin typeface="Helvetica Neue Light"/>
                <a:cs typeface="Helvetica Neue Light"/>
              </a:rPr>
              <a:t> </a:t>
            </a:r>
          </a:p>
          <a:p>
            <a:pPr>
              <a:lnSpc>
                <a:spcPct val="110000"/>
              </a:lnSpc>
            </a:pPr>
            <a:r>
              <a:rPr lang="en-US" sz="2400" dirty="0">
                <a:latin typeface="Helvetica Neue Light"/>
                <a:cs typeface="Helvetica Neue Light"/>
              </a:rPr>
              <a:t>• </a:t>
            </a:r>
            <a:r>
              <a:rPr lang="en-US" sz="2400" dirty="0" err="1">
                <a:latin typeface="Helvetica Neue Light"/>
                <a:cs typeface="Helvetica Neue Light"/>
              </a:rPr>
              <a:t>Tira</a:t>
            </a:r>
            <a:r>
              <a:rPr lang="en-US" sz="2400" dirty="0">
                <a:latin typeface="Helvetica Neue Light"/>
                <a:cs typeface="Helvetica Neue Light"/>
              </a:rPr>
              <a:t> el dado </a:t>
            </a:r>
            <a:r>
              <a:rPr lang="en-US" sz="2400" dirty="0" err="1">
                <a:latin typeface="Helvetica Neue Light"/>
                <a:cs typeface="Helvetica Neue Light"/>
              </a:rPr>
              <a:t>para</a:t>
            </a:r>
            <a:r>
              <a:rPr lang="en-US" sz="2400" dirty="0">
                <a:latin typeface="Helvetica Neue Light"/>
                <a:cs typeface="Helvetica Neue Light"/>
              </a:rPr>
              <a:t> </a:t>
            </a:r>
            <a:r>
              <a:rPr lang="en-US" sz="2400" dirty="0" err="1">
                <a:latin typeface="Helvetica Neue Light"/>
                <a:cs typeface="Helvetica Neue Light"/>
              </a:rPr>
              <a:t>cada</a:t>
            </a:r>
            <a:r>
              <a:rPr lang="en-US" sz="2400" dirty="0">
                <a:latin typeface="Helvetica Neue Light"/>
                <a:cs typeface="Helvetica Neue Light"/>
              </a:rPr>
              <a:t> </a:t>
            </a:r>
            <a:r>
              <a:rPr lang="en-US" sz="2400" dirty="0" err="1">
                <a:latin typeface="Helvetica Neue Light"/>
                <a:cs typeface="Helvetica Neue Light"/>
              </a:rPr>
              <a:t>uno</a:t>
            </a:r>
            <a:r>
              <a:rPr lang="en-US" sz="2400" dirty="0">
                <a:latin typeface="Helvetica Neue Light"/>
                <a:cs typeface="Helvetica Neue Light"/>
              </a:rPr>
              <a:t> de los </a:t>
            </a:r>
            <a:r>
              <a:rPr lang="en-US" sz="2400" dirty="0" err="1">
                <a:latin typeface="Helvetica Neue Light"/>
                <a:cs typeface="Helvetica Neue Light"/>
              </a:rPr>
              <a:t>contactos</a:t>
            </a:r>
            <a:r>
              <a:rPr lang="en-US" sz="2400" dirty="0">
                <a:latin typeface="Helvetica Neue Light"/>
                <a:cs typeface="Helvetica Neue Light"/>
              </a:rPr>
              <a:t> de </a:t>
            </a:r>
            <a:r>
              <a:rPr lang="en-US" sz="2400" dirty="0" err="1">
                <a:latin typeface="Helvetica Neue Light"/>
                <a:cs typeface="Helvetica Neue Light"/>
              </a:rPr>
              <a:t>cada</a:t>
            </a:r>
            <a:r>
              <a:rPr lang="en-US" sz="2400" dirty="0">
                <a:latin typeface="Helvetica Neue Light"/>
                <a:cs typeface="Helvetica Neue Light"/>
              </a:rPr>
              <a:t> persona </a:t>
            </a:r>
            <a:r>
              <a:rPr lang="en-US" sz="2400" dirty="0" err="1">
                <a:latin typeface="Helvetica Neue Light"/>
                <a:cs typeface="Helvetica Neue Light"/>
              </a:rPr>
              <a:t>infectad</a:t>
            </a:r>
            <a:r>
              <a:rPr lang="en-US" sz="2400" dirty="0">
                <a:latin typeface="Helvetica Neue Light"/>
                <a:cs typeface="Helvetica Neue Light"/>
              </a:rPr>
              <a:t> </a:t>
            </a:r>
          </a:p>
        </p:txBody>
      </p:sp>
      <p:sp>
        <p:nvSpPr>
          <p:cNvPr id="66" name="Rectangle 3"/>
          <p:cNvSpPr>
            <a:spLocks noChangeArrowheads="1"/>
          </p:cNvSpPr>
          <p:nvPr/>
        </p:nvSpPr>
        <p:spPr bwMode="auto">
          <a:xfrm>
            <a:off x="1656763" y="4257161"/>
            <a:ext cx="137703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s-ES_tradnl" sz="2800" b="1" dirty="0">
                <a:latin typeface="Helvetica Neue"/>
                <a:cs typeface="Helvetica Neue"/>
              </a:rPr>
              <a:t>Día 3 </a:t>
            </a:r>
            <a:endParaRPr lang="en-US" sz="2800" b="1" dirty="0">
              <a:latin typeface="Helvetica Neue"/>
              <a:cs typeface="Helvetica Neue"/>
            </a:endParaRPr>
          </a:p>
        </p:txBody>
      </p:sp>
      <p:sp>
        <p:nvSpPr>
          <p:cNvPr id="45" name="Title 1"/>
          <p:cNvSpPr txBox="1">
            <a:spLocks/>
          </p:cNvSpPr>
          <p:nvPr/>
        </p:nvSpPr>
        <p:spPr>
          <a:xfrm>
            <a:off x="1721885" y="274638"/>
            <a:ext cx="8748237" cy="773112"/>
          </a:xfrm>
          <a:prstGeom prst="rect">
            <a:avLst/>
          </a:prstGeom>
        </p:spPr>
        <p:txBody>
          <a:bodyPr>
            <a:normAutofit fontScale="9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600" dirty="0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¿</a:t>
            </a:r>
            <a:r>
              <a:rPr lang="en-GB" sz="3600" dirty="0" err="1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Cómo</a:t>
            </a:r>
            <a:r>
              <a:rPr lang="en-GB" sz="3600" dirty="0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 se </a:t>
            </a:r>
            <a:r>
              <a:rPr lang="en-GB" sz="3600" dirty="0" err="1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propaga</a:t>
            </a:r>
            <a:r>
              <a:rPr lang="en-GB" sz="3600" dirty="0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 </a:t>
            </a:r>
            <a:r>
              <a:rPr lang="en-GB" sz="3600" dirty="0" err="1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una</a:t>
            </a:r>
            <a:r>
              <a:rPr lang="en-GB" sz="3600" dirty="0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 </a:t>
            </a:r>
            <a:r>
              <a:rPr lang="en-GB" sz="3600" dirty="0" err="1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epidemia</a:t>
            </a:r>
            <a:r>
              <a:rPr lang="en-GB" sz="3600" dirty="0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 en </a:t>
            </a:r>
            <a:r>
              <a:rPr lang="en-GB" sz="3600" dirty="0" err="1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una</a:t>
            </a:r>
            <a:r>
              <a:rPr lang="en-GB" sz="3600" dirty="0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 red? </a:t>
            </a:r>
          </a:p>
        </p:txBody>
      </p:sp>
      <p:sp>
        <p:nvSpPr>
          <p:cNvPr id="47" name="Oval 46"/>
          <p:cNvSpPr>
            <a:spLocks noChangeAspect="1"/>
          </p:cNvSpPr>
          <p:nvPr/>
        </p:nvSpPr>
        <p:spPr bwMode="auto">
          <a:xfrm>
            <a:off x="5933997" y="3421062"/>
            <a:ext cx="582230" cy="540000"/>
          </a:xfrm>
          <a:prstGeom prst="ellipse">
            <a:avLst/>
          </a:prstGeom>
          <a:solidFill>
            <a:srgbClr val="FF0000"/>
          </a:solidFill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cxnSp>
        <p:nvCxnSpPr>
          <p:cNvPr id="48" name="Straight Connector 47"/>
          <p:cNvCxnSpPr/>
          <p:nvPr/>
        </p:nvCxnSpPr>
        <p:spPr bwMode="auto">
          <a:xfrm rot="16200000" flipH="1">
            <a:off x="4559055" y="3442639"/>
            <a:ext cx="885714" cy="496967"/>
          </a:xfrm>
          <a:prstGeom prst="line">
            <a:avLst/>
          </a:prstGeom>
          <a:solidFill>
            <a:srgbClr val="3366FF"/>
          </a:solidFill>
          <a:ln w="50800" cap="rnd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 bwMode="auto">
          <a:xfrm rot="5400000">
            <a:off x="4584456" y="3417237"/>
            <a:ext cx="885714" cy="547770"/>
          </a:xfrm>
          <a:prstGeom prst="line">
            <a:avLst/>
          </a:prstGeom>
          <a:solidFill>
            <a:srgbClr val="3366FF"/>
          </a:solidFill>
          <a:ln w="50800" cap="rnd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 bwMode="auto">
          <a:xfrm rot="16200000" flipH="1">
            <a:off x="3309425" y="3442579"/>
            <a:ext cx="885714" cy="496967"/>
          </a:xfrm>
          <a:prstGeom prst="line">
            <a:avLst/>
          </a:prstGeom>
          <a:solidFill>
            <a:srgbClr val="3366FF"/>
          </a:solidFill>
          <a:ln w="50800" cap="rnd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 bwMode="auto">
          <a:xfrm rot="5400000">
            <a:off x="3334826" y="3417177"/>
            <a:ext cx="885714" cy="547770"/>
          </a:xfrm>
          <a:prstGeom prst="line">
            <a:avLst/>
          </a:prstGeom>
          <a:solidFill>
            <a:srgbClr val="3366FF"/>
          </a:solidFill>
          <a:ln w="50800" cap="rnd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0" y="0"/>
            <a:ext cx="121539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i="1" dirty="0">
                <a:solidFill>
                  <a:schemeClr val="bg1">
                    <a:lumMod val="65000"/>
                  </a:schemeClr>
                </a:solidFill>
              </a:rPr>
              <a:t>Science in School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  <a:sym typeface="Symbol" charset="2"/>
              </a:rPr>
              <a:t>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GB" sz="1200" dirty="0" err="1">
                <a:solidFill>
                  <a:schemeClr val="bg1">
                    <a:lumMod val="65000"/>
                  </a:schemeClr>
                </a:solidFill>
              </a:rPr>
              <a:t>Volumen</a:t>
            </a:r>
            <a:r>
              <a:rPr lang="en-US" sz="1200" dirty="0"/>
              <a:t> 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40: </a:t>
            </a:r>
            <a:r>
              <a:rPr lang="en-GB" sz="1200" dirty="0" err="1">
                <a:solidFill>
                  <a:srgbClr val="A6A6A6"/>
                </a:solidFill>
              </a:rPr>
              <a:t>Verano</a:t>
            </a:r>
            <a:r>
              <a:rPr lang="en-US" sz="1200" dirty="0"/>
              <a:t> 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 2017 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  <a:sym typeface="Symbol" charset="2"/>
              </a:rPr>
              <a:t>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GB" sz="1200" dirty="0" err="1">
                <a:solidFill>
                  <a:schemeClr val="bg1">
                    <a:lumMod val="65000"/>
                  </a:schemeClr>
                </a:solidFill>
              </a:rPr>
              <a:t>www.scienceinschool.org</a:t>
            </a:r>
            <a:endParaRPr lang="en-US" sz="12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0" y="6213560"/>
            <a:ext cx="12115800" cy="892552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  <a:tabLst>
                <a:tab pos="2743200" algn="ctr"/>
                <a:tab pos="5486400" algn="r"/>
              </a:tabLst>
            </a:pPr>
            <a:r>
              <a:rPr lang="es-AR" sz="1200" dirty="0">
                <a:solidFill>
                  <a:srgbClr val="A6A6A6"/>
                </a:solidFill>
              </a:rPr>
              <a:t>Material complementario para:</a:t>
            </a:r>
            <a:r>
              <a:rPr lang="en-US" sz="1200" dirty="0">
                <a:solidFill>
                  <a:srgbClr val="A6A6A6"/>
                </a:solidFill>
              </a:rPr>
              <a:t> </a:t>
            </a:r>
          </a:p>
          <a:p>
            <a:pPr>
              <a:spcAft>
                <a:spcPts val="600"/>
              </a:spcAft>
              <a:tabLst>
                <a:tab pos="2743200" algn="ctr"/>
                <a:tab pos="5486400" algn="r"/>
              </a:tabLst>
            </a:pPr>
            <a:r>
              <a:rPr lang="en-US" sz="1200" dirty="0" err="1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Kucharski</a:t>
            </a:r>
            <a:r>
              <a:rPr lang="en-US" sz="1200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 A et al. </a:t>
            </a:r>
            <a:r>
              <a:rPr lang="en-GB" sz="1200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(2017) Disease dynamics: understanding the spread of diseases. </a:t>
            </a:r>
            <a:r>
              <a:rPr lang="en-GB" sz="1200" i="1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Science in School</a:t>
            </a:r>
            <a:r>
              <a:rPr lang="en-GB" sz="1200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 </a:t>
            </a:r>
            <a:r>
              <a:rPr lang="en-GB" sz="1200" b="1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40</a:t>
            </a:r>
            <a:r>
              <a:rPr lang="en-GB" sz="1200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: 52–56. </a:t>
            </a:r>
            <a:r>
              <a:rPr lang="en-GB" sz="1200" dirty="0" err="1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www.scienceinschool.org</a:t>
            </a:r>
            <a:r>
              <a:rPr lang="en-GB" sz="1200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/2017/issue40/</a:t>
            </a:r>
            <a:r>
              <a:rPr lang="en-GB" sz="1200" dirty="0" err="1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diseasedynamics</a:t>
            </a:r>
            <a:endParaRPr lang="en-US" sz="1200" dirty="0">
              <a:latin typeface="Times New Roman" charset="0"/>
              <a:ea typeface="Times New Roman" charset="0"/>
            </a:endParaRPr>
          </a:p>
          <a:p>
            <a:pPr>
              <a:spcAft>
                <a:spcPts val="600"/>
              </a:spcAft>
              <a:tabLst>
                <a:tab pos="2743200" algn="ctr"/>
                <a:tab pos="5486400" algn="r"/>
              </a:tabLst>
            </a:pPr>
            <a:r>
              <a:rPr lang="en-GB" dirty="0">
                <a:solidFill>
                  <a:srgbClr val="000000"/>
                </a:solidFill>
                <a:latin typeface="Times New Roman" charset="0"/>
                <a:ea typeface="Times New Roman" charset="0"/>
                <a:cs typeface="Times New Roman" charset="0"/>
              </a:rPr>
              <a:t> </a:t>
            </a:r>
            <a:endParaRPr lang="en-US" sz="1200" dirty="0">
              <a:latin typeface="Times New Roman" charset="0"/>
              <a:ea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00908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" name="Picture 49" descr="dice2.png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665" t="1059" r="33722" b="-1059"/>
          <a:stretch/>
        </p:blipFill>
        <p:spPr>
          <a:xfrm>
            <a:off x="2074069" y="2921260"/>
            <a:ext cx="840626" cy="1050928"/>
          </a:xfrm>
          <a:prstGeom prst="rect">
            <a:avLst/>
          </a:prstGeom>
        </p:spPr>
      </p:pic>
      <p:sp>
        <p:nvSpPr>
          <p:cNvPr id="49" name="Oval 48"/>
          <p:cNvSpPr>
            <a:spLocks noChangeAspect="1"/>
          </p:cNvSpPr>
          <p:nvPr/>
        </p:nvSpPr>
        <p:spPr bwMode="auto">
          <a:xfrm>
            <a:off x="3469336" y="3421063"/>
            <a:ext cx="582232" cy="540000"/>
          </a:xfrm>
          <a:prstGeom prst="ellipse">
            <a:avLst/>
          </a:prstGeom>
          <a:solidFill>
            <a:srgbClr val="F2F2F2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46" name="Oval 45"/>
          <p:cNvSpPr>
            <a:spLocks noChangeAspect="1"/>
          </p:cNvSpPr>
          <p:nvPr/>
        </p:nvSpPr>
        <p:spPr bwMode="auto">
          <a:xfrm>
            <a:off x="3467649" y="2432052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3" name="Oval 2"/>
          <p:cNvSpPr>
            <a:spLocks noChangeAspect="1"/>
          </p:cNvSpPr>
          <p:nvPr/>
        </p:nvSpPr>
        <p:spPr bwMode="auto">
          <a:xfrm>
            <a:off x="1640886" y="1592263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4" name="Oval 3"/>
          <p:cNvSpPr>
            <a:spLocks noChangeAspect="1"/>
          </p:cNvSpPr>
          <p:nvPr/>
        </p:nvSpPr>
        <p:spPr bwMode="auto">
          <a:xfrm>
            <a:off x="2936921" y="1592263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5" name="Oval 4"/>
          <p:cNvSpPr>
            <a:spLocks noChangeAspect="1"/>
          </p:cNvSpPr>
          <p:nvPr/>
        </p:nvSpPr>
        <p:spPr bwMode="auto">
          <a:xfrm>
            <a:off x="4116516" y="1592263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6" name="Oval 5"/>
          <p:cNvSpPr>
            <a:spLocks noChangeAspect="1"/>
          </p:cNvSpPr>
          <p:nvPr/>
        </p:nvSpPr>
        <p:spPr bwMode="auto">
          <a:xfrm>
            <a:off x="4718964" y="2430463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" name="Oval 11"/>
          <p:cNvSpPr>
            <a:spLocks noChangeAspect="1"/>
          </p:cNvSpPr>
          <p:nvPr/>
        </p:nvSpPr>
        <p:spPr bwMode="auto">
          <a:xfrm>
            <a:off x="4718964" y="3421063"/>
            <a:ext cx="582232" cy="540000"/>
          </a:xfrm>
          <a:prstGeom prst="ellipse">
            <a:avLst/>
          </a:prstGeom>
          <a:solidFill>
            <a:srgbClr val="F2F2F2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cxnSp>
        <p:nvCxnSpPr>
          <p:cNvPr id="14" name="Straight Connector 13"/>
          <p:cNvCxnSpPr>
            <a:stCxn id="6" idx="1"/>
            <a:endCxn id="5" idx="4"/>
          </p:cNvCxnSpPr>
          <p:nvPr/>
        </p:nvCxnSpPr>
        <p:spPr bwMode="auto">
          <a:xfrm rot="16200000" flipV="1">
            <a:off x="4417295" y="2122607"/>
            <a:ext cx="377281" cy="396604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endCxn id="5" idx="4"/>
          </p:cNvCxnSpPr>
          <p:nvPr/>
        </p:nvCxnSpPr>
        <p:spPr bwMode="auto">
          <a:xfrm rot="5400000" flipH="1" flipV="1">
            <a:off x="3997908" y="2099832"/>
            <a:ext cx="377281" cy="442169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12" idx="1"/>
          </p:cNvCxnSpPr>
          <p:nvPr/>
        </p:nvCxnSpPr>
        <p:spPr bwMode="auto">
          <a:xfrm rot="16200000" flipV="1">
            <a:off x="4080462" y="2776377"/>
            <a:ext cx="608762" cy="838772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 bwMode="auto">
          <a:xfrm rot="5400000">
            <a:off x="3534308" y="3195712"/>
            <a:ext cx="450600" cy="16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6" idx="2"/>
          </p:cNvCxnSpPr>
          <p:nvPr/>
        </p:nvCxnSpPr>
        <p:spPr bwMode="auto">
          <a:xfrm rot="10800000">
            <a:off x="4050723" y="2700463"/>
            <a:ext cx="668240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6" idx="4"/>
            <a:endCxn id="12" idx="0"/>
          </p:cNvCxnSpPr>
          <p:nvPr/>
        </p:nvCxnSpPr>
        <p:spPr bwMode="auto">
          <a:xfrm rot="5400000">
            <a:off x="4784780" y="3195712"/>
            <a:ext cx="450600" cy="16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12" idx="2"/>
          </p:cNvCxnSpPr>
          <p:nvPr/>
        </p:nvCxnSpPr>
        <p:spPr bwMode="auto">
          <a:xfrm rot="10800000">
            <a:off x="4050723" y="3691062"/>
            <a:ext cx="668240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>
            <a:stCxn id="3" idx="6"/>
            <a:endCxn id="4" idx="2"/>
          </p:cNvCxnSpPr>
          <p:nvPr/>
        </p:nvCxnSpPr>
        <p:spPr bwMode="auto">
          <a:xfrm>
            <a:off x="2223117" y="1862263"/>
            <a:ext cx="713805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>
            <a:stCxn id="5" idx="2"/>
            <a:endCxn id="4" idx="6"/>
          </p:cNvCxnSpPr>
          <p:nvPr/>
        </p:nvCxnSpPr>
        <p:spPr bwMode="auto">
          <a:xfrm rot="10800000">
            <a:off x="3519146" y="1862263"/>
            <a:ext cx="597365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1" name="Oval 120"/>
          <p:cNvSpPr>
            <a:spLocks noChangeAspect="1"/>
          </p:cNvSpPr>
          <p:nvPr/>
        </p:nvSpPr>
        <p:spPr bwMode="auto">
          <a:xfrm>
            <a:off x="5933999" y="3421063"/>
            <a:ext cx="582232" cy="540000"/>
          </a:xfrm>
          <a:prstGeom prst="ellipse">
            <a:avLst/>
          </a:prstGeom>
          <a:solidFill>
            <a:srgbClr val="FF00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cxnSp>
        <p:nvCxnSpPr>
          <p:cNvPr id="122" name="Straight Connector 121"/>
          <p:cNvCxnSpPr>
            <a:stCxn id="12" idx="6"/>
            <a:endCxn id="121" idx="2"/>
          </p:cNvCxnSpPr>
          <p:nvPr/>
        </p:nvCxnSpPr>
        <p:spPr bwMode="auto">
          <a:xfrm>
            <a:off x="5301196" y="3691063"/>
            <a:ext cx="632800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5" name="Oval 124"/>
          <p:cNvSpPr>
            <a:spLocks noChangeAspect="1"/>
          </p:cNvSpPr>
          <p:nvPr/>
        </p:nvSpPr>
        <p:spPr bwMode="auto">
          <a:xfrm>
            <a:off x="5935687" y="2381250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6" name="Oval 125"/>
          <p:cNvSpPr>
            <a:spLocks noChangeAspect="1"/>
          </p:cNvSpPr>
          <p:nvPr/>
        </p:nvSpPr>
        <p:spPr bwMode="auto">
          <a:xfrm>
            <a:off x="7392036" y="3940175"/>
            <a:ext cx="582232" cy="540000"/>
          </a:xfrm>
          <a:prstGeom prst="ellipse">
            <a:avLst/>
          </a:prstGeom>
          <a:solidFill>
            <a:srgbClr val="FF00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7" name="Oval 126"/>
          <p:cNvSpPr>
            <a:spLocks noChangeAspect="1"/>
          </p:cNvSpPr>
          <p:nvPr/>
        </p:nvSpPr>
        <p:spPr bwMode="auto">
          <a:xfrm>
            <a:off x="7295817" y="3101975"/>
            <a:ext cx="582232" cy="540000"/>
          </a:xfrm>
          <a:prstGeom prst="ellipse">
            <a:avLst/>
          </a:prstGeom>
          <a:solidFill>
            <a:srgbClr val="FF00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8" name="Oval 127"/>
          <p:cNvSpPr>
            <a:spLocks noChangeAspect="1"/>
          </p:cNvSpPr>
          <p:nvPr/>
        </p:nvSpPr>
        <p:spPr bwMode="auto">
          <a:xfrm>
            <a:off x="7473038" y="1882775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9" name="Oval 128"/>
          <p:cNvSpPr>
            <a:spLocks noChangeAspect="1"/>
          </p:cNvSpPr>
          <p:nvPr/>
        </p:nvSpPr>
        <p:spPr bwMode="auto">
          <a:xfrm>
            <a:off x="8526067" y="1260475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30" name="Oval 129"/>
          <p:cNvSpPr>
            <a:spLocks noChangeAspect="1"/>
          </p:cNvSpPr>
          <p:nvPr/>
        </p:nvSpPr>
        <p:spPr bwMode="auto">
          <a:xfrm>
            <a:off x="9984106" y="1273175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31" name="Oval 130"/>
          <p:cNvSpPr>
            <a:spLocks noChangeAspect="1"/>
          </p:cNvSpPr>
          <p:nvPr/>
        </p:nvSpPr>
        <p:spPr bwMode="auto">
          <a:xfrm>
            <a:off x="8769079" y="2797175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32" name="Oval 131"/>
          <p:cNvSpPr>
            <a:spLocks noChangeAspect="1"/>
          </p:cNvSpPr>
          <p:nvPr/>
        </p:nvSpPr>
        <p:spPr bwMode="auto">
          <a:xfrm>
            <a:off x="8688071" y="4473575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cxnSp>
        <p:nvCxnSpPr>
          <p:cNvPr id="135" name="Straight Connector 134"/>
          <p:cNvCxnSpPr>
            <a:stCxn id="121" idx="5"/>
            <a:endCxn id="126" idx="2"/>
          </p:cNvCxnSpPr>
          <p:nvPr/>
        </p:nvCxnSpPr>
        <p:spPr bwMode="auto">
          <a:xfrm rot="16200000" flipH="1">
            <a:off x="6747410" y="3565547"/>
            <a:ext cx="328193" cy="961073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Connector 137"/>
          <p:cNvCxnSpPr>
            <a:stCxn id="126" idx="5"/>
            <a:endCxn id="132" idx="2"/>
          </p:cNvCxnSpPr>
          <p:nvPr/>
        </p:nvCxnSpPr>
        <p:spPr bwMode="auto">
          <a:xfrm rot="16200000" flipH="1">
            <a:off x="8117303" y="4172806"/>
            <a:ext cx="342481" cy="799069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2" name="Straight Connector 141"/>
          <p:cNvCxnSpPr>
            <a:stCxn id="127" idx="2"/>
            <a:endCxn id="121" idx="6"/>
          </p:cNvCxnSpPr>
          <p:nvPr/>
        </p:nvCxnSpPr>
        <p:spPr bwMode="auto">
          <a:xfrm flipH="1">
            <a:off x="6516230" y="3371975"/>
            <a:ext cx="779586" cy="3190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Connector 144"/>
          <p:cNvCxnSpPr>
            <a:stCxn id="126" idx="0"/>
            <a:endCxn id="127" idx="4"/>
          </p:cNvCxnSpPr>
          <p:nvPr/>
        </p:nvCxnSpPr>
        <p:spPr bwMode="auto">
          <a:xfrm flipH="1" flipV="1">
            <a:off x="7586935" y="3641975"/>
            <a:ext cx="96219" cy="298200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Connector 149"/>
          <p:cNvCxnSpPr>
            <a:stCxn id="127" idx="6"/>
            <a:endCxn id="131" idx="2"/>
          </p:cNvCxnSpPr>
          <p:nvPr/>
        </p:nvCxnSpPr>
        <p:spPr bwMode="auto">
          <a:xfrm flipV="1">
            <a:off x="7878052" y="3067175"/>
            <a:ext cx="891029" cy="304800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1" name="Straight Connector 150"/>
          <p:cNvCxnSpPr>
            <a:stCxn id="126" idx="6"/>
            <a:endCxn id="131" idx="3"/>
          </p:cNvCxnSpPr>
          <p:nvPr/>
        </p:nvCxnSpPr>
        <p:spPr bwMode="auto">
          <a:xfrm flipV="1">
            <a:off x="7974270" y="3258101"/>
            <a:ext cx="880071" cy="952081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8" name="Straight Connector 157"/>
          <p:cNvCxnSpPr>
            <a:stCxn id="121" idx="0"/>
            <a:endCxn id="125" idx="4"/>
          </p:cNvCxnSpPr>
          <p:nvPr/>
        </p:nvCxnSpPr>
        <p:spPr bwMode="auto">
          <a:xfrm rot="5400000" flipH="1" flipV="1">
            <a:off x="5976057" y="3170326"/>
            <a:ext cx="499813" cy="1687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1" name="Straight Connector 160"/>
          <p:cNvCxnSpPr>
            <a:stCxn id="125" idx="6"/>
            <a:endCxn id="128" idx="2"/>
          </p:cNvCxnSpPr>
          <p:nvPr/>
        </p:nvCxnSpPr>
        <p:spPr bwMode="auto">
          <a:xfrm flipV="1">
            <a:off x="6517922" y="2152787"/>
            <a:ext cx="955123" cy="498475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7" name="Straight Connector 166"/>
          <p:cNvCxnSpPr>
            <a:stCxn id="128" idx="5"/>
            <a:endCxn id="131" idx="1"/>
          </p:cNvCxnSpPr>
          <p:nvPr/>
        </p:nvCxnSpPr>
        <p:spPr bwMode="auto">
          <a:xfrm rot="16200000" flipH="1">
            <a:off x="8145889" y="2167818"/>
            <a:ext cx="532562" cy="884337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0" name="Straight Connector 169"/>
          <p:cNvCxnSpPr>
            <a:stCxn id="125" idx="5"/>
            <a:endCxn id="131" idx="2"/>
          </p:cNvCxnSpPr>
          <p:nvPr/>
        </p:nvCxnSpPr>
        <p:spPr bwMode="auto">
          <a:xfrm rot="16200000" flipH="1">
            <a:off x="7488358" y="1786460"/>
            <a:ext cx="225006" cy="2336424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3" name="Straight Connector 172"/>
          <p:cNvCxnSpPr>
            <a:stCxn id="130" idx="2"/>
            <a:endCxn id="129" idx="6"/>
          </p:cNvCxnSpPr>
          <p:nvPr/>
        </p:nvCxnSpPr>
        <p:spPr bwMode="auto">
          <a:xfrm rot="10800000">
            <a:off x="9108307" y="1530475"/>
            <a:ext cx="875807" cy="12700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4" name="Straight Connector 173"/>
          <p:cNvCxnSpPr>
            <a:stCxn id="129" idx="3"/>
            <a:endCxn id="128" idx="7"/>
          </p:cNvCxnSpPr>
          <p:nvPr/>
        </p:nvCxnSpPr>
        <p:spPr bwMode="auto">
          <a:xfrm rot="5400000">
            <a:off x="8170437" y="1520964"/>
            <a:ext cx="240462" cy="641330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2" name="Oval 211"/>
          <p:cNvSpPr>
            <a:spLocks noChangeAspect="1"/>
          </p:cNvSpPr>
          <p:nvPr/>
        </p:nvSpPr>
        <p:spPr bwMode="auto">
          <a:xfrm>
            <a:off x="9903104" y="2339975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65" name="Text Box 3"/>
          <p:cNvSpPr txBox="1">
            <a:spLocks noChangeArrowheads="1"/>
          </p:cNvSpPr>
          <p:nvPr/>
        </p:nvSpPr>
        <p:spPr bwMode="auto">
          <a:xfrm>
            <a:off x="1673695" y="4878933"/>
            <a:ext cx="10094972" cy="8987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</a:pPr>
            <a:r>
              <a:rPr lang="en-US" sz="2400" dirty="0">
                <a:latin typeface="Helvetica Neue Light"/>
                <a:cs typeface="Helvetica Neue Light"/>
              </a:rPr>
              <a:t>• </a:t>
            </a:r>
            <a:r>
              <a:rPr lang="en-US" sz="2400" dirty="0" err="1">
                <a:latin typeface="Helvetica Neue Light"/>
                <a:cs typeface="Helvetica Neue Light"/>
              </a:rPr>
              <a:t>Comienza</a:t>
            </a:r>
            <a:r>
              <a:rPr lang="en-US" sz="2400" dirty="0">
                <a:latin typeface="Helvetica Neue Light"/>
                <a:cs typeface="Helvetica Neue Light"/>
              </a:rPr>
              <a:t> con dos personas </a:t>
            </a:r>
            <a:r>
              <a:rPr lang="en-US" sz="2400" dirty="0" err="1">
                <a:latin typeface="Helvetica Neue Light"/>
                <a:cs typeface="Helvetica Neue Light"/>
              </a:rPr>
              <a:t>infectadas</a:t>
            </a:r>
            <a:r>
              <a:rPr lang="en-US" sz="2400" dirty="0">
                <a:latin typeface="Helvetica Neue Light"/>
                <a:cs typeface="Helvetica Neue Light"/>
              </a:rPr>
              <a:t> </a:t>
            </a:r>
          </a:p>
          <a:p>
            <a:pPr>
              <a:lnSpc>
                <a:spcPct val="110000"/>
              </a:lnSpc>
            </a:pPr>
            <a:r>
              <a:rPr lang="en-US" sz="2400" dirty="0">
                <a:latin typeface="Helvetica Neue Light"/>
                <a:cs typeface="Helvetica Neue Light"/>
              </a:rPr>
              <a:t>• </a:t>
            </a:r>
            <a:r>
              <a:rPr lang="en-US" sz="2400" dirty="0" err="1">
                <a:latin typeface="Helvetica Neue Light"/>
                <a:cs typeface="Helvetica Neue Light"/>
              </a:rPr>
              <a:t>Tira</a:t>
            </a:r>
            <a:r>
              <a:rPr lang="en-US" sz="2400" dirty="0">
                <a:latin typeface="Helvetica Neue Light"/>
                <a:cs typeface="Helvetica Neue Light"/>
              </a:rPr>
              <a:t> el dado </a:t>
            </a:r>
            <a:r>
              <a:rPr lang="en-US" sz="2400" dirty="0" err="1">
                <a:latin typeface="Helvetica Neue Light"/>
                <a:cs typeface="Helvetica Neue Light"/>
              </a:rPr>
              <a:t>para</a:t>
            </a:r>
            <a:r>
              <a:rPr lang="en-US" sz="2400" dirty="0">
                <a:latin typeface="Helvetica Neue Light"/>
                <a:cs typeface="Helvetica Neue Light"/>
              </a:rPr>
              <a:t> </a:t>
            </a:r>
            <a:r>
              <a:rPr lang="en-US" sz="2400" dirty="0" err="1">
                <a:latin typeface="Helvetica Neue Light"/>
                <a:cs typeface="Helvetica Neue Light"/>
              </a:rPr>
              <a:t>cada</a:t>
            </a:r>
            <a:r>
              <a:rPr lang="en-US" sz="2400" dirty="0">
                <a:latin typeface="Helvetica Neue Light"/>
                <a:cs typeface="Helvetica Neue Light"/>
              </a:rPr>
              <a:t> </a:t>
            </a:r>
            <a:r>
              <a:rPr lang="en-US" sz="2400" dirty="0" err="1">
                <a:latin typeface="Helvetica Neue Light"/>
                <a:cs typeface="Helvetica Neue Light"/>
              </a:rPr>
              <a:t>uno</a:t>
            </a:r>
            <a:r>
              <a:rPr lang="en-US" sz="2400" dirty="0">
                <a:latin typeface="Helvetica Neue Light"/>
                <a:cs typeface="Helvetica Neue Light"/>
              </a:rPr>
              <a:t> de los </a:t>
            </a:r>
            <a:r>
              <a:rPr lang="en-US" sz="2400" dirty="0" err="1">
                <a:latin typeface="Helvetica Neue Light"/>
                <a:cs typeface="Helvetica Neue Light"/>
              </a:rPr>
              <a:t>contactos</a:t>
            </a:r>
            <a:r>
              <a:rPr lang="en-US" sz="2400" dirty="0">
                <a:latin typeface="Helvetica Neue Light"/>
                <a:cs typeface="Helvetica Neue Light"/>
              </a:rPr>
              <a:t> de </a:t>
            </a:r>
            <a:r>
              <a:rPr lang="en-US" sz="2400" dirty="0" err="1">
                <a:latin typeface="Helvetica Neue Light"/>
                <a:cs typeface="Helvetica Neue Light"/>
              </a:rPr>
              <a:t>cada</a:t>
            </a:r>
            <a:r>
              <a:rPr lang="en-US" sz="2400" dirty="0">
                <a:latin typeface="Helvetica Neue Light"/>
                <a:cs typeface="Helvetica Neue Light"/>
              </a:rPr>
              <a:t> persona </a:t>
            </a:r>
            <a:r>
              <a:rPr lang="en-US" sz="2400" dirty="0" err="1">
                <a:latin typeface="Helvetica Neue Light"/>
                <a:cs typeface="Helvetica Neue Light"/>
              </a:rPr>
              <a:t>infectad</a:t>
            </a:r>
            <a:r>
              <a:rPr lang="en-US" sz="2400" dirty="0">
                <a:latin typeface="Helvetica Neue Light"/>
                <a:cs typeface="Helvetica Neue Light"/>
              </a:rPr>
              <a:t> </a:t>
            </a:r>
          </a:p>
        </p:txBody>
      </p:sp>
      <p:sp>
        <p:nvSpPr>
          <p:cNvPr id="66" name="Rectangle 3"/>
          <p:cNvSpPr>
            <a:spLocks noChangeArrowheads="1"/>
          </p:cNvSpPr>
          <p:nvPr/>
        </p:nvSpPr>
        <p:spPr bwMode="auto">
          <a:xfrm>
            <a:off x="1673697" y="4324894"/>
            <a:ext cx="137703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s-ES_tradnl" sz="2800" b="1" dirty="0">
                <a:latin typeface="Helvetica Neue"/>
                <a:cs typeface="Helvetica Neue"/>
              </a:rPr>
              <a:t>Día 3 </a:t>
            </a:r>
            <a:endParaRPr lang="en-US" sz="2800" b="1" dirty="0">
              <a:latin typeface="Helvetica Neue"/>
              <a:cs typeface="Helvetica Neue"/>
            </a:endParaRPr>
          </a:p>
        </p:txBody>
      </p:sp>
      <p:sp>
        <p:nvSpPr>
          <p:cNvPr id="45" name="Title 1"/>
          <p:cNvSpPr txBox="1">
            <a:spLocks/>
          </p:cNvSpPr>
          <p:nvPr/>
        </p:nvSpPr>
        <p:spPr>
          <a:xfrm>
            <a:off x="1721885" y="274638"/>
            <a:ext cx="8748237" cy="773112"/>
          </a:xfrm>
          <a:prstGeom prst="rect">
            <a:avLst/>
          </a:prstGeom>
        </p:spPr>
        <p:txBody>
          <a:bodyPr>
            <a:normAutofit fontScale="9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600" dirty="0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¿</a:t>
            </a:r>
            <a:r>
              <a:rPr lang="en-GB" sz="3600" dirty="0" err="1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Cómo</a:t>
            </a:r>
            <a:r>
              <a:rPr lang="en-GB" sz="3600" dirty="0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 se </a:t>
            </a:r>
            <a:r>
              <a:rPr lang="en-GB" sz="3600" dirty="0" err="1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propaga</a:t>
            </a:r>
            <a:r>
              <a:rPr lang="en-GB" sz="3600" dirty="0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 </a:t>
            </a:r>
            <a:r>
              <a:rPr lang="en-GB" sz="3600" dirty="0" err="1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una</a:t>
            </a:r>
            <a:r>
              <a:rPr lang="en-GB" sz="3600" dirty="0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 </a:t>
            </a:r>
            <a:r>
              <a:rPr lang="en-GB" sz="3600" dirty="0" err="1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epidemia</a:t>
            </a:r>
            <a:r>
              <a:rPr lang="en-GB" sz="3600" dirty="0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 en </a:t>
            </a:r>
            <a:r>
              <a:rPr lang="en-GB" sz="3600" dirty="0" err="1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una</a:t>
            </a:r>
            <a:r>
              <a:rPr lang="en-GB" sz="3600" dirty="0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 red? </a:t>
            </a:r>
          </a:p>
        </p:txBody>
      </p:sp>
      <p:sp>
        <p:nvSpPr>
          <p:cNvPr id="47" name="Oval 46"/>
          <p:cNvSpPr>
            <a:spLocks noChangeAspect="1"/>
          </p:cNvSpPr>
          <p:nvPr/>
        </p:nvSpPr>
        <p:spPr bwMode="auto">
          <a:xfrm>
            <a:off x="5933997" y="3421062"/>
            <a:ext cx="582230" cy="540000"/>
          </a:xfrm>
          <a:prstGeom prst="ellipse">
            <a:avLst/>
          </a:prstGeom>
          <a:solidFill>
            <a:srgbClr val="FF0000"/>
          </a:solidFill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cxnSp>
        <p:nvCxnSpPr>
          <p:cNvPr id="48" name="Straight Connector 47"/>
          <p:cNvCxnSpPr/>
          <p:nvPr/>
        </p:nvCxnSpPr>
        <p:spPr bwMode="auto">
          <a:xfrm rot="16200000" flipH="1">
            <a:off x="4559055" y="3442639"/>
            <a:ext cx="885714" cy="496967"/>
          </a:xfrm>
          <a:prstGeom prst="line">
            <a:avLst/>
          </a:prstGeom>
          <a:solidFill>
            <a:srgbClr val="3366FF"/>
          </a:solidFill>
          <a:ln w="50800" cap="rnd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 bwMode="auto">
          <a:xfrm rot="5400000">
            <a:off x="4584456" y="3417237"/>
            <a:ext cx="885714" cy="547770"/>
          </a:xfrm>
          <a:prstGeom prst="line">
            <a:avLst/>
          </a:prstGeom>
          <a:solidFill>
            <a:srgbClr val="3366FF"/>
          </a:solidFill>
          <a:ln w="50800" cap="rnd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 bwMode="auto">
          <a:xfrm rot="16200000" flipH="1">
            <a:off x="3309425" y="3442579"/>
            <a:ext cx="885714" cy="496967"/>
          </a:xfrm>
          <a:prstGeom prst="line">
            <a:avLst/>
          </a:prstGeom>
          <a:solidFill>
            <a:srgbClr val="3366FF"/>
          </a:solidFill>
          <a:ln w="50800" cap="rnd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 bwMode="auto">
          <a:xfrm rot="5400000">
            <a:off x="3334826" y="3417177"/>
            <a:ext cx="885714" cy="547770"/>
          </a:xfrm>
          <a:prstGeom prst="line">
            <a:avLst/>
          </a:prstGeom>
          <a:solidFill>
            <a:srgbClr val="3366FF"/>
          </a:solidFill>
          <a:ln w="50800" cap="rnd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0" y="0"/>
            <a:ext cx="121539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i="1" dirty="0">
                <a:solidFill>
                  <a:schemeClr val="bg1">
                    <a:lumMod val="65000"/>
                  </a:schemeClr>
                </a:solidFill>
              </a:rPr>
              <a:t>Science in School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  <a:sym typeface="Symbol" charset="2"/>
              </a:rPr>
              <a:t>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GB" sz="1200" dirty="0" err="1">
                <a:solidFill>
                  <a:schemeClr val="bg1">
                    <a:lumMod val="65000"/>
                  </a:schemeClr>
                </a:solidFill>
              </a:rPr>
              <a:t>Volumen</a:t>
            </a:r>
            <a:r>
              <a:rPr lang="en-US" sz="1200" dirty="0"/>
              <a:t> 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40: </a:t>
            </a:r>
            <a:r>
              <a:rPr lang="en-GB" sz="1200" dirty="0" err="1">
                <a:solidFill>
                  <a:srgbClr val="A6A6A6"/>
                </a:solidFill>
              </a:rPr>
              <a:t>Verano</a:t>
            </a:r>
            <a:r>
              <a:rPr lang="en-US" sz="1200" dirty="0"/>
              <a:t> 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 2017 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  <a:sym typeface="Symbol" charset="2"/>
              </a:rPr>
              <a:t>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GB" sz="1200" dirty="0" err="1">
                <a:solidFill>
                  <a:schemeClr val="bg1">
                    <a:lumMod val="65000"/>
                  </a:schemeClr>
                </a:solidFill>
              </a:rPr>
              <a:t>www.scienceinschool.org</a:t>
            </a:r>
            <a:endParaRPr lang="en-US" sz="12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0" y="6213560"/>
            <a:ext cx="12115800" cy="892552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  <a:tabLst>
                <a:tab pos="2743200" algn="ctr"/>
                <a:tab pos="5486400" algn="r"/>
              </a:tabLst>
            </a:pPr>
            <a:r>
              <a:rPr lang="es-AR" sz="1200" dirty="0">
                <a:solidFill>
                  <a:srgbClr val="A6A6A6"/>
                </a:solidFill>
              </a:rPr>
              <a:t>Material complementario para:</a:t>
            </a:r>
            <a:r>
              <a:rPr lang="en-US" sz="1200" dirty="0">
                <a:solidFill>
                  <a:srgbClr val="A6A6A6"/>
                </a:solidFill>
              </a:rPr>
              <a:t> </a:t>
            </a:r>
          </a:p>
          <a:p>
            <a:pPr>
              <a:spcAft>
                <a:spcPts val="600"/>
              </a:spcAft>
              <a:tabLst>
                <a:tab pos="2743200" algn="ctr"/>
                <a:tab pos="5486400" algn="r"/>
              </a:tabLst>
            </a:pPr>
            <a:r>
              <a:rPr lang="en-US" sz="1200" dirty="0" err="1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Kucharski</a:t>
            </a:r>
            <a:r>
              <a:rPr lang="en-US" sz="1200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 A et al. </a:t>
            </a:r>
            <a:r>
              <a:rPr lang="en-GB" sz="1200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(2017) Disease dynamics: understanding the spread of diseases. </a:t>
            </a:r>
            <a:r>
              <a:rPr lang="en-GB" sz="1200" i="1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Science in School</a:t>
            </a:r>
            <a:r>
              <a:rPr lang="en-GB" sz="1200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 </a:t>
            </a:r>
            <a:r>
              <a:rPr lang="en-GB" sz="1200" b="1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40</a:t>
            </a:r>
            <a:r>
              <a:rPr lang="en-GB" sz="1200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: 52–56. </a:t>
            </a:r>
            <a:r>
              <a:rPr lang="en-GB" sz="1200" dirty="0" err="1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www.scienceinschool.org</a:t>
            </a:r>
            <a:r>
              <a:rPr lang="en-GB" sz="1200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/2017/issue40/</a:t>
            </a:r>
            <a:r>
              <a:rPr lang="en-GB" sz="1200" dirty="0" err="1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diseasedynamics</a:t>
            </a:r>
            <a:endParaRPr lang="en-US" sz="1200" dirty="0">
              <a:latin typeface="Times New Roman" charset="0"/>
              <a:ea typeface="Times New Roman" charset="0"/>
            </a:endParaRPr>
          </a:p>
          <a:p>
            <a:pPr>
              <a:spcAft>
                <a:spcPts val="600"/>
              </a:spcAft>
              <a:tabLst>
                <a:tab pos="2743200" algn="ctr"/>
                <a:tab pos="5486400" algn="r"/>
              </a:tabLst>
            </a:pPr>
            <a:r>
              <a:rPr lang="en-GB" dirty="0">
                <a:solidFill>
                  <a:srgbClr val="000000"/>
                </a:solidFill>
                <a:latin typeface="Times New Roman" charset="0"/>
                <a:ea typeface="Times New Roman" charset="0"/>
                <a:cs typeface="Times New Roman" charset="0"/>
              </a:rPr>
              <a:t> </a:t>
            </a:r>
            <a:endParaRPr lang="en-US" sz="1200" dirty="0">
              <a:latin typeface="Times New Roman" charset="0"/>
              <a:ea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74351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Oval 48"/>
          <p:cNvSpPr>
            <a:spLocks noChangeAspect="1"/>
          </p:cNvSpPr>
          <p:nvPr/>
        </p:nvSpPr>
        <p:spPr bwMode="auto">
          <a:xfrm>
            <a:off x="3469336" y="3421063"/>
            <a:ext cx="582232" cy="540000"/>
          </a:xfrm>
          <a:prstGeom prst="ellipse">
            <a:avLst/>
          </a:prstGeom>
          <a:solidFill>
            <a:srgbClr val="F2F2F2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46" name="Oval 45"/>
          <p:cNvSpPr>
            <a:spLocks noChangeAspect="1"/>
          </p:cNvSpPr>
          <p:nvPr/>
        </p:nvSpPr>
        <p:spPr bwMode="auto">
          <a:xfrm>
            <a:off x="3467649" y="2432052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3" name="Oval 2"/>
          <p:cNvSpPr>
            <a:spLocks noChangeAspect="1"/>
          </p:cNvSpPr>
          <p:nvPr/>
        </p:nvSpPr>
        <p:spPr bwMode="auto">
          <a:xfrm>
            <a:off x="1640886" y="1592263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4" name="Oval 3"/>
          <p:cNvSpPr>
            <a:spLocks noChangeAspect="1"/>
          </p:cNvSpPr>
          <p:nvPr/>
        </p:nvSpPr>
        <p:spPr bwMode="auto">
          <a:xfrm>
            <a:off x="2936921" y="1592263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5" name="Oval 4"/>
          <p:cNvSpPr>
            <a:spLocks noChangeAspect="1"/>
          </p:cNvSpPr>
          <p:nvPr/>
        </p:nvSpPr>
        <p:spPr bwMode="auto">
          <a:xfrm>
            <a:off x="4116516" y="1592263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6" name="Oval 5"/>
          <p:cNvSpPr>
            <a:spLocks noChangeAspect="1"/>
          </p:cNvSpPr>
          <p:nvPr/>
        </p:nvSpPr>
        <p:spPr bwMode="auto">
          <a:xfrm>
            <a:off x="4718964" y="2430463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" name="Oval 11"/>
          <p:cNvSpPr>
            <a:spLocks noChangeAspect="1"/>
          </p:cNvSpPr>
          <p:nvPr/>
        </p:nvSpPr>
        <p:spPr bwMode="auto">
          <a:xfrm>
            <a:off x="4718964" y="3421063"/>
            <a:ext cx="582232" cy="540000"/>
          </a:xfrm>
          <a:prstGeom prst="ellipse">
            <a:avLst/>
          </a:prstGeom>
          <a:solidFill>
            <a:srgbClr val="F2F2F2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cxnSp>
        <p:nvCxnSpPr>
          <p:cNvPr id="14" name="Straight Connector 13"/>
          <p:cNvCxnSpPr>
            <a:stCxn id="6" idx="1"/>
            <a:endCxn id="5" idx="4"/>
          </p:cNvCxnSpPr>
          <p:nvPr/>
        </p:nvCxnSpPr>
        <p:spPr bwMode="auto">
          <a:xfrm rot="16200000" flipV="1">
            <a:off x="4417295" y="2122607"/>
            <a:ext cx="377281" cy="396604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endCxn id="5" idx="4"/>
          </p:cNvCxnSpPr>
          <p:nvPr/>
        </p:nvCxnSpPr>
        <p:spPr bwMode="auto">
          <a:xfrm rot="5400000" flipH="1" flipV="1">
            <a:off x="3997908" y="2099832"/>
            <a:ext cx="377281" cy="442169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12" idx="1"/>
          </p:cNvCxnSpPr>
          <p:nvPr/>
        </p:nvCxnSpPr>
        <p:spPr bwMode="auto">
          <a:xfrm rot="16200000" flipV="1">
            <a:off x="4080462" y="2776377"/>
            <a:ext cx="608762" cy="838772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 bwMode="auto">
          <a:xfrm rot="5400000">
            <a:off x="3534308" y="3195712"/>
            <a:ext cx="450600" cy="16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6" idx="2"/>
          </p:cNvCxnSpPr>
          <p:nvPr/>
        </p:nvCxnSpPr>
        <p:spPr bwMode="auto">
          <a:xfrm rot="10800000">
            <a:off x="4050723" y="2700463"/>
            <a:ext cx="668240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6" idx="4"/>
            <a:endCxn id="12" idx="0"/>
          </p:cNvCxnSpPr>
          <p:nvPr/>
        </p:nvCxnSpPr>
        <p:spPr bwMode="auto">
          <a:xfrm rot="5400000">
            <a:off x="4784780" y="3195712"/>
            <a:ext cx="450600" cy="16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12" idx="2"/>
          </p:cNvCxnSpPr>
          <p:nvPr/>
        </p:nvCxnSpPr>
        <p:spPr bwMode="auto">
          <a:xfrm rot="10800000">
            <a:off x="4050723" y="3691062"/>
            <a:ext cx="668240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>
            <a:stCxn id="3" idx="6"/>
            <a:endCxn id="4" idx="2"/>
          </p:cNvCxnSpPr>
          <p:nvPr/>
        </p:nvCxnSpPr>
        <p:spPr bwMode="auto">
          <a:xfrm>
            <a:off x="2223117" y="1862263"/>
            <a:ext cx="713805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>
            <a:stCxn id="5" idx="2"/>
            <a:endCxn id="4" idx="6"/>
          </p:cNvCxnSpPr>
          <p:nvPr/>
        </p:nvCxnSpPr>
        <p:spPr bwMode="auto">
          <a:xfrm rot="10800000">
            <a:off x="3519146" y="1862263"/>
            <a:ext cx="597365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1" name="Oval 120"/>
          <p:cNvSpPr>
            <a:spLocks noChangeAspect="1"/>
          </p:cNvSpPr>
          <p:nvPr/>
        </p:nvSpPr>
        <p:spPr bwMode="auto">
          <a:xfrm>
            <a:off x="5933999" y="3421063"/>
            <a:ext cx="582232" cy="540000"/>
          </a:xfrm>
          <a:prstGeom prst="ellipse">
            <a:avLst/>
          </a:prstGeom>
          <a:solidFill>
            <a:srgbClr val="FF00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cxnSp>
        <p:nvCxnSpPr>
          <p:cNvPr id="122" name="Straight Connector 121"/>
          <p:cNvCxnSpPr>
            <a:stCxn id="12" idx="6"/>
            <a:endCxn id="121" idx="2"/>
          </p:cNvCxnSpPr>
          <p:nvPr/>
        </p:nvCxnSpPr>
        <p:spPr bwMode="auto">
          <a:xfrm>
            <a:off x="5301196" y="3691063"/>
            <a:ext cx="632800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5" name="Oval 124"/>
          <p:cNvSpPr>
            <a:spLocks noChangeAspect="1"/>
          </p:cNvSpPr>
          <p:nvPr/>
        </p:nvSpPr>
        <p:spPr bwMode="auto">
          <a:xfrm>
            <a:off x="5935687" y="2381250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6" name="Oval 125"/>
          <p:cNvSpPr>
            <a:spLocks noChangeAspect="1"/>
          </p:cNvSpPr>
          <p:nvPr/>
        </p:nvSpPr>
        <p:spPr bwMode="auto">
          <a:xfrm>
            <a:off x="7392036" y="3940175"/>
            <a:ext cx="582232" cy="540000"/>
          </a:xfrm>
          <a:prstGeom prst="ellipse">
            <a:avLst/>
          </a:prstGeom>
          <a:solidFill>
            <a:srgbClr val="FF00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7" name="Oval 126"/>
          <p:cNvSpPr>
            <a:spLocks noChangeAspect="1"/>
          </p:cNvSpPr>
          <p:nvPr/>
        </p:nvSpPr>
        <p:spPr bwMode="auto">
          <a:xfrm>
            <a:off x="7295817" y="3101975"/>
            <a:ext cx="582232" cy="540000"/>
          </a:xfrm>
          <a:prstGeom prst="ellipse">
            <a:avLst/>
          </a:prstGeom>
          <a:solidFill>
            <a:srgbClr val="FF00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8" name="Oval 127"/>
          <p:cNvSpPr>
            <a:spLocks noChangeAspect="1"/>
          </p:cNvSpPr>
          <p:nvPr/>
        </p:nvSpPr>
        <p:spPr bwMode="auto">
          <a:xfrm>
            <a:off x="7473038" y="1882775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9" name="Oval 128"/>
          <p:cNvSpPr>
            <a:spLocks noChangeAspect="1"/>
          </p:cNvSpPr>
          <p:nvPr/>
        </p:nvSpPr>
        <p:spPr bwMode="auto">
          <a:xfrm>
            <a:off x="8526067" y="1260475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30" name="Oval 129"/>
          <p:cNvSpPr>
            <a:spLocks noChangeAspect="1"/>
          </p:cNvSpPr>
          <p:nvPr/>
        </p:nvSpPr>
        <p:spPr bwMode="auto">
          <a:xfrm>
            <a:off x="9984106" y="1273175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31" name="Oval 130"/>
          <p:cNvSpPr>
            <a:spLocks noChangeAspect="1"/>
          </p:cNvSpPr>
          <p:nvPr/>
        </p:nvSpPr>
        <p:spPr bwMode="auto">
          <a:xfrm>
            <a:off x="8769079" y="2797175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32" name="Oval 131"/>
          <p:cNvSpPr>
            <a:spLocks noChangeAspect="1"/>
          </p:cNvSpPr>
          <p:nvPr/>
        </p:nvSpPr>
        <p:spPr bwMode="auto">
          <a:xfrm>
            <a:off x="8688071" y="4473575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cxnSp>
        <p:nvCxnSpPr>
          <p:cNvPr id="135" name="Straight Connector 134"/>
          <p:cNvCxnSpPr>
            <a:stCxn id="121" idx="5"/>
            <a:endCxn id="126" idx="2"/>
          </p:cNvCxnSpPr>
          <p:nvPr/>
        </p:nvCxnSpPr>
        <p:spPr bwMode="auto">
          <a:xfrm rot="16200000" flipH="1">
            <a:off x="6747410" y="3565547"/>
            <a:ext cx="328193" cy="961073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Connector 137"/>
          <p:cNvCxnSpPr>
            <a:stCxn id="126" idx="5"/>
            <a:endCxn id="132" idx="2"/>
          </p:cNvCxnSpPr>
          <p:nvPr/>
        </p:nvCxnSpPr>
        <p:spPr bwMode="auto">
          <a:xfrm rot="16200000" flipH="1">
            <a:off x="8117303" y="4172806"/>
            <a:ext cx="342481" cy="799069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2" name="Straight Connector 141"/>
          <p:cNvCxnSpPr>
            <a:stCxn id="127" idx="2"/>
            <a:endCxn id="121" idx="6"/>
          </p:cNvCxnSpPr>
          <p:nvPr/>
        </p:nvCxnSpPr>
        <p:spPr bwMode="auto">
          <a:xfrm flipH="1">
            <a:off x="6516230" y="3371975"/>
            <a:ext cx="779586" cy="3190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Connector 144"/>
          <p:cNvCxnSpPr>
            <a:stCxn id="126" idx="0"/>
            <a:endCxn id="127" idx="4"/>
          </p:cNvCxnSpPr>
          <p:nvPr/>
        </p:nvCxnSpPr>
        <p:spPr bwMode="auto">
          <a:xfrm flipH="1" flipV="1">
            <a:off x="7586935" y="3641975"/>
            <a:ext cx="96219" cy="298200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Connector 149"/>
          <p:cNvCxnSpPr>
            <a:stCxn id="127" idx="6"/>
            <a:endCxn id="131" idx="2"/>
          </p:cNvCxnSpPr>
          <p:nvPr/>
        </p:nvCxnSpPr>
        <p:spPr bwMode="auto">
          <a:xfrm flipV="1">
            <a:off x="7878052" y="3067175"/>
            <a:ext cx="891029" cy="304800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1" name="Straight Connector 150"/>
          <p:cNvCxnSpPr>
            <a:stCxn id="126" idx="6"/>
            <a:endCxn id="131" idx="3"/>
          </p:cNvCxnSpPr>
          <p:nvPr/>
        </p:nvCxnSpPr>
        <p:spPr bwMode="auto">
          <a:xfrm flipV="1">
            <a:off x="7974270" y="3258101"/>
            <a:ext cx="880071" cy="952081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8" name="Straight Connector 157"/>
          <p:cNvCxnSpPr>
            <a:stCxn id="121" idx="0"/>
            <a:endCxn id="125" idx="4"/>
          </p:cNvCxnSpPr>
          <p:nvPr/>
        </p:nvCxnSpPr>
        <p:spPr bwMode="auto">
          <a:xfrm rot="5400000" flipH="1" flipV="1">
            <a:off x="5976057" y="3170326"/>
            <a:ext cx="499813" cy="1687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1" name="Straight Connector 160"/>
          <p:cNvCxnSpPr>
            <a:stCxn id="125" idx="6"/>
            <a:endCxn id="128" idx="2"/>
          </p:cNvCxnSpPr>
          <p:nvPr/>
        </p:nvCxnSpPr>
        <p:spPr bwMode="auto">
          <a:xfrm flipV="1">
            <a:off x="6517922" y="2152787"/>
            <a:ext cx="955123" cy="498475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7" name="Straight Connector 166"/>
          <p:cNvCxnSpPr>
            <a:stCxn id="128" idx="5"/>
            <a:endCxn id="131" idx="1"/>
          </p:cNvCxnSpPr>
          <p:nvPr/>
        </p:nvCxnSpPr>
        <p:spPr bwMode="auto">
          <a:xfrm rot="16200000" flipH="1">
            <a:off x="8145889" y="2167818"/>
            <a:ext cx="532562" cy="884337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0" name="Straight Connector 169"/>
          <p:cNvCxnSpPr>
            <a:stCxn id="125" idx="5"/>
            <a:endCxn id="131" idx="2"/>
          </p:cNvCxnSpPr>
          <p:nvPr/>
        </p:nvCxnSpPr>
        <p:spPr bwMode="auto">
          <a:xfrm rot="16200000" flipH="1">
            <a:off x="7488358" y="1786460"/>
            <a:ext cx="225006" cy="2336424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3" name="Straight Connector 172"/>
          <p:cNvCxnSpPr>
            <a:stCxn id="130" idx="2"/>
            <a:endCxn id="129" idx="6"/>
          </p:cNvCxnSpPr>
          <p:nvPr/>
        </p:nvCxnSpPr>
        <p:spPr bwMode="auto">
          <a:xfrm rot="10800000">
            <a:off x="9108307" y="1530475"/>
            <a:ext cx="875807" cy="12700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4" name="Straight Connector 173"/>
          <p:cNvCxnSpPr>
            <a:stCxn id="129" idx="3"/>
            <a:endCxn id="128" idx="7"/>
          </p:cNvCxnSpPr>
          <p:nvPr/>
        </p:nvCxnSpPr>
        <p:spPr bwMode="auto">
          <a:xfrm rot="5400000">
            <a:off x="8170437" y="1520964"/>
            <a:ext cx="240462" cy="641330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2" name="Oval 211"/>
          <p:cNvSpPr>
            <a:spLocks noChangeAspect="1"/>
          </p:cNvSpPr>
          <p:nvPr/>
        </p:nvSpPr>
        <p:spPr bwMode="auto">
          <a:xfrm>
            <a:off x="9903104" y="2339975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65" name="Text Box 3"/>
          <p:cNvSpPr txBox="1">
            <a:spLocks noChangeArrowheads="1"/>
          </p:cNvSpPr>
          <p:nvPr/>
        </p:nvSpPr>
        <p:spPr bwMode="auto">
          <a:xfrm>
            <a:off x="1707562" y="4912799"/>
            <a:ext cx="10484438" cy="8987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</a:pPr>
            <a:r>
              <a:rPr lang="en-US" sz="2400" dirty="0">
                <a:latin typeface="Helvetica Neue Light"/>
                <a:cs typeface="Helvetica Neue Light"/>
              </a:rPr>
              <a:t>• </a:t>
            </a:r>
            <a:r>
              <a:rPr lang="en-US" sz="2400" dirty="0" err="1">
                <a:latin typeface="Helvetica Neue Light"/>
                <a:cs typeface="Helvetica Neue Light"/>
              </a:rPr>
              <a:t>Comienza</a:t>
            </a:r>
            <a:r>
              <a:rPr lang="en-US" sz="2400" dirty="0">
                <a:latin typeface="Helvetica Neue Light"/>
                <a:cs typeface="Helvetica Neue Light"/>
              </a:rPr>
              <a:t> con dos personas </a:t>
            </a:r>
            <a:r>
              <a:rPr lang="en-US" sz="2400" dirty="0" err="1">
                <a:latin typeface="Helvetica Neue Light"/>
                <a:cs typeface="Helvetica Neue Light"/>
              </a:rPr>
              <a:t>infectadas</a:t>
            </a:r>
            <a:r>
              <a:rPr lang="en-US" sz="2400" dirty="0">
                <a:latin typeface="Helvetica Neue Light"/>
                <a:cs typeface="Helvetica Neue Light"/>
              </a:rPr>
              <a:t> </a:t>
            </a:r>
          </a:p>
          <a:p>
            <a:pPr>
              <a:lnSpc>
                <a:spcPct val="110000"/>
              </a:lnSpc>
            </a:pPr>
            <a:r>
              <a:rPr lang="en-US" sz="2400" dirty="0">
                <a:latin typeface="Helvetica Neue Light"/>
                <a:cs typeface="Helvetica Neue Light"/>
              </a:rPr>
              <a:t>• </a:t>
            </a:r>
            <a:r>
              <a:rPr lang="en-US" sz="2400" dirty="0" err="1">
                <a:latin typeface="Helvetica Neue Light"/>
                <a:cs typeface="Helvetica Neue Light"/>
              </a:rPr>
              <a:t>Tira</a:t>
            </a:r>
            <a:r>
              <a:rPr lang="en-US" sz="2400" dirty="0">
                <a:latin typeface="Helvetica Neue Light"/>
                <a:cs typeface="Helvetica Neue Light"/>
              </a:rPr>
              <a:t> el dado </a:t>
            </a:r>
            <a:r>
              <a:rPr lang="en-US" sz="2400" dirty="0" err="1">
                <a:latin typeface="Helvetica Neue Light"/>
                <a:cs typeface="Helvetica Neue Light"/>
              </a:rPr>
              <a:t>para</a:t>
            </a:r>
            <a:r>
              <a:rPr lang="en-US" sz="2400" dirty="0">
                <a:latin typeface="Helvetica Neue Light"/>
                <a:cs typeface="Helvetica Neue Light"/>
              </a:rPr>
              <a:t> </a:t>
            </a:r>
            <a:r>
              <a:rPr lang="en-US" sz="2400" dirty="0" err="1">
                <a:latin typeface="Helvetica Neue Light"/>
                <a:cs typeface="Helvetica Neue Light"/>
              </a:rPr>
              <a:t>cada</a:t>
            </a:r>
            <a:r>
              <a:rPr lang="en-US" sz="2400" dirty="0">
                <a:latin typeface="Helvetica Neue Light"/>
                <a:cs typeface="Helvetica Neue Light"/>
              </a:rPr>
              <a:t> </a:t>
            </a:r>
            <a:r>
              <a:rPr lang="en-US" sz="2400" dirty="0" err="1">
                <a:latin typeface="Helvetica Neue Light"/>
                <a:cs typeface="Helvetica Neue Light"/>
              </a:rPr>
              <a:t>uno</a:t>
            </a:r>
            <a:r>
              <a:rPr lang="en-US" sz="2400" dirty="0">
                <a:latin typeface="Helvetica Neue Light"/>
                <a:cs typeface="Helvetica Neue Light"/>
              </a:rPr>
              <a:t> de los </a:t>
            </a:r>
            <a:r>
              <a:rPr lang="en-US" sz="2400" dirty="0" err="1">
                <a:latin typeface="Helvetica Neue Light"/>
                <a:cs typeface="Helvetica Neue Light"/>
              </a:rPr>
              <a:t>contactos</a:t>
            </a:r>
            <a:r>
              <a:rPr lang="en-US" sz="2400" dirty="0">
                <a:latin typeface="Helvetica Neue Light"/>
                <a:cs typeface="Helvetica Neue Light"/>
              </a:rPr>
              <a:t> de </a:t>
            </a:r>
            <a:r>
              <a:rPr lang="en-US" sz="2400" dirty="0" err="1">
                <a:latin typeface="Helvetica Neue Light"/>
                <a:cs typeface="Helvetica Neue Light"/>
              </a:rPr>
              <a:t>cada</a:t>
            </a:r>
            <a:r>
              <a:rPr lang="en-US" sz="2400" dirty="0">
                <a:latin typeface="Helvetica Neue Light"/>
                <a:cs typeface="Helvetica Neue Light"/>
              </a:rPr>
              <a:t> persona </a:t>
            </a:r>
            <a:r>
              <a:rPr lang="en-US" sz="2400" dirty="0" err="1">
                <a:latin typeface="Helvetica Neue Light"/>
                <a:cs typeface="Helvetica Neue Light"/>
              </a:rPr>
              <a:t>infectad</a:t>
            </a:r>
            <a:r>
              <a:rPr lang="en-US" sz="2400" dirty="0">
                <a:latin typeface="Helvetica Neue Light"/>
                <a:cs typeface="Helvetica Neue Light"/>
              </a:rPr>
              <a:t> </a:t>
            </a:r>
          </a:p>
        </p:txBody>
      </p:sp>
      <p:sp>
        <p:nvSpPr>
          <p:cNvPr id="66" name="Rectangle 3"/>
          <p:cNvSpPr>
            <a:spLocks noChangeArrowheads="1"/>
          </p:cNvSpPr>
          <p:nvPr/>
        </p:nvSpPr>
        <p:spPr bwMode="auto">
          <a:xfrm>
            <a:off x="1656763" y="4274095"/>
            <a:ext cx="137703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s-ES_tradnl" sz="2800" b="1" dirty="0">
                <a:latin typeface="Helvetica Neue"/>
                <a:cs typeface="Helvetica Neue"/>
              </a:rPr>
              <a:t>Día 3 </a:t>
            </a:r>
            <a:endParaRPr lang="en-US" sz="2800" b="1" dirty="0">
              <a:latin typeface="Helvetica Neue"/>
              <a:cs typeface="Helvetica Neue"/>
            </a:endParaRPr>
          </a:p>
        </p:txBody>
      </p:sp>
      <p:sp>
        <p:nvSpPr>
          <p:cNvPr id="45" name="Title 1"/>
          <p:cNvSpPr txBox="1">
            <a:spLocks/>
          </p:cNvSpPr>
          <p:nvPr/>
        </p:nvSpPr>
        <p:spPr>
          <a:xfrm>
            <a:off x="1721885" y="274638"/>
            <a:ext cx="8748237" cy="773112"/>
          </a:xfrm>
          <a:prstGeom prst="rect">
            <a:avLst/>
          </a:prstGeom>
        </p:spPr>
        <p:txBody>
          <a:bodyPr>
            <a:normAutofit fontScale="9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600" dirty="0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¿</a:t>
            </a:r>
            <a:r>
              <a:rPr lang="en-GB" sz="3600" dirty="0" err="1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Cómo</a:t>
            </a:r>
            <a:r>
              <a:rPr lang="en-GB" sz="3600" dirty="0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 se </a:t>
            </a:r>
            <a:r>
              <a:rPr lang="en-GB" sz="3600" dirty="0" err="1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propaga</a:t>
            </a:r>
            <a:r>
              <a:rPr lang="en-GB" sz="3600" dirty="0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 </a:t>
            </a:r>
            <a:r>
              <a:rPr lang="en-GB" sz="3600" dirty="0" err="1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una</a:t>
            </a:r>
            <a:r>
              <a:rPr lang="en-GB" sz="3600" dirty="0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 </a:t>
            </a:r>
            <a:r>
              <a:rPr lang="en-GB" sz="3600" dirty="0" err="1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epidemia</a:t>
            </a:r>
            <a:r>
              <a:rPr lang="en-GB" sz="3600" dirty="0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 en </a:t>
            </a:r>
            <a:r>
              <a:rPr lang="en-GB" sz="3600" dirty="0" err="1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una</a:t>
            </a:r>
            <a:r>
              <a:rPr lang="en-GB" sz="3600" dirty="0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 red? </a:t>
            </a:r>
          </a:p>
        </p:txBody>
      </p:sp>
      <p:sp>
        <p:nvSpPr>
          <p:cNvPr id="47" name="Oval 46"/>
          <p:cNvSpPr>
            <a:spLocks noChangeAspect="1"/>
          </p:cNvSpPr>
          <p:nvPr/>
        </p:nvSpPr>
        <p:spPr bwMode="auto">
          <a:xfrm>
            <a:off x="5933997" y="3421062"/>
            <a:ext cx="582230" cy="540000"/>
          </a:xfrm>
          <a:prstGeom prst="ellipse">
            <a:avLst/>
          </a:prstGeom>
          <a:solidFill>
            <a:srgbClr val="F2F2F2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cxnSp>
        <p:nvCxnSpPr>
          <p:cNvPr id="48" name="Straight Connector 47"/>
          <p:cNvCxnSpPr/>
          <p:nvPr/>
        </p:nvCxnSpPr>
        <p:spPr bwMode="auto">
          <a:xfrm rot="16200000" flipH="1">
            <a:off x="4559055" y="3442639"/>
            <a:ext cx="885714" cy="496967"/>
          </a:xfrm>
          <a:prstGeom prst="line">
            <a:avLst/>
          </a:prstGeom>
          <a:solidFill>
            <a:srgbClr val="3366FF"/>
          </a:solidFill>
          <a:ln w="50800" cap="rnd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 bwMode="auto">
          <a:xfrm rot="5400000">
            <a:off x="4584456" y="3417237"/>
            <a:ext cx="885714" cy="547770"/>
          </a:xfrm>
          <a:prstGeom prst="line">
            <a:avLst/>
          </a:prstGeom>
          <a:solidFill>
            <a:srgbClr val="3366FF"/>
          </a:solidFill>
          <a:ln w="50800" cap="rnd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 bwMode="auto">
          <a:xfrm rot="16200000" flipH="1">
            <a:off x="3309425" y="3442579"/>
            <a:ext cx="885714" cy="496967"/>
          </a:xfrm>
          <a:prstGeom prst="line">
            <a:avLst/>
          </a:prstGeom>
          <a:solidFill>
            <a:srgbClr val="3366FF"/>
          </a:solidFill>
          <a:ln w="50800" cap="rnd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 bwMode="auto">
          <a:xfrm rot="5400000">
            <a:off x="3334826" y="3417177"/>
            <a:ext cx="885714" cy="547770"/>
          </a:xfrm>
          <a:prstGeom prst="line">
            <a:avLst/>
          </a:prstGeom>
          <a:solidFill>
            <a:srgbClr val="3366FF"/>
          </a:solidFill>
          <a:ln w="50800" cap="rnd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 bwMode="auto">
          <a:xfrm rot="16200000" flipH="1">
            <a:off x="5783949" y="3442579"/>
            <a:ext cx="885714" cy="496967"/>
          </a:xfrm>
          <a:prstGeom prst="line">
            <a:avLst/>
          </a:prstGeom>
          <a:solidFill>
            <a:srgbClr val="3366FF"/>
          </a:solidFill>
          <a:ln w="50800" cap="rnd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 bwMode="auto">
          <a:xfrm rot="5400000">
            <a:off x="5809350" y="3417177"/>
            <a:ext cx="885714" cy="547770"/>
          </a:xfrm>
          <a:prstGeom prst="line">
            <a:avLst/>
          </a:prstGeom>
          <a:solidFill>
            <a:srgbClr val="3366FF"/>
          </a:solidFill>
          <a:ln w="50800" cap="rnd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0" y="0"/>
            <a:ext cx="121539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i="1" dirty="0">
                <a:solidFill>
                  <a:schemeClr val="bg1">
                    <a:lumMod val="65000"/>
                  </a:schemeClr>
                </a:solidFill>
              </a:rPr>
              <a:t>Science in School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  <a:sym typeface="Symbol" charset="2"/>
              </a:rPr>
              <a:t>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GB" sz="1200" dirty="0" err="1">
                <a:solidFill>
                  <a:schemeClr val="bg1">
                    <a:lumMod val="65000"/>
                  </a:schemeClr>
                </a:solidFill>
              </a:rPr>
              <a:t>Volumen</a:t>
            </a:r>
            <a:r>
              <a:rPr lang="en-US" sz="1200" dirty="0"/>
              <a:t> 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40: </a:t>
            </a:r>
            <a:r>
              <a:rPr lang="en-GB" sz="1200" dirty="0" err="1">
                <a:solidFill>
                  <a:srgbClr val="A6A6A6"/>
                </a:solidFill>
              </a:rPr>
              <a:t>Verano</a:t>
            </a:r>
            <a:r>
              <a:rPr lang="en-US" sz="1200" dirty="0"/>
              <a:t> 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 2017 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  <a:sym typeface="Symbol" charset="2"/>
              </a:rPr>
              <a:t>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GB" sz="1200" dirty="0" err="1">
                <a:solidFill>
                  <a:schemeClr val="bg1">
                    <a:lumMod val="65000"/>
                  </a:schemeClr>
                </a:solidFill>
              </a:rPr>
              <a:t>www.scienceinschool.org</a:t>
            </a:r>
            <a:endParaRPr lang="en-US" sz="12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0" y="6213560"/>
            <a:ext cx="12115800" cy="892552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  <a:tabLst>
                <a:tab pos="2743200" algn="ctr"/>
                <a:tab pos="5486400" algn="r"/>
              </a:tabLst>
            </a:pPr>
            <a:r>
              <a:rPr lang="es-AR" sz="1200" dirty="0">
                <a:solidFill>
                  <a:srgbClr val="A6A6A6"/>
                </a:solidFill>
              </a:rPr>
              <a:t>Material complementario para:</a:t>
            </a:r>
            <a:r>
              <a:rPr lang="en-US" sz="1200" dirty="0">
                <a:solidFill>
                  <a:srgbClr val="A6A6A6"/>
                </a:solidFill>
              </a:rPr>
              <a:t> </a:t>
            </a:r>
          </a:p>
          <a:p>
            <a:pPr>
              <a:spcAft>
                <a:spcPts val="600"/>
              </a:spcAft>
              <a:tabLst>
                <a:tab pos="2743200" algn="ctr"/>
                <a:tab pos="5486400" algn="r"/>
              </a:tabLst>
            </a:pPr>
            <a:r>
              <a:rPr lang="en-US" sz="1200" dirty="0" err="1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Kucharski</a:t>
            </a:r>
            <a:r>
              <a:rPr lang="en-US" sz="1200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 A et al. </a:t>
            </a:r>
            <a:r>
              <a:rPr lang="en-GB" sz="1200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(2017) Disease dynamics: understanding the spread of diseases. </a:t>
            </a:r>
            <a:r>
              <a:rPr lang="en-GB" sz="1200" i="1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Science in School</a:t>
            </a:r>
            <a:r>
              <a:rPr lang="en-GB" sz="1200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 </a:t>
            </a:r>
            <a:r>
              <a:rPr lang="en-GB" sz="1200" b="1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40</a:t>
            </a:r>
            <a:r>
              <a:rPr lang="en-GB" sz="1200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: 52–56. </a:t>
            </a:r>
            <a:r>
              <a:rPr lang="en-GB" sz="1200" dirty="0" err="1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www.scienceinschool.org</a:t>
            </a:r>
            <a:r>
              <a:rPr lang="en-GB" sz="1200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/2017/issue40/</a:t>
            </a:r>
            <a:r>
              <a:rPr lang="en-GB" sz="1200" dirty="0" err="1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diseasedynamics</a:t>
            </a:r>
            <a:endParaRPr lang="en-US" sz="1200" dirty="0">
              <a:latin typeface="Times New Roman" charset="0"/>
              <a:ea typeface="Times New Roman" charset="0"/>
            </a:endParaRPr>
          </a:p>
          <a:p>
            <a:pPr>
              <a:spcAft>
                <a:spcPts val="600"/>
              </a:spcAft>
              <a:tabLst>
                <a:tab pos="2743200" algn="ctr"/>
                <a:tab pos="5486400" algn="r"/>
              </a:tabLst>
            </a:pPr>
            <a:r>
              <a:rPr lang="en-GB" dirty="0">
                <a:solidFill>
                  <a:srgbClr val="000000"/>
                </a:solidFill>
                <a:latin typeface="Times New Roman" charset="0"/>
                <a:ea typeface="Times New Roman" charset="0"/>
                <a:cs typeface="Times New Roman" charset="0"/>
              </a:rPr>
              <a:t> </a:t>
            </a:r>
            <a:endParaRPr lang="en-US" sz="1200" dirty="0">
              <a:latin typeface="Times New Roman" charset="0"/>
              <a:ea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99265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Oval 48"/>
          <p:cNvSpPr>
            <a:spLocks noChangeAspect="1"/>
          </p:cNvSpPr>
          <p:nvPr/>
        </p:nvSpPr>
        <p:spPr bwMode="auto">
          <a:xfrm>
            <a:off x="3469336" y="3421063"/>
            <a:ext cx="582232" cy="540000"/>
          </a:xfrm>
          <a:prstGeom prst="ellipse">
            <a:avLst/>
          </a:prstGeom>
          <a:solidFill>
            <a:srgbClr val="F2F2F2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46" name="Oval 45"/>
          <p:cNvSpPr>
            <a:spLocks noChangeAspect="1"/>
          </p:cNvSpPr>
          <p:nvPr/>
        </p:nvSpPr>
        <p:spPr bwMode="auto">
          <a:xfrm>
            <a:off x="3467649" y="2432052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3" name="Oval 2"/>
          <p:cNvSpPr>
            <a:spLocks noChangeAspect="1"/>
          </p:cNvSpPr>
          <p:nvPr/>
        </p:nvSpPr>
        <p:spPr bwMode="auto">
          <a:xfrm>
            <a:off x="1640886" y="1592263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4" name="Oval 3"/>
          <p:cNvSpPr>
            <a:spLocks noChangeAspect="1"/>
          </p:cNvSpPr>
          <p:nvPr/>
        </p:nvSpPr>
        <p:spPr bwMode="auto">
          <a:xfrm>
            <a:off x="2936921" y="1592263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5" name="Oval 4"/>
          <p:cNvSpPr>
            <a:spLocks noChangeAspect="1"/>
          </p:cNvSpPr>
          <p:nvPr/>
        </p:nvSpPr>
        <p:spPr bwMode="auto">
          <a:xfrm>
            <a:off x="4116516" y="1592263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6" name="Oval 5"/>
          <p:cNvSpPr>
            <a:spLocks noChangeAspect="1"/>
          </p:cNvSpPr>
          <p:nvPr/>
        </p:nvSpPr>
        <p:spPr bwMode="auto">
          <a:xfrm>
            <a:off x="4718964" y="2430463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" name="Oval 11"/>
          <p:cNvSpPr>
            <a:spLocks noChangeAspect="1"/>
          </p:cNvSpPr>
          <p:nvPr/>
        </p:nvSpPr>
        <p:spPr bwMode="auto">
          <a:xfrm>
            <a:off x="4718964" y="3421063"/>
            <a:ext cx="582232" cy="540000"/>
          </a:xfrm>
          <a:prstGeom prst="ellipse">
            <a:avLst/>
          </a:prstGeom>
          <a:solidFill>
            <a:srgbClr val="F2F2F2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cxnSp>
        <p:nvCxnSpPr>
          <p:cNvPr id="14" name="Straight Connector 13"/>
          <p:cNvCxnSpPr>
            <a:stCxn id="6" idx="1"/>
            <a:endCxn id="5" idx="4"/>
          </p:cNvCxnSpPr>
          <p:nvPr/>
        </p:nvCxnSpPr>
        <p:spPr bwMode="auto">
          <a:xfrm rot="16200000" flipV="1">
            <a:off x="4417295" y="2122607"/>
            <a:ext cx="377281" cy="396604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endCxn id="5" idx="4"/>
          </p:cNvCxnSpPr>
          <p:nvPr/>
        </p:nvCxnSpPr>
        <p:spPr bwMode="auto">
          <a:xfrm rot="5400000" flipH="1" flipV="1">
            <a:off x="3997908" y="2099832"/>
            <a:ext cx="377281" cy="442169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12" idx="1"/>
          </p:cNvCxnSpPr>
          <p:nvPr/>
        </p:nvCxnSpPr>
        <p:spPr bwMode="auto">
          <a:xfrm rot="16200000" flipV="1">
            <a:off x="4080462" y="2776377"/>
            <a:ext cx="608762" cy="838772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 bwMode="auto">
          <a:xfrm rot="5400000">
            <a:off x="3534308" y="3195712"/>
            <a:ext cx="450600" cy="16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6" idx="2"/>
          </p:cNvCxnSpPr>
          <p:nvPr/>
        </p:nvCxnSpPr>
        <p:spPr bwMode="auto">
          <a:xfrm rot="10800000">
            <a:off x="4050723" y="2700463"/>
            <a:ext cx="668240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6" idx="4"/>
            <a:endCxn id="12" idx="0"/>
          </p:cNvCxnSpPr>
          <p:nvPr/>
        </p:nvCxnSpPr>
        <p:spPr bwMode="auto">
          <a:xfrm rot="5400000">
            <a:off x="4784780" y="3195712"/>
            <a:ext cx="450600" cy="16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12" idx="2"/>
          </p:cNvCxnSpPr>
          <p:nvPr/>
        </p:nvCxnSpPr>
        <p:spPr bwMode="auto">
          <a:xfrm rot="10800000">
            <a:off x="4050723" y="3691062"/>
            <a:ext cx="668240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>
            <a:stCxn id="3" idx="6"/>
            <a:endCxn id="4" idx="2"/>
          </p:cNvCxnSpPr>
          <p:nvPr/>
        </p:nvCxnSpPr>
        <p:spPr bwMode="auto">
          <a:xfrm>
            <a:off x="2223117" y="1862263"/>
            <a:ext cx="713805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>
            <a:stCxn id="5" idx="2"/>
            <a:endCxn id="4" idx="6"/>
          </p:cNvCxnSpPr>
          <p:nvPr/>
        </p:nvCxnSpPr>
        <p:spPr bwMode="auto">
          <a:xfrm rot="10800000">
            <a:off x="3519146" y="1862263"/>
            <a:ext cx="597365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1" name="Oval 120"/>
          <p:cNvSpPr>
            <a:spLocks noChangeAspect="1"/>
          </p:cNvSpPr>
          <p:nvPr/>
        </p:nvSpPr>
        <p:spPr bwMode="auto">
          <a:xfrm>
            <a:off x="5933999" y="3421063"/>
            <a:ext cx="582232" cy="540000"/>
          </a:xfrm>
          <a:prstGeom prst="ellipse">
            <a:avLst/>
          </a:prstGeom>
          <a:solidFill>
            <a:srgbClr val="FF00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cxnSp>
        <p:nvCxnSpPr>
          <p:cNvPr id="122" name="Straight Connector 121"/>
          <p:cNvCxnSpPr>
            <a:stCxn id="12" idx="6"/>
            <a:endCxn id="121" idx="2"/>
          </p:cNvCxnSpPr>
          <p:nvPr/>
        </p:nvCxnSpPr>
        <p:spPr bwMode="auto">
          <a:xfrm>
            <a:off x="5301196" y="3691063"/>
            <a:ext cx="632800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5" name="Oval 124"/>
          <p:cNvSpPr>
            <a:spLocks noChangeAspect="1"/>
          </p:cNvSpPr>
          <p:nvPr/>
        </p:nvSpPr>
        <p:spPr bwMode="auto">
          <a:xfrm>
            <a:off x="5935687" y="2381250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6" name="Oval 125"/>
          <p:cNvSpPr>
            <a:spLocks noChangeAspect="1"/>
          </p:cNvSpPr>
          <p:nvPr/>
        </p:nvSpPr>
        <p:spPr bwMode="auto">
          <a:xfrm>
            <a:off x="7392036" y="3940175"/>
            <a:ext cx="582232" cy="540000"/>
          </a:xfrm>
          <a:prstGeom prst="ellipse">
            <a:avLst/>
          </a:prstGeom>
          <a:solidFill>
            <a:srgbClr val="FF00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7" name="Oval 126"/>
          <p:cNvSpPr>
            <a:spLocks noChangeAspect="1"/>
          </p:cNvSpPr>
          <p:nvPr/>
        </p:nvSpPr>
        <p:spPr bwMode="auto">
          <a:xfrm>
            <a:off x="7295817" y="3101975"/>
            <a:ext cx="582232" cy="540000"/>
          </a:xfrm>
          <a:prstGeom prst="ellipse">
            <a:avLst/>
          </a:prstGeom>
          <a:solidFill>
            <a:srgbClr val="FF00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8" name="Oval 127"/>
          <p:cNvSpPr>
            <a:spLocks noChangeAspect="1"/>
          </p:cNvSpPr>
          <p:nvPr/>
        </p:nvSpPr>
        <p:spPr bwMode="auto">
          <a:xfrm>
            <a:off x="7473038" y="1882775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9" name="Oval 128"/>
          <p:cNvSpPr>
            <a:spLocks noChangeAspect="1"/>
          </p:cNvSpPr>
          <p:nvPr/>
        </p:nvSpPr>
        <p:spPr bwMode="auto">
          <a:xfrm>
            <a:off x="8526067" y="1260475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30" name="Oval 129"/>
          <p:cNvSpPr>
            <a:spLocks noChangeAspect="1"/>
          </p:cNvSpPr>
          <p:nvPr/>
        </p:nvSpPr>
        <p:spPr bwMode="auto">
          <a:xfrm>
            <a:off x="9984106" y="1273175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31" name="Oval 130"/>
          <p:cNvSpPr>
            <a:spLocks noChangeAspect="1"/>
          </p:cNvSpPr>
          <p:nvPr/>
        </p:nvSpPr>
        <p:spPr bwMode="auto">
          <a:xfrm>
            <a:off x="8769079" y="2797175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32" name="Oval 131"/>
          <p:cNvSpPr>
            <a:spLocks noChangeAspect="1"/>
          </p:cNvSpPr>
          <p:nvPr/>
        </p:nvSpPr>
        <p:spPr bwMode="auto">
          <a:xfrm>
            <a:off x="8688071" y="4473575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cxnSp>
        <p:nvCxnSpPr>
          <p:cNvPr id="135" name="Straight Connector 134"/>
          <p:cNvCxnSpPr>
            <a:stCxn id="121" idx="5"/>
            <a:endCxn id="126" idx="2"/>
          </p:cNvCxnSpPr>
          <p:nvPr/>
        </p:nvCxnSpPr>
        <p:spPr bwMode="auto">
          <a:xfrm rot="16200000" flipH="1">
            <a:off x="6747410" y="3565547"/>
            <a:ext cx="328193" cy="961073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Connector 137"/>
          <p:cNvCxnSpPr>
            <a:stCxn id="126" idx="5"/>
            <a:endCxn id="132" idx="2"/>
          </p:cNvCxnSpPr>
          <p:nvPr/>
        </p:nvCxnSpPr>
        <p:spPr bwMode="auto">
          <a:xfrm rot="16200000" flipH="1">
            <a:off x="8117303" y="4172806"/>
            <a:ext cx="342481" cy="799069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2" name="Straight Connector 141"/>
          <p:cNvCxnSpPr>
            <a:stCxn id="127" idx="2"/>
            <a:endCxn id="121" idx="6"/>
          </p:cNvCxnSpPr>
          <p:nvPr/>
        </p:nvCxnSpPr>
        <p:spPr bwMode="auto">
          <a:xfrm flipH="1">
            <a:off x="6516230" y="3371975"/>
            <a:ext cx="779586" cy="3190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Connector 144"/>
          <p:cNvCxnSpPr>
            <a:stCxn id="126" idx="0"/>
            <a:endCxn id="127" idx="4"/>
          </p:cNvCxnSpPr>
          <p:nvPr/>
        </p:nvCxnSpPr>
        <p:spPr bwMode="auto">
          <a:xfrm flipH="1" flipV="1">
            <a:off x="7586935" y="3641975"/>
            <a:ext cx="96219" cy="298200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Connector 149"/>
          <p:cNvCxnSpPr>
            <a:stCxn id="127" idx="6"/>
            <a:endCxn id="131" idx="2"/>
          </p:cNvCxnSpPr>
          <p:nvPr/>
        </p:nvCxnSpPr>
        <p:spPr bwMode="auto">
          <a:xfrm flipV="1">
            <a:off x="7878052" y="3067175"/>
            <a:ext cx="891029" cy="304800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1" name="Straight Connector 150"/>
          <p:cNvCxnSpPr>
            <a:stCxn id="126" idx="6"/>
            <a:endCxn id="131" idx="3"/>
          </p:cNvCxnSpPr>
          <p:nvPr/>
        </p:nvCxnSpPr>
        <p:spPr bwMode="auto">
          <a:xfrm flipV="1">
            <a:off x="7974270" y="3258101"/>
            <a:ext cx="880071" cy="952081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8" name="Straight Connector 157"/>
          <p:cNvCxnSpPr>
            <a:stCxn id="121" idx="0"/>
            <a:endCxn id="125" idx="4"/>
          </p:cNvCxnSpPr>
          <p:nvPr/>
        </p:nvCxnSpPr>
        <p:spPr bwMode="auto">
          <a:xfrm rot="5400000" flipH="1" flipV="1">
            <a:off x="5976057" y="3170326"/>
            <a:ext cx="499813" cy="1687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1" name="Straight Connector 160"/>
          <p:cNvCxnSpPr>
            <a:stCxn id="125" idx="6"/>
            <a:endCxn id="128" idx="2"/>
          </p:cNvCxnSpPr>
          <p:nvPr/>
        </p:nvCxnSpPr>
        <p:spPr bwMode="auto">
          <a:xfrm flipV="1">
            <a:off x="6517922" y="2152787"/>
            <a:ext cx="955123" cy="498475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7" name="Straight Connector 166"/>
          <p:cNvCxnSpPr>
            <a:stCxn id="128" idx="5"/>
            <a:endCxn id="131" idx="1"/>
          </p:cNvCxnSpPr>
          <p:nvPr/>
        </p:nvCxnSpPr>
        <p:spPr bwMode="auto">
          <a:xfrm rot="16200000" flipH="1">
            <a:off x="8145889" y="2167818"/>
            <a:ext cx="532562" cy="884337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0" name="Straight Connector 169"/>
          <p:cNvCxnSpPr>
            <a:stCxn id="125" idx="5"/>
            <a:endCxn id="131" idx="2"/>
          </p:cNvCxnSpPr>
          <p:nvPr/>
        </p:nvCxnSpPr>
        <p:spPr bwMode="auto">
          <a:xfrm rot="16200000" flipH="1">
            <a:off x="7488358" y="1786460"/>
            <a:ext cx="225006" cy="2336424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3" name="Straight Connector 172"/>
          <p:cNvCxnSpPr>
            <a:stCxn id="130" idx="2"/>
            <a:endCxn id="129" idx="6"/>
          </p:cNvCxnSpPr>
          <p:nvPr/>
        </p:nvCxnSpPr>
        <p:spPr bwMode="auto">
          <a:xfrm rot="10800000">
            <a:off x="9108307" y="1530475"/>
            <a:ext cx="875807" cy="12700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4" name="Straight Connector 173"/>
          <p:cNvCxnSpPr>
            <a:stCxn id="129" idx="3"/>
            <a:endCxn id="128" idx="7"/>
          </p:cNvCxnSpPr>
          <p:nvPr/>
        </p:nvCxnSpPr>
        <p:spPr bwMode="auto">
          <a:xfrm rot="5400000">
            <a:off x="8170437" y="1520964"/>
            <a:ext cx="240462" cy="641330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2" name="Oval 211"/>
          <p:cNvSpPr>
            <a:spLocks noChangeAspect="1"/>
          </p:cNvSpPr>
          <p:nvPr/>
        </p:nvSpPr>
        <p:spPr bwMode="auto">
          <a:xfrm>
            <a:off x="9903104" y="2339975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65" name="Text Box 3"/>
          <p:cNvSpPr txBox="1">
            <a:spLocks noChangeArrowheads="1"/>
          </p:cNvSpPr>
          <p:nvPr/>
        </p:nvSpPr>
        <p:spPr bwMode="auto">
          <a:xfrm>
            <a:off x="1656762" y="5183733"/>
            <a:ext cx="9209417" cy="8987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</a:pPr>
            <a:r>
              <a:rPr lang="en-US" sz="2400" dirty="0">
                <a:latin typeface="Helvetica Neue Light"/>
                <a:cs typeface="Helvetica Neue Light"/>
              </a:rPr>
              <a:t>• </a:t>
            </a:r>
            <a:r>
              <a:rPr lang="en-US" sz="2400" dirty="0" err="1">
                <a:latin typeface="Helvetica Neue Light"/>
                <a:cs typeface="Helvetica Neue Light"/>
              </a:rPr>
              <a:t>Comienza</a:t>
            </a:r>
            <a:r>
              <a:rPr lang="en-US" sz="2400" dirty="0">
                <a:latin typeface="Helvetica Neue Light"/>
                <a:cs typeface="Helvetica Neue Light"/>
              </a:rPr>
              <a:t> con dos personas </a:t>
            </a:r>
            <a:r>
              <a:rPr lang="en-US" sz="2400" dirty="0" err="1">
                <a:latin typeface="Helvetica Neue Light"/>
                <a:cs typeface="Helvetica Neue Light"/>
              </a:rPr>
              <a:t>infectadas</a:t>
            </a:r>
            <a:r>
              <a:rPr lang="en-US" sz="2400" dirty="0">
                <a:latin typeface="Helvetica Neue Light"/>
                <a:cs typeface="Helvetica Neue Light"/>
              </a:rPr>
              <a:t> </a:t>
            </a:r>
            <a:endParaRPr lang="en-US" sz="2400" dirty="0" smtClean="0">
              <a:latin typeface="Helvetica Neue Light"/>
              <a:cs typeface="Helvetica Neue Light"/>
            </a:endParaRPr>
          </a:p>
          <a:p>
            <a:pPr>
              <a:lnSpc>
                <a:spcPct val="110000"/>
              </a:lnSpc>
            </a:pPr>
            <a:r>
              <a:rPr lang="en-US" sz="2400" dirty="0" smtClean="0">
                <a:latin typeface="Helvetica Neue Light"/>
                <a:cs typeface="Helvetica Neue Light"/>
              </a:rPr>
              <a:t>• </a:t>
            </a:r>
            <a:r>
              <a:rPr lang="en-US" sz="2400" dirty="0">
                <a:latin typeface="Helvetica Neue Light"/>
                <a:cs typeface="Helvetica Neue Light"/>
              </a:rPr>
              <a:t>Continua hasta </a:t>
            </a:r>
            <a:r>
              <a:rPr lang="en-US" sz="2400" dirty="0" err="1">
                <a:latin typeface="Helvetica Neue Light"/>
                <a:cs typeface="Helvetica Neue Light"/>
              </a:rPr>
              <a:t>que</a:t>
            </a:r>
            <a:r>
              <a:rPr lang="en-US" sz="2400" dirty="0">
                <a:latin typeface="Helvetica Neue Light"/>
                <a:cs typeface="Helvetica Neue Light"/>
              </a:rPr>
              <a:t> la </a:t>
            </a:r>
            <a:r>
              <a:rPr lang="en-US" sz="2400" dirty="0" err="1">
                <a:latin typeface="Helvetica Neue Light"/>
                <a:cs typeface="Helvetica Neue Light"/>
              </a:rPr>
              <a:t>epidemia</a:t>
            </a:r>
            <a:r>
              <a:rPr lang="en-US" sz="2400" dirty="0">
                <a:latin typeface="Helvetica Neue Light"/>
                <a:cs typeface="Helvetica Neue Light"/>
              </a:rPr>
              <a:t> </a:t>
            </a:r>
            <a:r>
              <a:rPr lang="en-US" sz="2400" dirty="0" err="1">
                <a:latin typeface="Helvetica Neue Light"/>
                <a:cs typeface="Helvetica Neue Light"/>
              </a:rPr>
              <a:t>finalice</a:t>
            </a:r>
            <a:r>
              <a:rPr lang="en-US" sz="2400" dirty="0">
                <a:latin typeface="Helvetica Neue Light"/>
                <a:cs typeface="Helvetica Neue Light"/>
              </a:rPr>
              <a:t> </a:t>
            </a:r>
          </a:p>
        </p:txBody>
      </p:sp>
      <p:sp>
        <p:nvSpPr>
          <p:cNvPr id="66" name="Rectangle 3"/>
          <p:cNvSpPr>
            <a:spLocks noChangeArrowheads="1"/>
          </p:cNvSpPr>
          <p:nvPr/>
        </p:nvSpPr>
        <p:spPr bwMode="auto">
          <a:xfrm>
            <a:off x="1656763" y="4595828"/>
            <a:ext cx="137703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s-ES_tradnl" sz="2800" b="1" dirty="0">
                <a:latin typeface="Helvetica Neue"/>
                <a:cs typeface="Helvetica Neue"/>
              </a:rPr>
              <a:t>Día </a:t>
            </a:r>
            <a:r>
              <a:rPr lang="es-ES_tradnl" sz="2800" b="1" dirty="0" smtClean="0">
                <a:latin typeface="Helvetica Neue"/>
                <a:cs typeface="Helvetica Neue"/>
              </a:rPr>
              <a:t>4 </a:t>
            </a:r>
            <a:endParaRPr lang="en-US" sz="2800" b="1" dirty="0">
              <a:latin typeface="Helvetica Neue"/>
              <a:cs typeface="Helvetica Neue"/>
            </a:endParaRPr>
          </a:p>
        </p:txBody>
      </p:sp>
      <p:sp>
        <p:nvSpPr>
          <p:cNvPr id="45" name="Title 1"/>
          <p:cNvSpPr txBox="1">
            <a:spLocks/>
          </p:cNvSpPr>
          <p:nvPr/>
        </p:nvSpPr>
        <p:spPr>
          <a:xfrm>
            <a:off x="1721885" y="274638"/>
            <a:ext cx="8748237" cy="773112"/>
          </a:xfrm>
          <a:prstGeom prst="rect">
            <a:avLst/>
          </a:prstGeom>
        </p:spPr>
        <p:txBody>
          <a:bodyPr>
            <a:normAutofit fontScale="9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600" dirty="0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¿</a:t>
            </a:r>
            <a:r>
              <a:rPr lang="en-GB" sz="3600" dirty="0" err="1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Cómo</a:t>
            </a:r>
            <a:r>
              <a:rPr lang="en-GB" sz="3600" dirty="0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 se </a:t>
            </a:r>
            <a:r>
              <a:rPr lang="en-GB" sz="3600" dirty="0" err="1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propaga</a:t>
            </a:r>
            <a:r>
              <a:rPr lang="en-GB" sz="3600" dirty="0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 </a:t>
            </a:r>
            <a:r>
              <a:rPr lang="en-GB" sz="3600" dirty="0" err="1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una</a:t>
            </a:r>
            <a:r>
              <a:rPr lang="en-GB" sz="3600" dirty="0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 </a:t>
            </a:r>
            <a:r>
              <a:rPr lang="en-GB" sz="3600" dirty="0" err="1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epidemia</a:t>
            </a:r>
            <a:r>
              <a:rPr lang="en-GB" sz="3600" dirty="0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 en </a:t>
            </a:r>
            <a:r>
              <a:rPr lang="en-GB" sz="3600" dirty="0" err="1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una</a:t>
            </a:r>
            <a:r>
              <a:rPr lang="en-GB" sz="3600" dirty="0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 red? </a:t>
            </a:r>
          </a:p>
        </p:txBody>
      </p:sp>
      <p:sp>
        <p:nvSpPr>
          <p:cNvPr id="47" name="Oval 46"/>
          <p:cNvSpPr>
            <a:spLocks noChangeAspect="1"/>
          </p:cNvSpPr>
          <p:nvPr/>
        </p:nvSpPr>
        <p:spPr bwMode="auto">
          <a:xfrm>
            <a:off x="5933997" y="3421062"/>
            <a:ext cx="582230" cy="540000"/>
          </a:xfrm>
          <a:prstGeom prst="ellipse">
            <a:avLst/>
          </a:prstGeom>
          <a:solidFill>
            <a:srgbClr val="F2F2F2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cxnSp>
        <p:nvCxnSpPr>
          <p:cNvPr id="48" name="Straight Connector 47"/>
          <p:cNvCxnSpPr/>
          <p:nvPr/>
        </p:nvCxnSpPr>
        <p:spPr bwMode="auto">
          <a:xfrm rot="16200000" flipH="1">
            <a:off x="4559055" y="3442639"/>
            <a:ext cx="885714" cy="496967"/>
          </a:xfrm>
          <a:prstGeom prst="line">
            <a:avLst/>
          </a:prstGeom>
          <a:solidFill>
            <a:srgbClr val="3366FF"/>
          </a:solidFill>
          <a:ln w="50800" cap="rnd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 bwMode="auto">
          <a:xfrm rot="5400000">
            <a:off x="4584456" y="3417237"/>
            <a:ext cx="885714" cy="547770"/>
          </a:xfrm>
          <a:prstGeom prst="line">
            <a:avLst/>
          </a:prstGeom>
          <a:solidFill>
            <a:srgbClr val="3366FF"/>
          </a:solidFill>
          <a:ln w="50800" cap="rnd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 bwMode="auto">
          <a:xfrm rot="16200000" flipH="1">
            <a:off x="3309425" y="3442579"/>
            <a:ext cx="885714" cy="496967"/>
          </a:xfrm>
          <a:prstGeom prst="line">
            <a:avLst/>
          </a:prstGeom>
          <a:solidFill>
            <a:srgbClr val="3366FF"/>
          </a:solidFill>
          <a:ln w="50800" cap="rnd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 bwMode="auto">
          <a:xfrm rot="5400000">
            <a:off x="3334826" y="3417177"/>
            <a:ext cx="885714" cy="547770"/>
          </a:xfrm>
          <a:prstGeom prst="line">
            <a:avLst/>
          </a:prstGeom>
          <a:solidFill>
            <a:srgbClr val="3366FF"/>
          </a:solidFill>
          <a:ln w="50800" cap="rnd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 bwMode="auto">
          <a:xfrm rot="16200000" flipH="1">
            <a:off x="5783949" y="3442579"/>
            <a:ext cx="885714" cy="496967"/>
          </a:xfrm>
          <a:prstGeom prst="line">
            <a:avLst/>
          </a:prstGeom>
          <a:solidFill>
            <a:srgbClr val="3366FF"/>
          </a:solidFill>
          <a:ln w="50800" cap="rnd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 bwMode="auto">
          <a:xfrm rot="5400000">
            <a:off x="5809350" y="3417177"/>
            <a:ext cx="885714" cy="547770"/>
          </a:xfrm>
          <a:prstGeom prst="line">
            <a:avLst/>
          </a:prstGeom>
          <a:solidFill>
            <a:srgbClr val="3366FF"/>
          </a:solidFill>
          <a:ln w="50800" cap="rnd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0" y="0"/>
            <a:ext cx="121539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i="1" dirty="0">
                <a:solidFill>
                  <a:schemeClr val="bg1">
                    <a:lumMod val="65000"/>
                  </a:schemeClr>
                </a:solidFill>
              </a:rPr>
              <a:t>Science in School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  <a:sym typeface="Symbol" charset="2"/>
              </a:rPr>
              <a:t>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GB" sz="1200" dirty="0" err="1">
                <a:solidFill>
                  <a:schemeClr val="bg1">
                    <a:lumMod val="65000"/>
                  </a:schemeClr>
                </a:solidFill>
              </a:rPr>
              <a:t>Volumen</a:t>
            </a:r>
            <a:r>
              <a:rPr lang="en-US" sz="1200" dirty="0"/>
              <a:t> 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40: </a:t>
            </a:r>
            <a:r>
              <a:rPr lang="en-GB" sz="1200" dirty="0" err="1">
                <a:solidFill>
                  <a:srgbClr val="A6A6A6"/>
                </a:solidFill>
              </a:rPr>
              <a:t>Verano</a:t>
            </a:r>
            <a:r>
              <a:rPr lang="en-US" sz="1200" dirty="0"/>
              <a:t> 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 2017 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  <a:sym typeface="Symbol" charset="2"/>
              </a:rPr>
              <a:t>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GB" sz="1200" dirty="0" err="1">
                <a:solidFill>
                  <a:schemeClr val="bg1">
                    <a:lumMod val="65000"/>
                  </a:schemeClr>
                </a:solidFill>
              </a:rPr>
              <a:t>www.scienceinschool.org</a:t>
            </a:r>
            <a:endParaRPr lang="en-US" sz="12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0" y="6213560"/>
            <a:ext cx="12115800" cy="892552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  <a:tabLst>
                <a:tab pos="2743200" algn="ctr"/>
                <a:tab pos="5486400" algn="r"/>
              </a:tabLst>
            </a:pPr>
            <a:r>
              <a:rPr lang="es-AR" sz="1200" dirty="0">
                <a:solidFill>
                  <a:srgbClr val="A6A6A6"/>
                </a:solidFill>
              </a:rPr>
              <a:t>Material complementario para:</a:t>
            </a:r>
            <a:r>
              <a:rPr lang="en-US" sz="1200" dirty="0">
                <a:solidFill>
                  <a:srgbClr val="A6A6A6"/>
                </a:solidFill>
              </a:rPr>
              <a:t> </a:t>
            </a:r>
          </a:p>
          <a:p>
            <a:pPr>
              <a:spcAft>
                <a:spcPts val="600"/>
              </a:spcAft>
              <a:tabLst>
                <a:tab pos="2743200" algn="ctr"/>
                <a:tab pos="5486400" algn="r"/>
              </a:tabLst>
            </a:pPr>
            <a:r>
              <a:rPr lang="en-US" sz="1200" dirty="0" err="1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Kucharski</a:t>
            </a:r>
            <a:r>
              <a:rPr lang="en-US" sz="1200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 A et al. </a:t>
            </a:r>
            <a:r>
              <a:rPr lang="en-GB" sz="1200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(2017) Disease dynamics: understanding the spread of diseases. </a:t>
            </a:r>
            <a:r>
              <a:rPr lang="en-GB" sz="1200" i="1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Science in School</a:t>
            </a:r>
            <a:r>
              <a:rPr lang="en-GB" sz="1200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 </a:t>
            </a:r>
            <a:r>
              <a:rPr lang="en-GB" sz="1200" b="1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40</a:t>
            </a:r>
            <a:r>
              <a:rPr lang="en-GB" sz="1200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: 52–56. </a:t>
            </a:r>
            <a:r>
              <a:rPr lang="en-GB" sz="1200" dirty="0" err="1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www.scienceinschool.org</a:t>
            </a:r>
            <a:r>
              <a:rPr lang="en-GB" sz="1200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/2017/issue40/</a:t>
            </a:r>
            <a:r>
              <a:rPr lang="en-GB" sz="1200" dirty="0" err="1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diseasedynamics</a:t>
            </a:r>
            <a:endParaRPr lang="en-US" sz="1200" dirty="0">
              <a:latin typeface="Times New Roman" charset="0"/>
              <a:ea typeface="Times New Roman" charset="0"/>
            </a:endParaRPr>
          </a:p>
          <a:p>
            <a:pPr>
              <a:spcAft>
                <a:spcPts val="600"/>
              </a:spcAft>
              <a:tabLst>
                <a:tab pos="2743200" algn="ctr"/>
                <a:tab pos="5486400" algn="r"/>
              </a:tabLst>
            </a:pPr>
            <a:r>
              <a:rPr lang="en-GB">
                <a:solidFill>
                  <a:srgbClr val="000000"/>
                </a:solidFill>
                <a:latin typeface="Times New Roman" charset="0"/>
                <a:ea typeface="Times New Roman" charset="0"/>
                <a:cs typeface="Times New Roman" charset="0"/>
              </a:rPr>
              <a:t> </a:t>
            </a:r>
            <a:endParaRPr lang="en-US" sz="1200" dirty="0">
              <a:latin typeface="Times New Roman" charset="0"/>
              <a:ea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84611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>
            <a:spLocks noChangeAspect="1"/>
          </p:cNvSpPr>
          <p:nvPr/>
        </p:nvSpPr>
        <p:spPr bwMode="auto">
          <a:xfrm>
            <a:off x="1640886" y="1592263"/>
            <a:ext cx="582230" cy="5400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4" name="Oval 3"/>
          <p:cNvSpPr>
            <a:spLocks noChangeAspect="1"/>
          </p:cNvSpPr>
          <p:nvPr/>
        </p:nvSpPr>
        <p:spPr bwMode="auto">
          <a:xfrm>
            <a:off x="2936921" y="1592263"/>
            <a:ext cx="582230" cy="5400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5" name="Oval 4"/>
          <p:cNvSpPr>
            <a:spLocks noChangeAspect="1"/>
          </p:cNvSpPr>
          <p:nvPr/>
        </p:nvSpPr>
        <p:spPr bwMode="auto">
          <a:xfrm>
            <a:off x="4116516" y="1592263"/>
            <a:ext cx="582230" cy="5400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6" name="Oval 5"/>
          <p:cNvSpPr>
            <a:spLocks noChangeAspect="1"/>
          </p:cNvSpPr>
          <p:nvPr/>
        </p:nvSpPr>
        <p:spPr bwMode="auto">
          <a:xfrm>
            <a:off x="4718964" y="2430463"/>
            <a:ext cx="582232" cy="5400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7" name="Oval 6"/>
          <p:cNvSpPr>
            <a:spLocks noChangeAspect="1"/>
          </p:cNvSpPr>
          <p:nvPr/>
        </p:nvSpPr>
        <p:spPr bwMode="auto">
          <a:xfrm>
            <a:off x="3468493" y="2430463"/>
            <a:ext cx="582230" cy="5400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1" name="Oval 10"/>
          <p:cNvSpPr>
            <a:spLocks noChangeAspect="1"/>
          </p:cNvSpPr>
          <p:nvPr/>
        </p:nvSpPr>
        <p:spPr bwMode="auto">
          <a:xfrm>
            <a:off x="3468493" y="3421063"/>
            <a:ext cx="582230" cy="5400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" name="Oval 11"/>
          <p:cNvSpPr>
            <a:spLocks noChangeAspect="1"/>
          </p:cNvSpPr>
          <p:nvPr/>
        </p:nvSpPr>
        <p:spPr bwMode="auto">
          <a:xfrm>
            <a:off x="4718964" y="3421063"/>
            <a:ext cx="582232" cy="5400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cxnSp>
        <p:nvCxnSpPr>
          <p:cNvPr id="14" name="Straight Connector 13"/>
          <p:cNvCxnSpPr>
            <a:stCxn id="6" idx="1"/>
            <a:endCxn id="5" idx="4"/>
          </p:cNvCxnSpPr>
          <p:nvPr/>
        </p:nvCxnSpPr>
        <p:spPr bwMode="auto">
          <a:xfrm rot="16200000" flipV="1">
            <a:off x="4417295" y="2122607"/>
            <a:ext cx="377281" cy="396604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7" idx="7"/>
            <a:endCxn id="5" idx="4"/>
          </p:cNvCxnSpPr>
          <p:nvPr/>
        </p:nvCxnSpPr>
        <p:spPr bwMode="auto">
          <a:xfrm rot="5400000" flipH="1" flipV="1">
            <a:off x="3997908" y="2099832"/>
            <a:ext cx="377281" cy="442169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12" idx="1"/>
            <a:endCxn id="7" idx="5"/>
          </p:cNvCxnSpPr>
          <p:nvPr/>
        </p:nvCxnSpPr>
        <p:spPr bwMode="auto">
          <a:xfrm rot="16200000" flipV="1">
            <a:off x="4080462" y="2776377"/>
            <a:ext cx="608762" cy="838772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7" idx="4"/>
            <a:endCxn id="11" idx="0"/>
          </p:cNvCxnSpPr>
          <p:nvPr/>
        </p:nvCxnSpPr>
        <p:spPr bwMode="auto">
          <a:xfrm rot="5400000">
            <a:off x="3534308" y="3195712"/>
            <a:ext cx="450600" cy="16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6" idx="2"/>
            <a:endCxn id="7" idx="6"/>
          </p:cNvCxnSpPr>
          <p:nvPr/>
        </p:nvCxnSpPr>
        <p:spPr bwMode="auto">
          <a:xfrm rot="10800000">
            <a:off x="4050723" y="2700463"/>
            <a:ext cx="668240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6" idx="4"/>
            <a:endCxn id="12" idx="0"/>
          </p:cNvCxnSpPr>
          <p:nvPr/>
        </p:nvCxnSpPr>
        <p:spPr bwMode="auto">
          <a:xfrm rot="5400000">
            <a:off x="4784780" y="3195712"/>
            <a:ext cx="450600" cy="16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12" idx="2"/>
            <a:endCxn id="11" idx="6"/>
          </p:cNvCxnSpPr>
          <p:nvPr/>
        </p:nvCxnSpPr>
        <p:spPr bwMode="auto">
          <a:xfrm rot="10800000">
            <a:off x="4050723" y="3691062"/>
            <a:ext cx="668240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>
            <a:stCxn id="3" idx="6"/>
            <a:endCxn id="4" idx="2"/>
          </p:cNvCxnSpPr>
          <p:nvPr/>
        </p:nvCxnSpPr>
        <p:spPr bwMode="auto">
          <a:xfrm>
            <a:off x="2223117" y="1862263"/>
            <a:ext cx="713805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>
            <a:stCxn id="5" idx="2"/>
            <a:endCxn id="4" idx="6"/>
          </p:cNvCxnSpPr>
          <p:nvPr/>
        </p:nvCxnSpPr>
        <p:spPr bwMode="auto">
          <a:xfrm rot="10800000">
            <a:off x="3519146" y="1862263"/>
            <a:ext cx="597365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1" name="Oval 120"/>
          <p:cNvSpPr>
            <a:spLocks noChangeAspect="1"/>
          </p:cNvSpPr>
          <p:nvPr/>
        </p:nvSpPr>
        <p:spPr bwMode="auto">
          <a:xfrm>
            <a:off x="5933999" y="3421063"/>
            <a:ext cx="582232" cy="5400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cxnSp>
        <p:nvCxnSpPr>
          <p:cNvPr id="122" name="Straight Connector 121"/>
          <p:cNvCxnSpPr>
            <a:stCxn id="12" idx="6"/>
            <a:endCxn id="121" idx="2"/>
          </p:cNvCxnSpPr>
          <p:nvPr/>
        </p:nvCxnSpPr>
        <p:spPr bwMode="auto">
          <a:xfrm>
            <a:off x="5301196" y="3691063"/>
            <a:ext cx="632800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5" name="Oval 124"/>
          <p:cNvSpPr>
            <a:spLocks noChangeAspect="1"/>
          </p:cNvSpPr>
          <p:nvPr/>
        </p:nvSpPr>
        <p:spPr bwMode="auto">
          <a:xfrm>
            <a:off x="5935687" y="2381250"/>
            <a:ext cx="582230" cy="5400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6" name="Oval 125"/>
          <p:cNvSpPr>
            <a:spLocks noChangeAspect="1"/>
          </p:cNvSpPr>
          <p:nvPr/>
        </p:nvSpPr>
        <p:spPr bwMode="auto">
          <a:xfrm>
            <a:off x="7392036" y="3940175"/>
            <a:ext cx="582232" cy="5400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7" name="Oval 126"/>
          <p:cNvSpPr>
            <a:spLocks noChangeAspect="1"/>
          </p:cNvSpPr>
          <p:nvPr/>
        </p:nvSpPr>
        <p:spPr bwMode="auto">
          <a:xfrm>
            <a:off x="7295817" y="3101975"/>
            <a:ext cx="582232" cy="5400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8" name="Oval 127"/>
          <p:cNvSpPr>
            <a:spLocks noChangeAspect="1"/>
          </p:cNvSpPr>
          <p:nvPr/>
        </p:nvSpPr>
        <p:spPr bwMode="auto">
          <a:xfrm>
            <a:off x="7473038" y="1882775"/>
            <a:ext cx="582230" cy="5400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9" name="Oval 128"/>
          <p:cNvSpPr>
            <a:spLocks noChangeAspect="1"/>
          </p:cNvSpPr>
          <p:nvPr/>
        </p:nvSpPr>
        <p:spPr bwMode="auto">
          <a:xfrm>
            <a:off x="8526067" y="1260475"/>
            <a:ext cx="582232" cy="5400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30" name="Oval 129"/>
          <p:cNvSpPr>
            <a:spLocks noChangeAspect="1"/>
          </p:cNvSpPr>
          <p:nvPr/>
        </p:nvSpPr>
        <p:spPr bwMode="auto">
          <a:xfrm>
            <a:off x="9984106" y="1273175"/>
            <a:ext cx="582230" cy="5400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31" name="Oval 130"/>
          <p:cNvSpPr>
            <a:spLocks noChangeAspect="1"/>
          </p:cNvSpPr>
          <p:nvPr/>
        </p:nvSpPr>
        <p:spPr bwMode="auto">
          <a:xfrm>
            <a:off x="8769079" y="2797175"/>
            <a:ext cx="582230" cy="5400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32" name="Oval 131"/>
          <p:cNvSpPr>
            <a:spLocks noChangeAspect="1"/>
          </p:cNvSpPr>
          <p:nvPr/>
        </p:nvSpPr>
        <p:spPr bwMode="auto">
          <a:xfrm>
            <a:off x="8688071" y="4473575"/>
            <a:ext cx="582232" cy="5400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cxnSp>
        <p:nvCxnSpPr>
          <p:cNvPr id="135" name="Straight Connector 134"/>
          <p:cNvCxnSpPr>
            <a:stCxn id="121" idx="5"/>
            <a:endCxn id="126" idx="2"/>
          </p:cNvCxnSpPr>
          <p:nvPr/>
        </p:nvCxnSpPr>
        <p:spPr bwMode="auto">
          <a:xfrm rot="16200000" flipH="1">
            <a:off x="6747410" y="3565547"/>
            <a:ext cx="328193" cy="961073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Connector 137"/>
          <p:cNvCxnSpPr>
            <a:stCxn id="126" idx="5"/>
            <a:endCxn id="132" idx="2"/>
          </p:cNvCxnSpPr>
          <p:nvPr/>
        </p:nvCxnSpPr>
        <p:spPr bwMode="auto">
          <a:xfrm rot="16200000" flipH="1">
            <a:off x="8117303" y="4172806"/>
            <a:ext cx="342481" cy="799069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2" name="Straight Connector 141"/>
          <p:cNvCxnSpPr>
            <a:stCxn id="127" idx="2"/>
            <a:endCxn id="121" idx="6"/>
          </p:cNvCxnSpPr>
          <p:nvPr/>
        </p:nvCxnSpPr>
        <p:spPr bwMode="auto">
          <a:xfrm rot="10800000" flipV="1">
            <a:off x="6516228" y="3371975"/>
            <a:ext cx="779588" cy="3190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Connector 144"/>
          <p:cNvCxnSpPr>
            <a:stCxn id="126" idx="0"/>
            <a:endCxn id="127" idx="4"/>
          </p:cNvCxnSpPr>
          <p:nvPr/>
        </p:nvCxnSpPr>
        <p:spPr bwMode="auto">
          <a:xfrm rot="16200000" flipV="1">
            <a:off x="7485943" y="3742973"/>
            <a:ext cx="298200" cy="96219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Connector 149"/>
          <p:cNvCxnSpPr>
            <a:stCxn id="127" idx="6"/>
            <a:endCxn id="131" idx="2"/>
          </p:cNvCxnSpPr>
          <p:nvPr/>
        </p:nvCxnSpPr>
        <p:spPr bwMode="auto">
          <a:xfrm flipV="1">
            <a:off x="7878049" y="3067175"/>
            <a:ext cx="891024" cy="304800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1" name="Straight Connector 150"/>
          <p:cNvCxnSpPr>
            <a:stCxn id="126" idx="6"/>
            <a:endCxn id="131" idx="3"/>
          </p:cNvCxnSpPr>
          <p:nvPr/>
        </p:nvCxnSpPr>
        <p:spPr bwMode="auto">
          <a:xfrm flipV="1">
            <a:off x="7974270" y="3258101"/>
            <a:ext cx="880071" cy="952081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8" name="Straight Connector 157"/>
          <p:cNvCxnSpPr>
            <a:stCxn id="121" idx="0"/>
            <a:endCxn id="125" idx="4"/>
          </p:cNvCxnSpPr>
          <p:nvPr/>
        </p:nvCxnSpPr>
        <p:spPr bwMode="auto">
          <a:xfrm rot="5400000" flipH="1" flipV="1">
            <a:off x="5976057" y="3170326"/>
            <a:ext cx="499813" cy="1687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1" name="Straight Connector 160"/>
          <p:cNvCxnSpPr>
            <a:stCxn id="125" idx="6"/>
            <a:endCxn id="128" idx="2"/>
          </p:cNvCxnSpPr>
          <p:nvPr/>
        </p:nvCxnSpPr>
        <p:spPr bwMode="auto">
          <a:xfrm flipV="1">
            <a:off x="6517922" y="2152787"/>
            <a:ext cx="955123" cy="498475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7" name="Straight Connector 166"/>
          <p:cNvCxnSpPr>
            <a:stCxn id="128" idx="5"/>
            <a:endCxn id="131" idx="1"/>
          </p:cNvCxnSpPr>
          <p:nvPr/>
        </p:nvCxnSpPr>
        <p:spPr bwMode="auto">
          <a:xfrm rot="16200000" flipH="1">
            <a:off x="8145889" y="2167818"/>
            <a:ext cx="532562" cy="884337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0" name="Straight Connector 169"/>
          <p:cNvCxnSpPr>
            <a:stCxn id="125" idx="5"/>
            <a:endCxn id="131" idx="2"/>
          </p:cNvCxnSpPr>
          <p:nvPr/>
        </p:nvCxnSpPr>
        <p:spPr bwMode="auto">
          <a:xfrm rot="16200000" flipH="1">
            <a:off x="7488358" y="1786460"/>
            <a:ext cx="225006" cy="2336424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3" name="Straight Connector 172"/>
          <p:cNvCxnSpPr>
            <a:stCxn id="130" idx="2"/>
            <a:endCxn id="129" idx="6"/>
          </p:cNvCxnSpPr>
          <p:nvPr/>
        </p:nvCxnSpPr>
        <p:spPr bwMode="auto">
          <a:xfrm rot="10800000">
            <a:off x="9108307" y="1530475"/>
            <a:ext cx="875807" cy="12700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4" name="Straight Connector 173"/>
          <p:cNvCxnSpPr>
            <a:stCxn id="129" idx="3"/>
            <a:endCxn id="128" idx="7"/>
          </p:cNvCxnSpPr>
          <p:nvPr/>
        </p:nvCxnSpPr>
        <p:spPr bwMode="auto">
          <a:xfrm rot="5400000">
            <a:off x="8170437" y="1520964"/>
            <a:ext cx="240462" cy="641330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2" name="Oval 211"/>
          <p:cNvSpPr>
            <a:spLocks noChangeAspect="1"/>
          </p:cNvSpPr>
          <p:nvPr/>
        </p:nvSpPr>
        <p:spPr bwMode="auto">
          <a:xfrm>
            <a:off x="9903104" y="2339975"/>
            <a:ext cx="582230" cy="5400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45" name="Title 1"/>
          <p:cNvSpPr txBox="1">
            <a:spLocks/>
          </p:cNvSpPr>
          <p:nvPr/>
        </p:nvSpPr>
        <p:spPr>
          <a:xfrm>
            <a:off x="1721885" y="274638"/>
            <a:ext cx="8748237" cy="773112"/>
          </a:xfrm>
          <a:prstGeom prst="rect">
            <a:avLst/>
          </a:prstGeom>
        </p:spPr>
        <p:txBody>
          <a:bodyPr>
            <a:normAutofit fontScale="9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600" dirty="0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¿</a:t>
            </a:r>
            <a:r>
              <a:rPr lang="en-GB" sz="3600" dirty="0" err="1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Cómo</a:t>
            </a:r>
            <a:r>
              <a:rPr lang="en-GB" sz="3600" dirty="0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 se </a:t>
            </a:r>
            <a:r>
              <a:rPr lang="en-GB" sz="3600" dirty="0" err="1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propaga</a:t>
            </a:r>
            <a:r>
              <a:rPr lang="en-GB" sz="3600" dirty="0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 </a:t>
            </a:r>
            <a:r>
              <a:rPr lang="en-GB" sz="3600" dirty="0" err="1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una</a:t>
            </a:r>
            <a:r>
              <a:rPr lang="en-GB" sz="3600" dirty="0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 </a:t>
            </a:r>
            <a:r>
              <a:rPr lang="en-GB" sz="3600" dirty="0" err="1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epidemia</a:t>
            </a:r>
            <a:r>
              <a:rPr lang="en-GB" sz="3600" dirty="0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 en </a:t>
            </a:r>
            <a:r>
              <a:rPr lang="en-GB" sz="3600" dirty="0" err="1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una</a:t>
            </a:r>
            <a:r>
              <a:rPr lang="en-GB" sz="3600" dirty="0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 red? 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0" y="0"/>
            <a:ext cx="121539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i="1" dirty="0">
                <a:solidFill>
                  <a:schemeClr val="bg1">
                    <a:lumMod val="65000"/>
                  </a:schemeClr>
                </a:solidFill>
              </a:rPr>
              <a:t>Science in School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  <a:sym typeface="Symbol" charset="2"/>
              </a:rPr>
              <a:t>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GB" sz="1200" dirty="0" err="1">
                <a:solidFill>
                  <a:schemeClr val="bg1">
                    <a:lumMod val="65000"/>
                  </a:schemeClr>
                </a:solidFill>
              </a:rPr>
              <a:t>Volumen</a:t>
            </a:r>
            <a:r>
              <a:rPr lang="en-US" sz="1200" dirty="0"/>
              <a:t> 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40: </a:t>
            </a:r>
            <a:r>
              <a:rPr lang="en-GB" sz="1200" dirty="0" err="1">
                <a:solidFill>
                  <a:srgbClr val="A6A6A6"/>
                </a:solidFill>
              </a:rPr>
              <a:t>Verano</a:t>
            </a:r>
            <a:r>
              <a:rPr lang="en-US" sz="1200" dirty="0"/>
              <a:t> 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 2017 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  <a:sym typeface="Symbol" charset="2"/>
              </a:rPr>
              <a:t>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GB" sz="1200" dirty="0" err="1">
                <a:solidFill>
                  <a:schemeClr val="bg1">
                    <a:lumMod val="65000"/>
                  </a:schemeClr>
                </a:solidFill>
              </a:rPr>
              <a:t>www.scienceinschool.org</a:t>
            </a:r>
            <a:endParaRPr lang="en-US" sz="12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0" y="6213560"/>
            <a:ext cx="12115800" cy="892552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  <a:tabLst>
                <a:tab pos="2743200" algn="ctr"/>
                <a:tab pos="5486400" algn="r"/>
              </a:tabLst>
            </a:pPr>
            <a:r>
              <a:rPr lang="es-AR" sz="1200" dirty="0">
                <a:solidFill>
                  <a:srgbClr val="A6A6A6"/>
                </a:solidFill>
              </a:rPr>
              <a:t>Material complementario para:</a:t>
            </a:r>
            <a:r>
              <a:rPr lang="en-US" sz="1200" dirty="0">
                <a:solidFill>
                  <a:srgbClr val="A6A6A6"/>
                </a:solidFill>
              </a:rPr>
              <a:t> </a:t>
            </a:r>
          </a:p>
          <a:p>
            <a:pPr>
              <a:spcAft>
                <a:spcPts val="600"/>
              </a:spcAft>
              <a:tabLst>
                <a:tab pos="2743200" algn="ctr"/>
                <a:tab pos="5486400" algn="r"/>
              </a:tabLst>
            </a:pPr>
            <a:r>
              <a:rPr lang="en-US" sz="1200" dirty="0" err="1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Kucharski</a:t>
            </a:r>
            <a:r>
              <a:rPr lang="en-US" sz="1200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 A et al. </a:t>
            </a:r>
            <a:r>
              <a:rPr lang="en-GB" sz="1200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(2017) Disease dynamics: understanding the spread of diseases. </a:t>
            </a:r>
            <a:r>
              <a:rPr lang="en-GB" sz="1200" i="1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Science in School</a:t>
            </a:r>
            <a:r>
              <a:rPr lang="en-GB" sz="1200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 </a:t>
            </a:r>
            <a:r>
              <a:rPr lang="en-GB" sz="1200" b="1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40</a:t>
            </a:r>
            <a:r>
              <a:rPr lang="en-GB" sz="1200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: 52–56. </a:t>
            </a:r>
            <a:r>
              <a:rPr lang="en-GB" sz="1200" dirty="0" err="1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www.scienceinschool.org</a:t>
            </a:r>
            <a:r>
              <a:rPr lang="en-GB" sz="1200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/2017/issue40/</a:t>
            </a:r>
            <a:r>
              <a:rPr lang="en-GB" sz="1200" dirty="0" err="1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diseasedynamics</a:t>
            </a:r>
            <a:endParaRPr lang="en-US" sz="1200" dirty="0">
              <a:latin typeface="Times New Roman" charset="0"/>
              <a:ea typeface="Times New Roman" charset="0"/>
            </a:endParaRPr>
          </a:p>
          <a:p>
            <a:pPr>
              <a:spcAft>
                <a:spcPts val="600"/>
              </a:spcAft>
              <a:tabLst>
                <a:tab pos="2743200" algn="ctr"/>
                <a:tab pos="5486400" algn="r"/>
              </a:tabLst>
            </a:pPr>
            <a:r>
              <a:rPr lang="en-GB" dirty="0">
                <a:solidFill>
                  <a:srgbClr val="000000"/>
                </a:solidFill>
                <a:latin typeface="Times New Roman" charset="0"/>
                <a:ea typeface="Times New Roman" charset="0"/>
                <a:cs typeface="Times New Roman" charset="0"/>
              </a:rPr>
              <a:t> </a:t>
            </a:r>
            <a:endParaRPr lang="en-US" sz="1200" dirty="0">
              <a:latin typeface="Times New Roman" charset="0"/>
              <a:ea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67906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>
            <a:spLocks noChangeAspect="1"/>
          </p:cNvSpPr>
          <p:nvPr/>
        </p:nvSpPr>
        <p:spPr bwMode="auto">
          <a:xfrm>
            <a:off x="1640886" y="1592263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4" name="Oval 3"/>
          <p:cNvSpPr>
            <a:spLocks noChangeAspect="1"/>
          </p:cNvSpPr>
          <p:nvPr/>
        </p:nvSpPr>
        <p:spPr bwMode="auto">
          <a:xfrm>
            <a:off x="2936921" y="1592263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5" name="Oval 4"/>
          <p:cNvSpPr>
            <a:spLocks noChangeAspect="1"/>
          </p:cNvSpPr>
          <p:nvPr/>
        </p:nvSpPr>
        <p:spPr bwMode="auto">
          <a:xfrm>
            <a:off x="4116516" y="1592263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6" name="Oval 5"/>
          <p:cNvSpPr>
            <a:spLocks noChangeAspect="1"/>
          </p:cNvSpPr>
          <p:nvPr/>
        </p:nvSpPr>
        <p:spPr bwMode="auto">
          <a:xfrm>
            <a:off x="4718964" y="2430463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7" name="Oval 6"/>
          <p:cNvSpPr>
            <a:spLocks noChangeAspect="1"/>
          </p:cNvSpPr>
          <p:nvPr/>
        </p:nvSpPr>
        <p:spPr bwMode="auto">
          <a:xfrm>
            <a:off x="3468493" y="2430463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1" name="Oval 10"/>
          <p:cNvSpPr>
            <a:spLocks noChangeAspect="1"/>
          </p:cNvSpPr>
          <p:nvPr/>
        </p:nvSpPr>
        <p:spPr bwMode="auto">
          <a:xfrm>
            <a:off x="3468493" y="3421063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" name="Oval 11"/>
          <p:cNvSpPr>
            <a:spLocks noChangeAspect="1"/>
          </p:cNvSpPr>
          <p:nvPr/>
        </p:nvSpPr>
        <p:spPr bwMode="auto">
          <a:xfrm>
            <a:off x="4718964" y="3421063"/>
            <a:ext cx="582232" cy="540000"/>
          </a:xfrm>
          <a:prstGeom prst="ellipse">
            <a:avLst/>
          </a:prstGeom>
          <a:solidFill>
            <a:srgbClr val="FF00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cxnSp>
        <p:nvCxnSpPr>
          <p:cNvPr id="14" name="Straight Connector 13"/>
          <p:cNvCxnSpPr>
            <a:stCxn id="6" idx="1"/>
            <a:endCxn id="5" idx="4"/>
          </p:cNvCxnSpPr>
          <p:nvPr/>
        </p:nvCxnSpPr>
        <p:spPr bwMode="auto">
          <a:xfrm rot="16200000" flipV="1">
            <a:off x="4417295" y="2122607"/>
            <a:ext cx="377281" cy="396604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7" idx="7"/>
            <a:endCxn id="5" idx="4"/>
          </p:cNvCxnSpPr>
          <p:nvPr/>
        </p:nvCxnSpPr>
        <p:spPr bwMode="auto">
          <a:xfrm rot="5400000" flipH="1" flipV="1">
            <a:off x="3997908" y="2099832"/>
            <a:ext cx="377281" cy="442169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12" idx="1"/>
            <a:endCxn id="7" idx="5"/>
          </p:cNvCxnSpPr>
          <p:nvPr/>
        </p:nvCxnSpPr>
        <p:spPr bwMode="auto">
          <a:xfrm rot="16200000" flipV="1">
            <a:off x="4080462" y="2776377"/>
            <a:ext cx="608762" cy="838772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7" idx="4"/>
            <a:endCxn id="11" idx="0"/>
          </p:cNvCxnSpPr>
          <p:nvPr/>
        </p:nvCxnSpPr>
        <p:spPr bwMode="auto">
          <a:xfrm rot="5400000">
            <a:off x="3534308" y="3195712"/>
            <a:ext cx="450600" cy="16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6" idx="2"/>
            <a:endCxn id="7" idx="6"/>
          </p:cNvCxnSpPr>
          <p:nvPr/>
        </p:nvCxnSpPr>
        <p:spPr bwMode="auto">
          <a:xfrm rot="10800000">
            <a:off x="4050723" y="2700463"/>
            <a:ext cx="668240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6" idx="4"/>
            <a:endCxn id="12" idx="0"/>
          </p:cNvCxnSpPr>
          <p:nvPr/>
        </p:nvCxnSpPr>
        <p:spPr bwMode="auto">
          <a:xfrm rot="5400000">
            <a:off x="4784780" y="3195712"/>
            <a:ext cx="450600" cy="16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12" idx="2"/>
            <a:endCxn id="11" idx="6"/>
          </p:cNvCxnSpPr>
          <p:nvPr/>
        </p:nvCxnSpPr>
        <p:spPr bwMode="auto">
          <a:xfrm rot="10800000">
            <a:off x="4050723" y="3691062"/>
            <a:ext cx="668240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>
            <a:stCxn id="3" idx="6"/>
            <a:endCxn id="4" idx="2"/>
          </p:cNvCxnSpPr>
          <p:nvPr/>
        </p:nvCxnSpPr>
        <p:spPr bwMode="auto">
          <a:xfrm>
            <a:off x="2223117" y="1862263"/>
            <a:ext cx="713805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>
            <a:stCxn id="5" idx="2"/>
            <a:endCxn id="4" idx="6"/>
          </p:cNvCxnSpPr>
          <p:nvPr/>
        </p:nvCxnSpPr>
        <p:spPr bwMode="auto">
          <a:xfrm rot="10800000">
            <a:off x="3519146" y="1862263"/>
            <a:ext cx="597365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1" name="Oval 120"/>
          <p:cNvSpPr>
            <a:spLocks noChangeAspect="1"/>
          </p:cNvSpPr>
          <p:nvPr/>
        </p:nvSpPr>
        <p:spPr bwMode="auto">
          <a:xfrm>
            <a:off x="5933999" y="3421063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cxnSp>
        <p:nvCxnSpPr>
          <p:cNvPr id="122" name="Straight Connector 121"/>
          <p:cNvCxnSpPr>
            <a:stCxn id="12" idx="6"/>
            <a:endCxn id="121" idx="2"/>
          </p:cNvCxnSpPr>
          <p:nvPr/>
        </p:nvCxnSpPr>
        <p:spPr bwMode="auto">
          <a:xfrm>
            <a:off x="5301196" y="3691063"/>
            <a:ext cx="632800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5" name="Oval 124"/>
          <p:cNvSpPr>
            <a:spLocks noChangeAspect="1"/>
          </p:cNvSpPr>
          <p:nvPr/>
        </p:nvSpPr>
        <p:spPr bwMode="auto">
          <a:xfrm>
            <a:off x="5935687" y="2381250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6" name="Oval 125"/>
          <p:cNvSpPr>
            <a:spLocks noChangeAspect="1"/>
          </p:cNvSpPr>
          <p:nvPr/>
        </p:nvSpPr>
        <p:spPr bwMode="auto">
          <a:xfrm>
            <a:off x="7392036" y="3940175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7" name="Oval 126"/>
          <p:cNvSpPr>
            <a:spLocks noChangeAspect="1"/>
          </p:cNvSpPr>
          <p:nvPr/>
        </p:nvSpPr>
        <p:spPr bwMode="auto">
          <a:xfrm>
            <a:off x="7295817" y="3101975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8" name="Oval 127"/>
          <p:cNvSpPr>
            <a:spLocks noChangeAspect="1"/>
          </p:cNvSpPr>
          <p:nvPr/>
        </p:nvSpPr>
        <p:spPr bwMode="auto">
          <a:xfrm>
            <a:off x="7473038" y="1882775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9" name="Oval 128"/>
          <p:cNvSpPr>
            <a:spLocks noChangeAspect="1"/>
          </p:cNvSpPr>
          <p:nvPr/>
        </p:nvSpPr>
        <p:spPr bwMode="auto">
          <a:xfrm>
            <a:off x="8526067" y="1260475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30" name="Oval 129"/>
          <p:cNvSpPr>
            <a:spLocks noChangeAspect="1"/>
          </p:cNvSpPr>
          <p:nvPr/>
        </p:nvSpPr>
        <p:spPr bwMode="auto">
          <a:xfrm>
            <a:off x="9984106" y="1273175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31" name="Oval 130"/>
          <p:cNvSpPr>
            <a:spLocks noChangeAspect="1"/>
          </p:cNvSpPr>
          <p:nvPr/>
        </p:nvSpPr>
        <p:spPr bwMode="auto">
          <a:xfrm>
            <a:off x="8769079" y="2797175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32" name="Oval 131"/>
          <p:cNvSpPr>
            <a:spLocks noChangeAspect="1"/>
          </p:cNvSpPr>
          <p:nvPr/>
        </p:nvSpPr>
        <p:spPr bwMode="auto">
          <a:xfrm>
            <a:off x="8688071" y="4473575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cxnSp>
        <p:nvCxnSpPr>
          <p:cNvPr id="135" name="Straight Connector 134"/>
          <p:cNvCxnSpPr>
            <a:stCxn id="121" idx="5"/>
            <a:endCxn id="126" idx="2"/>
          </p:cNvCxnSpPr>
          <p:nvPr/>
        </p:nvCxnSpPr>
        <p:spPr bwMode="auto">
          <a:xfrm rot="16200000" flipH="1">
            <a:off x="6747410" y="3565547"/>
            <a:ext cx="328193" cy="961073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Connector 137"/>
          <p:cNvCxnSpPr>
            <a:stCxn id="126" idx="5"/>
            <a:endCxn id="132" idx="2"/>
          </p:cNvCxnSpPr>
          <p:nvPr/>
        </p:nvCxnSpPr>
        <p:spPr bwMode="auto">
          <a:xfrm rot="16200000" flipH="1">
            <a:off x="8117303" y="4172806"/>
            <a:ext cx="342481" cy="799069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2" name="Straight Connector 141"/>
          <p:cNvCxnSpPr>
            <a:stCxn id="127" idx="2"/>
            <a:endCxn id="121" idx="6"/>
          </p:cNvCxnSpPr>
          <p:nvPr/>
        </p:nvCxnSpPr>
        <p:spPr bwMode="auto">
          <a:xfrm rot="10800000" flipV="1">
            <a:off x="6516228" y="3371975"/>
            <a:ext cx="779588" cy="3190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Connector 144"/>
          <p:cNvCxnSpPr>
            <a:stCxn id="126" idx="0"/>
            <a:endCxn id="127" idx="4"/>
          </p:cNvCxnSpPr>
          <p:nvPr/>
        </p:nvCxnSpPr>
        <p:spPr bwMode="auto">
          <a:xfrm rot="16200000" flipV="1">
            <a:off x="7485943" y="3742973"/>
            <a:ext cx="298200" cy="96219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Connector 149"/>
          <p:cNvCxnSpPr>
            <a:stCxn id="127" idx="6"/>
            <a:endCxn id="131" idx="2"/>
          </p:cNvCxnSpPr>
          <p:nvPr/>
        </p:nvCxnSpPr>
        <p:spPr bwMode="auto">
          <a:xfrm flipV="1">
            <a:off x="7878049" y="3067175"/>
            <a:ext cx="891024" cy="304800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1" name="Straight Connector 150"/>
          <p:cNvCxnSpPr>
            <a:stCxn id="126" idx="6"/>
            <a:endCxn id="131" idx="3"/>
          </p:cNvCxnSpPr>
          <p:nvPr/>
        </p:nvCxnSpPr>
        <p:spPr bwMode="auto">
          <a:xfrm flipV="1">
            <a:off x="7974270" y="3258101"/>
            <a:ext cx="880071" cy="952081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8" name="Straight Connector 157"/>
          <p:cNvCxnSpPr>
            <a:stCxn id="121" idx="0"/>
            <a:endCxn id="125" idx="4"/>
          </p:cNvCxnSpPr>
          <p:nvPr/>
        </p:nvCxnSpPr>
        <p:spPr bwMode="auto">
          <a:xfrm rot="5400000" flipH="1" flipV="1">
            <a:off x="5976057" y="3170326"/>
            <a:ext cx="499813" cy="1687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1" name="Straight Connector 160"/>
          <p:cNvCxnSpPr>
            <a:stCxn id="125" idx="6"/>
            <a:endCxn id="128" idx="2"/>
          </p:cNvCxnSpPr>
          <p:nvPr/>
        </p:nvCxnSpPr>
        <p:spPr bwMode="auto">
          <a:xfrm flipV="1">
            <a:off x="6517922" y="2152787"/>
            <a:ext cx="955123" cy="498475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7" name="Straight Connector 166"/>
          <p:cNvCxnSpPr>
            <a:stCxn id="128" idx="5"/>
            <a:endCxn id="131" idx="1"/>
          </p:cNvCxnSpPr>
          <p:nvPr/>
        </p:nvCxnSpPr>
        <p:spPr bwMode="auto">
          <a:xfrm rot="16200000" flipH="1">
            <a:off x="8145889" y="2167818"/>
            <a:ext cx="532562" cy="884337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0" name="Straight Connector 169"/>
          <p:cNvCxnSpPr>
            <a:stCxn id="125" idx="5"/>
            <a:endCxn id="131" idx="2"/>
          </p:cNvCxnSpPr>
          <p:nvPr/>
        </p:nvCxnSpPr>
        <p:spPr bwMode="auto">
          <a:xfrm rot="16200000" flipH="1">
            <a:off x="7488358" y="1786460"/>
            <a:ext cx="225006" cy="2336424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3" name="Straight Connector 172"/>
          <p:cNvCxnSpPr>
            <a:stCxn id="130" idx="2"/>
            <a:endCxn id="129" idx="6"/>
          </p:cNvCxnSpPr>
          <p:nvPr/>
        </p:nvCxnSpPr>
        <p:spPr bwMode="auto">
          <a:xfrm rot="10800000">
            <a:off x="9108307" y="1530475"/>
            <a:ext cx="875807" cy="12700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4" name="Straight Connector 173"/>
          <p:cNvCxnSpPr>
            <a:stCxn id="129" idx="3"/>
            <a:endCxn id="128" idx="7"/>
          </p:cNvCxnSpPr>
          <p:nvPr/>
        </p:nvCxnSpPr>
        <p:spPr bwMode="auto">
          <a:xfrm rot="5400000">
            <a:off x="8170437" y="1520964"/>
            <a:ext cx="240462" cy="641330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2" name="Oval 211"/>
          <p:cNvSpPr>
            <a:spLocks noChangeAspect="1"/>
          </p:cNvSpPr>
          <p:nvPr/>
        </p:nvSpPr>
        <p:spPr bwMode="auto">
          <a:xfrm>
            <a:off x="9903104" y="2339975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65" name="Text Box 3"/>
          <p:cNvSpPr txBox="1">
            <a:spLocks noChangeArrowheads="1"/>
          </p:cNvSpPr>
          <p:nvPr/>
        </p:nvSpPr>
        <p:spPr bwMode="auto">
          <a:xfrm>
            <a:off x="1656761" y="5183732"/>
            <a:ext cx="8676226" cy="8987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</a:pPr>
            <a:r>
              <a:rPr lang="en-US" sz="2400" dirty="0" err="1">
                <a:latin typeface="Helvetica Neue Light"/>
                <a:cs typeface="Helvetica Neue Light"/>
              </a:rPr>
              <a:t>Todos</a:t>
            </a:r>
            <a:r>
              <a:rPr lang="en-US" sz="2400" dirty="0">
                <a:latin typeface="Helvetica Neue Light"/>
                <a:cs typeface="Helvetica Neue Light"/>
              </a:rPr>
              <a:t> </a:t>
            </a:r>
            <a:r>
              <a:rPr lang="en-US" sz="2400" dirty="0" err="1">
                <a:latin typeface="Helvetica Neue Light"/>
                <a:cs typeface="Helvetica Neue Light"/>
              </a:rPr>
              <a:t>comienzan</a:t>
            </a:r>
            <a:r>
              <a:rPr lang="en-US" sz="2400" dirty="0">
                <a:latin typeface="Helvetica Neue Light"/>
                <a:cs typeface="Helvetica Neue Light"/>
              </a:rPr>
              <a:t> </a:t>
            </a:r>
            <a:r>
              <a:rPr lang="en-US" sz="2400" dirty="0" err="1">
                <a:latin typeface="Helvetica Neue Light"/>
                <a:cs typeface="Helvetica Neue Light"/>
              </a:rPr>
              <a:t>siendo</a:t>
            </a:r>
            <a:r>
              <a:rPr lang="en-US" sz="2400" dirty="0">
                <a:latin typeface="Helvetica Neue Light"/>
                <a:cs typeface="Helvetica Neue Light"/>
              </a:rPr>
              <a:t>  </a:t>
            </a:r>
            <a:r>
              <a:rPr lang="en-US" sz="2400" dirty="0" err="1">
                <a:solidFill>
                  <a:srgbClr val="00C903"/>
                </a:solidFill>
                <a:latin typeface="Helvetica Neue Light"/>
                <a:cs typeface="Helvetica Neue Light"/>
              </a:rPr>
              <a:t>susceptibles</a:t>
            </a:r>
            <a:r>
              <a:rPr lang="en-US" sz="2400" dirty="0">
                <a:solidFill>
                  <a:srgbClr val="00C903"/>
                </a:solidFill>
                <a:latin typeface="Helvetica Neue Light"/>
                <a:cs typeface="Helvetica Neue Light"/>
              </a:rPr>
              <a:t> </a:t>
            </a:r>
            <a:r>
              <a:rPr lang="en-US" sz="2400" dirty="0">
                <a:latin typeface="Helvetica Neue Light"/>
                <a:cs typeface="Helvetica Neue Light"/>
              </a:rPr>
              <a:t>, </a:t>
            </a:r>
            <a:r>
              <a:rPr lang="en-US" sz="2400" dirty="0" err="1">
                <a:latin typeface="Helvetica Neue Light"/>
                <a:cs typeface="Helvetica Neue Light"/>
              </a:rPr>
              <a:t>además</a:t>
            </a:r>
            <a:r>
              <a:rPr lang="en-US" sz="2400" dirty="0">
                <a:latin typeface="Helvetica Neue Light"/>
                <a:cs typeface="Helvetica Neue Light"/>
              </a:rPr>
              <a:t> de </a:t>
            </a:r>
            <a:r>
              <a:rPr lang="en-US" sz="2400" dirty="0" err="1">
                <a:latin typeface="Helvetica Neue Light"/>
                <a:cs typeface="Helvetica Neue Light"/>
              </a:rPr>
              <a:t>una</a:t>
            </a:r>
            <a:r>
              <a:rPr lang="en-US" sz="2400" dirty="0">
                <a:latin typeface="Helvetica Neue Light"/>
                <a:cs typeface="Helvetica Neue Light"/>
              </a:rPr>
              <a:t> </a:t>
            </a:r>
            <a:r>
              <a:rPr lang="en-US" sz="2400" dirty="0" smtClean="0">
                <a:latin typeface="Helvetica Neue Light"/>
                <a:cs typeface="Helvetica Neue Light"/>
              </a:rPr>
              <a:t>persona </a:t>
            </a:r>
            <a:r>
              <a:rPr lang="en-US" sz="2400" dirty="0" err="1" smtClean="0">
                <a:solidFill>
                  <a:srgbClr val="FF0000"/>
                </a:solidFill>
                <a:latin typeface="Helvetica Neue Light"/>
                <a:cs typeface="Helvetica Neue Light"/>
              </a:rPr>
              <a:t>infectada</a:t>
            </a:r>
            <a:r>
              <a:rPr lang="en-US" sz="2400" dirty="0" smtClean="0">
                <a:solidFill>
                  <a:srgbClr val="FF0000"/>
                </a:solidFill>
                <a:latin typeface="Helvetica Neue Light"/>
                <a:cs typeface="Helvetica Neue Light"/>
              </a:rPr>
              <a:t>.</a:t>
            </a:r>
            <a:endParaRPr lang="en-US" sz="2400" dirty="0">
              <a:latin typeface="Helvetica Neue Light"/>
              <a:cs typeface="Helvetica Neue Light"/>
            </a:endParaRPr>
          </a:p>
        </p:txBody>
      </p:sp>
      <p:sp>
        <p:nvSpPr>
          <p:cNvPr id="66" name="Rectangle 3"/>
          <p:cNvSpPr>
            <a:spLocks noChangeArrowheads="1"/>
          </p:cNvSpPr>
          <p:nvPr/>
        </p:nvSpPr>
        <p:spPr bwMode="auto">
          <a:xfrm>
            <a:off x="1656763" y="4595828"/>
            <a:ext cx="137703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s-ES_tradnl" sz="2800" b="1" dirty="0">
                <a:latin typeface="Helvetica Neue"/>
                <a:cs typeface="Helvetica Neue"/>
              </a:rPr>
              <a:t>Día 1 </a:t>
            </a:r>
            <a:endParaRPr lang="en-US" sz="2800" b="1" dirty="0">
              <a:latin typeface="Helvetica Neue"/>
              <a:cs typeface="Helvetica Neue"/>
            </a:endParaRPr>
          </a:p>
        </p:txBody>
      </p:sp>
      <p:sp>
        <p:nvSpPr>
          <p:cNvPr id="45" name="Title 1"/>
          <p:cNvSpPr txBox="1">
            <a:spLocks/>
          </p:cNvSpPr>
          <p:nvPr/>
        </p:nvSpPr>
        <p:spPr>
          <a:xfrm>
            <a:off x="1721885" y="274638"/>
            <a:ext cx="8748237" cy="773112"/>
          </a:xfrm>
          <a:prstGeom prst="rect">
            <a:avLst/>
          </a:prstGeom>
        </p:spPr>
        <p:txBody>
          <a:bodyPr>
            <a:normAutofit fontScale="9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600" dirty="0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¿</a:t>
            </a:r>
            <a:r>
              <a:rPr lang="en-GB" sz="3600" dirty="0" err="1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Cómo</a:t>
            </a:r>
            <a:r>
              <a:rPr lang="en-GB" sz="3600" dirty="0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 se </a:t>
            </a:r>
            <a:r>
              <a:rPr lang="en-GB" sz="3600" dirty="0" err="1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propaga</a:t>
            </a:r>
            <a:r>
              <a:rPr lang="en-GB" sz="3600" dirty="0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 </a:t>
            </a:r>
            <a:r>
              <a:rPr lang="en-GB" sz="3600" dirty="0" err="1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una</a:t>
            </a:r>
            <a:r>
              <a:rPr lang="en-GB" sz="3600" dirty="0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 </a:t>
            </a:r>
            <a:r>
              <a:rPr lang="en-GB" sz="3600" dirty="0" err="1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epidemia</a:t>
            </a:r>
            <a:r>
              <a:rPr lang="en-GB" sz="3600" dirty="0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 en </a:t>
            </a:r>
            <a:r>
              <a:rPr lang="en-GB" sz="3600" dirty="0" err="1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una</a:t>
            </a:r>
            <a:r>
              <a:rPr lang="en-GB" sz="3600" dirty="0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 red? 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38099" y="0"/>
            <a:ext cx="121539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i="1" dirty="0">
                <a:solidFill>
                  <a:schemeClr val="bg1">
                    <a:lumMod val="65000"/>
                  </a:schemeClr>
                </a:solidFill>
              </a:rPr>
              <a:t>Science in School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  <a:sym typeface="Symbol" charset="2"/>
              </a:rPr>
              <a:t>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GB" sz="1200" dirty="0" err="1">
                <a:solidFill>
                  <a:schemeClr val="bg1">
                    <a:lumMod val="65000"/>
                  </a:schemeClr>
                </a:solidFill>
              </a:rPr>
              <a:t>Volumen</a:t>
            </a:r>
            <a:r>
              <a:rPr lang="en-US" sz="1200" dirty="0"/>
              <a:t> 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40: </a:t>
            </a:r>
            <a:r>
              <a:rPr lang="en-GB" sz="1200" dirty="0" err="1">
                <a:solidFill>
                  <a:srgbClr val="A6A6A6"/>
                </a:solidFill>
              </a:rPr>
              <a:t>Verano</a:t>
            </a:r>
            <a:r>
              <a:rPr lang="en-US" sz="1200" dirty="0"/>
              <a:t> 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 2017 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  <a:sym typeface="Symbol" charset="2"/>
              </a:rPr>
              <a:t>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GB" sz="1200" dirty="0" err="1">
                <a:solidFill>
                  <a:schemeClr val="bg1">
                    <a:lumMod val="65000"/>
                  </a:schemeClr>
                </a:solidFill>
              </a:rPr>
              <a:t>www.scienceinschool.org</a:t>
            </a:r>
            <a:endParaRPr lang="en-US" sz="12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0" y="6213560"/>
            <a:ext cx="12115800" cy="892552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  <a:tabLst>
                <a:tab pos="2743200" algn="ctr"/>
                <a:tab pos="5486400" algn="r"/>
              </a:tabLst>
            </a:pPr>
            <a:r>
              <a:rPr lang="es-AR" sz="1200" dirty="0">
                <a:solidFill>
                  <a:srgbClr val="A6A6A6"/>
                </a:solidFill>
              </a:rPr>
              <a:t>Material complementario para:</a:t>
            </a:r>
            <a:r>
              <a:rPr lang="en-US" sz="1200" dirty="0">
                <a:solidFill>
                  <a:srgbClr val="A6A6A6"/>
                </a:solidFill>
              </a:rPr>
              <a:t> </a:t>
            </a:r>
          </a:p>
          <a:p>
            <a:pPr>
              <a:spcAft>
                <a:spcPts val="600"/>
              </a:spcAft>
              <a:tabLst>
                <a:tab pos="2743200" algn="ctr"/>
                <a:tab pos="5486400" algn="r"/>
              </a:tabLst>
            </a:pPr>
            <a:r>
              <a:rPr lang="en-US" sz="1200" dirty="0" err="1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Kucharski</a:t>
            </a:r>
            <a:r>
              <a:rPr lang="en-US" sz="1200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 A et al. </a:t>
            </a:r>
            <a:r>
              <a:rPr lang="en-GB" sz="1200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(2017) Disease dynamics: understanding the spread of diseases. </a:t>
            </a:r>
            <a:r>
              <a:rPr lang="en-GB" sz="1200" i="1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Science in School</a:t>
            </a:r>
            <a:r>
              <a:rPr lang="en-GB" sz="1200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 </a:t>
            </a:r>
            <a:r>
              <a:rPr lang="en-GB" sz="1200" b="1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40</a:t>
            </a:r>
            <a:r>
              <a:rPr lang="en-GB" sz="1200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: 52–56. </a:t>
            </a:r>
            <a:r>
              <a:rPr lang="en-GB" sz="1200" dirty="0" err="1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www.scienceinschool.org</a:t>
            </a:r>
            <a:r>
              <a:rPr lang="en-GB" sz="1200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/2017/issue40/</a:t>
            </a:r>
            <a:r>
              <a:rPr lang="en-GB" sz="1200" dirty="0" err="1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diseasedynamics</a:t>
            </a:r>
            <a:endParaRPr lang="en-US" sz="1200" dirty="0">
              <a:latin typeface="Times New Roman" charset="0"/>
              <a:ea typeface="Times New Roman" charset="0"/>
            </a:endParaRPr>
          </a:p>
          <a:p>
            <a:pPr>
              <a:spcAft>
                <a:spcPts val="600"/>
              </a:spcAft>
              <a:tabLst>
                <a:tab pos="2743200" algn="ctr"/>
                <a:tab pos="5486400" algn="r"/>
              </a:tabLst>
            </a:pPr>
            <a:r>
              <a:rPr lang="en-GB" dirty="0">
                <a:solidFill>
                  <a:srgbClr val="000000"/>
                </a:solidFill>
                <a:latin typeface="Times New Roman" charset="0"/>
                <a:ea typeface="Times New Roman" charset="0"/>
                <a:cs typeface="Times New Roman" charset="0"/>
              </a:rPr>
              <a:t> </a:t>
            </a:r>
            <a:endParaRPr lang="en-US" sz="1200" dirty="0">
              <a:latin typeface="Times New Roman" charset="0"/>
              <a:ea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85335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>
            <a:spLocks noChangeAspect="1"/>
          </p:cNvSpPr>
          <p:nvPr/>
        </p:nvSpPr>
        <p:spPr bwMode="auto">
          <a:xfrm>
            <a:off x="1640886" y="1592263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4" name="Oval 3"/>
          <p:cNvSpPr>
            <a:spLocks noChangeAspect="1"/>
          </p:cNvSpPr>
          <p:nvPr/>
        </p:nvSpPr>
        <p:spPr bwMode="auto">
          <a:xfrm>
            <a:off x="2936921" y="1592263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5" name="Oval 4"/>
          <p:cNvSpPr>
            <a:spLocks noChangeAspect="1"/>
          </p:cNvSpPr>
          <p:nvPr/>
        </p:nvSpPr>
        <p:spPr bwMode="auto">
          <a:xfrm>
            <a:off x="4116516" y="1592263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6" name="Oval 5"/>
          <p:cNvSpPr>
            <a:spLocks noChangeAspect="1"/>
          </p:cNvSpPr>
          <p:nvPr/>
        </p:nvSpPr>
        <p:spPr bwMode="auto">
          <a:xfrm>
            <a:off x="4718964" y="2430463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7" name="Oval 6"/>
          <p:cNvSpPr>
            <a:spLocks noChangeAspect="1"/>
          </p:cNvSpPr>
          <p:nvPr/>
        </p:nvSpPr>
        <p:spPr bwMode="auto">
          <a:xfrm>
            <a:off x="3468493" y="2430463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1" name="Oval 10"/>
          <p:cNvSpPr>
            <a:spLocks noChangeAspect="1"/>
          </p:cNvSpPr>
          <p:nvPr/>
        </p:nvSpPr>
        <p:spPr bwMode="auto">
          <a:xfrm>
            <a:off x="3468493" y="3421063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" name="Oval 11"/>
          <p:cNvSpPr>
            <a:spLocks noChangeAspect="1"/>
          </p:cNvSpPr>
          <p:nvPr/>
        </p:nvSpPr>
        <p:spPr bwMode="auto">
          <a:xfrm>
            <a:off x="4718964" y="3421063"/>
            <a:ext cx="582232" cy="540000"/>
          </a:xfrm>
          <a:prstGeom prst="ellipse">
            <a:avLst/>
          </a:prstGeom>
          <a:solidFill>
            <a:srgbClr val="FF0000"/>
          </a:solidFill>
          <a:ln w="762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cxnSp>
        <p:nvCxnSpPr>
          <p:cNvPr id="14" name="Straight Connector 13"/>
          <p:cNvCxnSpPr>
            <a:stCxn id="6" idx="1"/>
            <a:endCxn id="5" idx="4"/>
          </p:cNvCxnSpPr>
          <p:nvPr/>
        </p:nvCxnSpPr>
        <p:spPr bwMode="auto">
          <a:xfrm rot="16200000" flipV="1">
            <a:off x="4417295" y="2122607"/>
            <a:ext cx="377281" cy="396604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7" idx="7"/>
            <a:endCxn id="5" idx="4"/>
          </p:cNvCxnSpPr>
          <p:nvPr/>
        </p:nvCxnSpPr>
        <p:spPr bwMode="auto">
          <a:xfrm rot="5400000" flipH="1" flipV="1">
            <a:off x="3997908" y="2099832"/>
            <a:ext cx="377281" cy="442169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12" idx="1"/>
            <a:endCxn id="7" idx="5"/>
          </p:cNvCxnSpPr>
          <p:nvPr/>
        </p:nvCxnSpPr>
        <p:spPr bwMode="auto">
          <a:xfrm rot="16200000" flipV="1">
            <a:off x="4080462" y="2776377"/>
            <a:ext cx="608762" cy="838772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7" idx="4"/>
            <a:endCxn id="11" idx="0"/>
          </p:cNvCxnSpPr>
          <p:nvPr/>
        </p:nvCxnSpPr>
        <p:spPr bwMode="auto">
          <a:xfrm rot="5400000">
            <a:off x="3534308" y="3195712"/>
            <a:ext cx="450600" cy="16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6" idx="2"/>
            <a:endCxn id="7" idx="6"/>
          </p:cNvCxnSpPr>
          <p:nvPr/>
        </p:nvCxnSpPr>
        <p:spPr bwMode="auto">
          <a:xfrm rot="10800000">
            <a:off x="4050723" y="2700463"/>
            <a:ext cx="668240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6" idx="4"/>
            <a:endCxn id="12" idx="0"/>
          </p:cNvCxnSpPr>
          <p:nvPr/>
        </p:nvCxnSpPr>
        <p:spPr bwMode="auto">
          <a:xfrm rot="5400000">
            <a:off x="4784780" y="3195712"/>
            <a:ext cx="450600" cy="16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12" idx="2"/>
            <a:endCxn id="11" idx="6"/>
          </p:cNvCxnSpPr>
          <p:nvPr/>
        </p:nvCxnSpPr>
        <p:spPr bwMode="auto">
          <a:xfrm rot="10800000">
            <a:off x="4050723" y="3691062"/>
            <a:ext cx="668240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>
            <a:stCxn id="3" idx="6"/>
            <a:endCxn id="4" idx="2"/>
          </p:cNvCxnSpPr>
          <p:nvPr/>
        </p:nvCxnSpPr>
        <p:spPr bwMode="auto">
          <a:xfrm>
            <a:off x="2223117" y="1862263"/>
            <a:ext cx="713805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>
            <a:stCxn id="5" idx="2"/>
            <a:endCxn id="4" idx="6"/>
          </p:cNvCxnSpPr>
          <p:nvPr/>
        </p:nvCxnSpPr>
        <p:spPr bwMode="auto">
          <a:xfrm rot="10800000">
            <a:off x="3519146" y="1862263"/>
            <a:ext cx="597365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1" name="Oval 120"/>
          <p:cNvSpPr>
            <a:spLocks noChangeAspect="1"/>
          </p:cNvSpPr>
          <p:nvPr/>
        </p:nvSpPr>
        <p:spPr bwMode="auto">
          <a:xfrm>
            <a:off x="5933999" y="3421063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cxnSp>
        <p:nvCxnSpPr>
          <p:cNvPr id="122" name="Straight Connector 121"/>
          <p:cNvCxnSpPr>
            <a:stCxn id="12" idx="6"/>
            <a:endCxn id="121" idx="2"/>
          </p:cNvCxnSpPr>
          <p:nvPr/>
        </p:nvCxnSpPr>
        <p:spPr bwMode="auto">
          <a:xfrm>
            <a:off x="5301196" y="3691063"/>
            <a:ext cx="632800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5" name="Oval 124"/>
          <p:cNvSpPr>
            <a:spLocks noChangeAspect="1"/>
          </p:cNvSpPr>
          <p:nvPr/>
        </p:nvSpPr>
        <p:spPr bwMode="auto">
          <a:xfrm>
            <a:off x="5935687" y="2381250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6" name="Oval 125"/>
          <p:cNvSpPr>
            <a:spLocks noChangeAspect="1"/>
          </p:cNvSpPr>
          <p:nvPr/>
        </p:nvSpPr>
        <p:spPr bwMode="auto">
          <a:xfrm>
            <a:off x="7392036" y="3940175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7" name="Oval 126"/>
          <p:cNvSpPr>
            <a:spLocks noChangeAspect="1"/>
          </p:cNvSpPr>
          <p:nvPr/>
        </p:nvSpPr>
        <p:spPr bwMode="auto">
          <a:xfrm>
            <a:off x="7295817" y="3101975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8" name="Oval 127"/>
          <p:cNvSpPr>
            <a:spLocks noChangeAspect="1"/>
          </p:cNvSpPr>
          <p:nvPr/>
        </p:nvSpPr>
        <p:spPr bwMode="auto">
          <a:xfrm>
            <a:off x="7473038" y="1882775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9" name="Oval 128"/>
          <p:cNvSpPr>
            <a:spLocks noChangeAspect="1"/>
          </p:cNvSpPr>
          <p:nvPr/>
        </p:nvSpPr>
        <p:spPr bwMode="auto">
          <a:xfrm>
            <a:off x="8526067" y="1260475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30" name="Oval 129"/>
          <p:cNvSpPr>
            <a:spLocks noChangeAspect="1"/>
          </p:cNvSpPr>
          <p:nvPr/>
        </p:nvSpPr>
        <p:spPr bwMode="auto">
          <a:xfrm>
            <a:off x="9984106" y="1273175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31" name="Oval 130"/>
          <p:cNvSpPr>
            <a:spLocks noChangeAspect="1"/>
          </p:cNvSpPr>
          <p:nvPr/>
        </p:nvSpPr>
        <p:spPr bwMode="auto">
          <a:xfrm>
            <a:off x="8769079" y="2797175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32" name="Oval 131"/>
          <p:cNvSpPr>
            <a:spLocks noChangeAspect="1"/>
          </p:cNvSpPr>
          <p:nvPr/>
        </p:nvSpPr>
        <p:spPr bwMode="auto">
          <a:xfrm>
            <a:off x="8688071" y="4473575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cxnSp>
        <p:nvCxnSpPr>
          <p:cNvPr id="135" name="Straight Connector 134"/>
          <p:cNvCxnSpPr>
            <a:stCxn id="121" idx="5"/>
            <a:endCxn id="126" idx="2"/>
          </p:cNvCxnSpPr>
          <p:nvPr/>
        </p:nvCxnSpPr>
        <p:spPr bwMode="auto">
          <a:xfrm rot="16200000" flipH="1">
            <a:off x="6747410" y="3565547"/>
            <a:ext cx="328193" cy="961073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Connector 137"/>
          <p:cNvCxnSpPr>
            <a:stCxn id="126" idx="5"/>
            <a:endCxn id="132" idx="2"/>
          </p:cNvCxnSpPr>
          <p:nvPr/>
        </p:nvCxnSpPr>
        <p:spPr bwMode="auto">
          <a:xfrm rot="16200000" flipH="1">
            <a:off x="8117303" y="4172806"/>
            <a:ext cx="342481" cy="799069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2" name="Straight Connector 141"/>
          <p:cNvCxnSpPr>
            <a:stCxn id="127" idx="2"/>
            <a:endCxn id="121" idx="6"/>
          </p:cNvCxnSpPr>
          <p:nvPr/>
        </p:nvCxnSpPr>
        <p:spPr bwMode="auto">
          <a:xfrm rot="10800000" flipV="1">
            <a:off x="6516228" y="3371975"/>
            <a:ext cx="779588" cy="3190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Connector 144"/>
          <p:cNvCxnSpPr>
            <a:stCxn id="126" idx="0"/>
            <a:endCxn id="127" idx="4"/>
          </p:cNvCxnSpPr>
          <p:nvPr/>
        </p:nvCxnSpPr>
        <p:spPr bwMode="auto">
          <a:xfrm rot="16200000" flipV="1">
            <a:off x="7485943" y="3742973"/>
            <a:ext cx="298200" cy="96219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Connector 149"/>
          <p:cNvCxnSpPr>
            <a:stCxn id="127" idx="6"/>
            <a:endCxn id="131" idx="2"/>
          </p:cNvCxnSpPr>
          <p:nvPr/>
        </p:nvCxnSpPr>
        <p:spPr bwMode="auto">
          <a:xfrm flipV="1">
            <a:off x="7878049" y="3067175"/>
            <a:ext cx="891024" cy="304800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1" name="Straight Connector 150"/>
          <p:cNvCxnSpPr>
            <a:stCxn id="126" idx="6"/>
            <a:endCxn id="131" idx="3"/>
          </p:cNvCxnSpPr>
          <p:nvPr/>
        </p:nvCxnSpPr>
        <p:spPr bwMode="auto">
          <a:xfrm flipV="1">
            <a:off x="7974270" y="3258101"/>
            <a:ext cx="880071" cy="952081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8" name="Straight Connector 157"/>
          <p:cNvCxnSpPr>
            <a:stCxn id="121" idx="0"/>
            <a:endCxn id="125" idx="4"/>
          </p:cNvCxnSpPr>
          <p:nvPr/>
        </p:nvCxnSpPr>
        <p:spPr bwMode="auto">
          <a:xfrm rot="5400000" flipH="1" flipV="1">
            <a:off x="5976057" y="3170326"/>
            <a:ext cx="499813" cy="1687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1" name="Straight Connector 160"/>
          <p:cNvCxnSpPr>
            <a:stCxn id="125" idx="6"/>
            <a:endCxn id="128" idx="2"/>
          </p:cNvCxnSpPr>
          <p:nvPr/>
        </p:nvCxnSpPr>
        <p:spPr bwMode="auto">
          <a:xfrm flipV="1">
            <a:off x="6517922" y="2152787"/>
            <a:ext cx="955123" cy="498475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7" name="Straight Connector 166"/>
          <p:cNvCxnSpPr>
            <a:stCxn id="128" idx="5"/>
            <a:endCxn id="131" idx="1"/>
          </p:cNvCxnSpPr>
          <p:nvPr/>
        </p:nvCxnSpPr>
        <p:spPr bwMode="auto">
          <a:xfrm rot="16200000" flipH="1">
            <a:off x="8145889" y="2167818"/>
            <a:ext cx="532562" cy="884337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0" name="Straight Connector 169"/>
          <p:cNvCxnSpPr>
            <a:stCxn id="125" idx="5"/>
            <a:endCxn id="131" idx="2"/>
          </p:cNvCxnSpPr>
          <p:nvPr/>
        </p:nvCxnSpPr>
        <p:spPr bwMode="auto">
          <a:xfrm rot="16200000" flipH="1">
            <a:off x="7488358" y="1786460"/>
            <a:ext cx="225006" cy="2336424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3" name="Straight Connector 172"/>
          <p:cNvCxnSpPr>
            <a:stCxn id="130" idx="2"/>
            <a:endCxn id="129" idx="6"/>
          </p:cNvCxnSpPr>
          <p:nvPr/>
        </p:nvCxnSpPr>
        <p:spPr bwMode="auto">
          <a:xfrm rot="10800000">
            <a:off x="9108307" y="1530475"/>
            <a:ext cx="875807" cy="12700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4" name="Straight Connector 173"/>
          <p:cNvCxnSpPr>
            <a:stCxn id="129" idx="3"/>
            <a:endCxn id="128" idx="7"/>
          </p:cNvCxnSpPr>
          <p:nvPr/>
        </p:nvCxnSpPr>
        <p:spPr bwMode="auto">
          <a:xfrm rot="5400000">
            <a:off x="8170437" y="1520964"/>
            <a:ext cx="240462" cy="641330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2" name="Oval 211"/>
          <p:cNvSpPr>
            <a:spLocks noChangeAspect="1"/>
          </p:cNvSpPr>
          <p:nvPr/>
        </p:nvSpPr>
        <p:spPr bwMode="auto">
          <a:xfrm>
            <a:off x="9903104" y="2339975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65" name="Text Box 3"/>
          <p:cNvSpPr txBox="1">
            <a:spLocks noChangeArrowheads="1"/>
          </p:cNvSpPr>
          <p:nvPr/>
        </p:nvSpPr>
        <p:spPr bwMode="auto">
          <a:xfrm>
            <a:off x="1656762" y="5183732"/>
            <a:ext cx="9209417" cy="8987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</a:pPr>
            <a:r>
              <a:rPr lang="en-US" sz="2400" dirty="0">
                <a:latin typeface="Helvetica Neue Light"/>
                <a:cs typeface="Helvetica Neue Light"/>
              </a:rPr>
              <a:t>• </a:t>
            </a:r>
            <a:r>
              <a:rPr lang="en-US" sz="2400" dirty="0" err="1">
                <a:latin typeface="Helvetica Neue Light"/>
                <a:cs typeface="Helvetica Neue Light"/>
              </a:rPr>
              <a:t>Gira</a:t>
            </a:r>
            <a:r>
              <a:rPr lang="en-US" sz="2400" dirty="0">
                <a:latin typeface="Helvetica Neue Light"/>
                <a:cs typeface="Helvetica Neue Light"/>
              </a:rPr>
              <a:t> </a:t>
            </a:r>
            <a:r>
              <a:rPr lang="en-US" sz="2400" dirty="0" err="1">
                <a:latin typeface="Helvetica Neue Light"/>
                <a:cs typeface="Helvetica Neue Light"/>
              </a:rPr>
              <a:t>sucesivamente</a:t>
            </a:r>
            <a:r>
              <a:rPr lang="en-US" sz="2400" dirty="0">
                <a:latin typeface="Helvetica Neue Light"/>
                <a:cs typeface="Helvetica Neue Light"/>
              </a:rPr>
              <a:t> en </a:t>
            </a:r>
            <a:r>
              <a:rPr lang="en-US" sz="2400" dirty="0" err="1">
                <a:latin typeface="Helvetica Neue Light"/>
                <a:cs typeface="Helvetica Neue Light"/>
              </a:rPr>
              <a:t>torno</a:t>
            </a:r>
            <a:r>
              <a:rPr lang="en-US" sz="2400" dirty="0">
                <a:latin typeface="Helvetica Neue Light"/>
                <a:cs typeface="Helvetica Neue Light"/>
              </a:rPr>
              <a:t> a </a:t>
            </a:r>
            <a:r>
              <a:rPr lang="en-US" sz="2400" dirty="0" err="1">
                <a:latin typeface="Helvetica Neue Light"/>
                <a:cs typeface="Helvetica Neue Light"/>
              </a:rPr>
              <a:t>las</a:t>
            </a:r>
            <a:r>
              <a:rPr lang="en-US" sz="2400" dirty="0">
                <a:latin typeface="Helvetica Neue Light"/>
                <a:cs typeface="Helvetica Neue Light"/>
              </a:rPr>
              <a:t> personas de </a:t>
            </a:r>
            <a:r>
              <a:rPr lang="en-US" sz="2400" dirty="0" err="1">
                <a:latin typeface="Helvetica Neue Light"/>
                <a:cs typeface="Helvetica Neue Light"/>
              </a:rPr>
              <a:t>contacto</a:t>
            </a:r>
            <a:r>
              <a:rPr lang="en-US" sz="2400" dirty="0">
                <a:latin typeface="Helvetica Neue Light"/>
                <a:cs typeface="Helvetica Neue Light"/>
              </a:rPr>
              <a:t> de la persona </a:t>
            </a:r>
            <a:r>
              <a:rPr lang="en-US" sz="2400" dirty="0" err="1">
                <a:latin typeface="Helvetica Neue Light"/>
                <a:cs typeface="Helvetica Neue Light"/>
              </a:rPr>
              <a:t>infectada</a:t>
            </a:r>
            <a:r>
              <a:rPr lang="en-US" sz="2400" dirty="0">
                <a:latin typeface="Helvetica Neue Light"/>
                <a:cs typeface="Helvetica Neue Light"/>
              </a:rPr>
              <a:t> </a:t>
            </a:r>
          </a:p>
        </p:txBody>
      </p:sp>
      <p:sp>
        <p:nvSpPr>
          <p:cNvPr id="66" name="Rectangle 3"/>
          <p:cNvSpPr>
            <a:spLocks noChangeArrowheads="1"/>
          </p:cNvSpPr>
          <p:nvPr/>
        </p:nvSpPr>
        <p:spPr bwMode="auto">
          <a:xfrm>
            <a:off x="1656763" y="4595828"/>
            <a:ext cx="137703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s-ES_tradnl" sz="2800" b="1" dirty="0">
                <a:latin typeface="Helvetica Neue"/>
                <a:cs typeface="Helvetica Neue"/>
              </a:rPr>
              <a:t>Día 2 </a:t>
            </a:r>
            <a:endParaRPr lang="en-US" sz="2800" b="1" dirty="0">
              <a:latin typeface="Helvetica Neue"/>
              <a:cs typeface="Helvetica Neue"/>
            </a:endParaRPr>
          </a:p>
        </p:txBody>
      </p:sp>
      <p:sp>
        <p:nvSpPr>
          <p:cNvPr id="45" name="Title 1"/>
          <p:cNvSpPr txBox="1">
            <a:spLocks/>
          </p:cNvSpPr>
          <p:nvPr/>
        </p:nvSpPr>
        <p:spPr>
          <a:xfrm>
            <a:off x="1721885" y="274638"/>
            <a:ext cx="8748237" cy="773112"/>
          </a:xfrm>
          <a:prstGeom prst="rect">
            <a:avLst/>
          </a:prstGeom>
        </p:spPr>
        <p:txBody>
          <a:bodyPr>
            <a:normAutofit fontScale="9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600" dirty="0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¿</a:t>
            </a:r>
            <a:r>
              <a:rPr lang="en-GB" sz="3600" dirty="0" err="1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Cómo</a:t>
            </a:r>
            <a:r>
              <a:rPr lang="en-GB" sz="3600" dirty="0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 se </a:t>
            </a:r>
            <a:r>
              <a:rPr lang="en-GB" sz="3600" dirty="0" err="1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propaga</a:t>
            </a:r>
            <a:r>
              <a:rPr lang="en-GB" sz="3600" dirty="0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 </a:t>
            </a:r>
            <a:r>
              <a:rPr lang="en-GB" sz="3600" dirty="0" err="1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una</a:t>
            </a:r>
            <a:r>
              <a:rPr lang="en-GB" sz="3600" dirty="0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 </a:t>
            </a:r>
            <a:r>
              <a:rPr lang="en-GB" sz="3600" dirty="0" err="1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epidemia</a:t>
            </a:r>
            <a:r>
              <a:rPr lang="en-GB" sz="3600" dirty="0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 en </a:t>
            </a:r>
            <a:r>
              <a:rPr lang="en-GB" sz="3600" dirty="0" err="1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una</a:t>
            </a:r>
            <a:r>
              <a:rPr lang="en-GB" sz="3600" dirty="0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 red? </a:t>
            </a:r>
          </a:p>
        </p:txBody>
      </p:sp>
      <p:pic>
        <p:nvPicPr>
          <p:cNvPr id="13" name="Picture 12" descr="dice1.png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779"/>
          <a:stretch/>
        </p:blipFill>
        <p:spPr>
          <a:xfrm>
            <a:off x="-1316405" y="3514169"/>
            <a:ext cx="869157" cy="966007"/>
          </a:xfrm>
          <a:prstGeom prst="rect">
            <a:avLst/>
          </a:prstGeom>
        </p:spPr>
      </p:pic>
      <p:sp>
        <p:nvSpPr>
          <p:cNvPr id="46" name="TextBox 45"/>
          <p:cNvSpPr txBox="1"/>
          <p:nvPr/>
        </p:nvSpPr>
        <p:spPr>
          <a:xfrm>
            <a:off x="0" y="0"/>
            <a:ext cx="121539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i="1" dirty="0">
                <a:solidFill>
                  <a:schemeClr val="bg1">
                    <a:lumMod val="65000"/>
                  </a:schemeClr>
                </a:solidFill>
              </a:rPr>
              <a:t>Science in School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  <a:sym typeface="Symbol" charset="2"/>
              </a:rPr>
              <a:t>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GB" sz="1200" dirty="0" err="1">
                <a:solidFill>
                  <a:schemeClr val="bg1">
                    <a:lumMod val="65000"/>
                  </a:schemeClr>
                </a:solidFill>
              </a:rPr>
              <a:t>Volumen</a:t>
            </a:r>
            <a:r>
              <a:rPr lang="en-US" sz="1200" dirty="0"/>
              <a:t> 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40: </a:t>
            </a:r>
            <a:r>
              <a:rPr lang="en-GB" sz="1200" dirty="0" err="1">
                <a:solidFill>
                  <a:srgbClr val="A6A6A6"/>
                </a:solidFill>
              </a:rPr>
              <a:t>Verano</a:t>
            </a:r>
            <a:r>
              <a:rPr lang="en-US" sz="1200" dirty="0"/>
              <a:t> 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 2017 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  <a:sym typeface="Symbol" charset="2"/>
              </a:rPr>
              <a:t>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GB" sz="1200" dirty="0" err="1">
                <a:solidFill>
                  <a:schemeClr val="bg1">
                    <a:lumMod val="65000"/>
                  </a:schemeClr>
                </a:solidFill>
              </a:rPr>
              <a:t>www.scienceinschool.org</a:t>
            </a:r>
            <a:endParaRPr lang="en-US" sz="12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0" y="6213560"/>
            <a:ext cx="12115800" cy="892552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  <a:tabLst>
                <a:tab pos="2743200" algn="ctr"/>
                <a:tab pos="5486400" algn="r"/>
              </a:tabLst>
            </a:pPr>
            <a:r>
              <a:rPr lang="es-AR" sz="1200" dirty="0">
                <a:solidFill>
                  <a:srgbClr val="A6A6A6"/>
                </a:solidFill>
              </a:rPr>
              <a:t>Material complementario para:</a:t>
            </a:r>
            <a:r>
              <a:rPr lang="en-US" sz="1200" dirty="0">
                <a:solidFill>
                  <a:srgbClr val="A6A6A6"/>
                </a:solidFill>
              </a:rPr>
              <a:t> </a:t>
            </a:r>
          </a:p>
          <a:p>
            <a:pPr>
              <a:spcAft>
                <a:spcPts val="600"/>
              </a:spcAft>
              <a:tabLst>
                <a:tab pos="2743200" algn="ctr"/>
                <a:tab pos="5486400" algn="r"/>
              </a:tabLst>
            </a:pPr>
            <a:r>
              <a:rPr lang="en-US" sz="1200" dirty="0" err="1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Kucharski</a:t>
            </a:r>
            <a:r>
              <a:rPr lang="en-US" sz="1200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 A et al. </a:t>
            </a:r>
            <a:r>
              <a:rPr lang="en-GB" sz="1200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(2017) Disease dynamics: understanding the spread of diseases. </a:t>
            </a:r>
            <a:r>
              <a:rPr lang="en-GB" sz="1200" i="1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Science in School</a:t>
            </a:r>
            <a:r>
              <a:rPr lang="en-GB" sz="1200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 </a:t>
            </a:r>
            <a:r>
              <a:rPr lang="en-GB" sz="1200" b="1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40</a:t>
            </a:r>
            <a:r>
              <a:rPr lang="en-GB" sz="1200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: 52–56. </a:t>
            </a:r>
            <a:r>
              <a:rPr lang="en-GB" sz="1200" dirty="0" err="1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www.scienceinschool.org</a:t>
            </a:r>
            <a:r>
              <a:rPr lang="en-GB" sz="1200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/2017/issue40/</a:t>
            </a:r>
            <a:r>
              <a:rPr lang="en-GB" sz="1200" dirty="0" err="1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diseasedynamics</a:t>
            </a:r>
            <a:endParaRPr lang="en-US" sz="1200" dirty="0">
              <a:latin typeface="Times New Roman" charset="0"/>
              <a:ea typeface="Times New Roman" charset="0"/>
            </a:endParaRPr>
          </a:p>
          <a:p>
            <a:pPr>
              <a:spcAft>
                <a:spcPts val="600"/>
              </a:spcAft>
              <a:tabLst>
                <a:tab pos="2743200" algn="ctr"/>
                <a:tab pos="5486400" algn="r"/>
              </a:tabLst>
            </a:pPr>
            <a:r>
              <a:rPr lang="en-GB" dirty="0">
                <a:solidFill>
                  <a:srgbClr val="000000"/>
                </a:solidFill>
                <a:latin typeface="Times New Roman" charset="0"/>
                <a:ea typeface="Times New Roman" charset="0"/>
                <a:cs typeface="Times New Roman" charset="0"/>
              </a:rPr>
              <a:t> </a:t>
            </a:r>
            <a:endParaRPr lang="en-US" sz="1200" dirty="0">
              <a:latin typeface="Times New Roman" charset="0"/>
              <a:ea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57012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>
            <a:spLocks noChangeAspect="1"/>
          </p:cNvSpPr>
          <p:nvPr/>
        </p:nvSpPr>
        <p:spPr bwMode="auto">
          <a:xfrm>
            <a:off x="1640886" y="1592263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4" name="Oval 3"/>
          <p:cNvSpPr>
            <a:spLocks noChangeAspect="1"/>
          </p:cNvSpPr>
          <p:nvPr/>
        </p:nvSpPr>
        <p:spPr bwMode="auto">
          <a:xfrm>
            <a:off x="2936921" y="1592263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5" name="Oval 4"/>
          <p:cNvSpPr>
            <a:spLocks noChangeAspect="1"/>
          </p:cNvSpPr>
          <p:nvPr/>
        </p:nvSpPr>
        <p:spPr bwMode="auto">
          <a:xfrm>
            <a:off x="4116516" y="1592263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6" name="Oval 5"/>
          <p:cNvSpPr>
            <a:spLocks noChangeAspect="1"/>
          </p:cNvSpPr>
          <p:nvPr/>
        </p:nvSpPr>
        <p:spPr bwMode="auto">
          <a:xfrm>
            <a:off x="4718964" y="2430463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7" name="Oval 6"/>
          <p:cNvSpPr>
            <a:spLocks noChangeAspect="1"/>
          </p:cNvSpPr>
          <p:nvPr/>
        </p:nvSpPr>
        <p:spPr bwMode="auto">
          <a:xfrm>
            <a:off x="3468493" y="2430463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1" name="Oval 10"/>
          <p:cNvSpPr>
            <a:spLocks noChangeAspect="1"/>
          </p:cNvSpPr>
          <p:nvPr/>
        </p:nvSpPr>
        <p:spPr bwMode="auto">
          <a:xfrm>
            <a:off x="3468493" y="3421063"/>
            <a:ext cx="582230" cy="540000"/>
          </a:xfrm>
          <a:prstGeom prst="ellipse">
            <a:avLst/>
          </a:prstGeom>
          <a:solidFill>
            <a:srgbClr val="00FF00"/>
          </a:solidFill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cxnSp>
        <p:nvCxnSpPr>
          <p:cNvPr id="14" name="Straight Connector 13"/>
          <p:cNvCxnSpPr>
            <a:stCxn id="6" idx="1"/>
            <a:endCxn id="5" idx="4"/>
          </p:cNvCxnSpPr>
          <p:nvPr/>
        </p:nvCxnSpPr>
        <p:spPr bwMode="auto">
          <a:xfrm rot="16200000" flipV="1">
            <a:off x="4417295" y="2122607"/>
            <a:ext cx="377281" cy="396604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7" idx="7"/>
            <a:endCxn id="5" idx="4"/>
          </p:cNvCxnSpPr>
          <p:nvPr/>
        </p:nvCxnSpPr>
        <p:spPr bwMode="auto">
          <a:xfrm rot="5400000" flipH="1" flipV="1">
            <a:off x="3997908" y="2099832"/>
            <a:ext cx="377281" cy="442169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endCxn id="7" idx="5"/>
          </p:cNvCxnSpPr>
          <p:nvPr/>
        </p:nvCxnSpPr>
        <p:spPr bwMode="auto">
          <a:xfrm rot="16200000" flipV="1">
            <a:off x="4080462" y="2776377"/>
            <a:ext cx="608762" cy="838772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7" idx="4"/>
            <a:endCxn id="11" idx="0"/>
          </p:cNvCxnSpPr>
          <p:nvPr/>
        </p:nvCxnSpPr>
        <p:spPr bwMode="auto">
          <a:xfrm rot="5400000">
            <a:off x="3534308" y="3195712"/>
            <a:ext cx="450600" cy="16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6" idx="2"/>
            <a:endCxn id="7" idx="6"/>
          </p:cNvCxnSpPr>
          <p:nvPr/>
        </p:nvCxnSpPr>
        <p:spPr bwMode="auto">
          <a:xfrm rot="10800000">
            <a:off x="4050723" y="2700463"/>
            <a:ext cx="668240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6" idx="4"/>
          </p:cNvCxnSpPr>
          <p:nvPr/>
        </p:nvCxnSpPr>
        <p:spPr bwMode="auto">
          <a:xfrm rot="5400000">
            <a:off x="4784780" y="3195712"/>
            <a:ext cx="450600" cy="16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endCxn id="11" idx="6"/>
          </p:cNvCxnSpPr>
          <p:nvPr/>
        </p:nvCxnSpPr>
        <p:spPr bwMode="auto">
          <a:xfrm rot="10800000">
            <a:off x="4050723" y="3691062"/>
            <a:ext cx="668240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>
            <a:stCxn id="3" idx="6"/>
            <a:endCxn id="4" idx="2"/>
          </p:cNvCxnSpPr>
          <p:nvPr/>
        </p:nvCxnSpPr>
        <p:spPr bwMode="auto">
          <a:xfrm>
            <a:off x="2223117" y="1862263"/>
            <a:ext cx="713805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>
            <a:stCxn id="5" idx="2"/>
            <a:endCxn id="4" idx="6"/>
          </p:cNvCxnSpPr>
          <p:nvPr/>
        </p:nvCxnSpPr>
        <p:spPr bwMode="auto">
          <a:xfrm rot="10800000">
            <a:off x="3519146" y="1862263"/>
            <a:ext cx="597365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1" name="Oval 120"/>
          <p:cNvSpPr>
            <a:spLocks noChangeAspect="1"/>
          </p:cNvSpPr>
          <p:nvPr/>
        </p:nvSpPr>
        <p:spPr bwMode="auto">
          <a:xfrm>
            <a:off x="5933999" y="3421063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cxnSp>
        <p:nvCxnSpPr>
          <p:cNvPr id="122" name="Straight Connector 121"/>
          <p:cNvCxnSpPr>
            <a:endCxn id="121" idx="2"/>
          </p:cNvCxnSpPr>
          <p:nvPr/>
        </p:nvCxnSpPr>
        <p:spPr bwMode="auto">
          <a:xfrm>
            <a:off x="5301196" y="3691063"/>
            <a:ext cx="632800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5" name="Oval 124"/>
          <p:cNvSpPr>
            <a:spLocks noChangeAspect="1"/>
          </p:cNvSpPr>
          <p:nvPr/>
        </p:nvSpPr>
        <p:spPr bwMode="auto">
          <a:xfrm>
            <a:off x="5935687" y="2381250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6" name="Oval 125"/>
          <p:cNvSpPr>
            <a:spLocks noChangeAspect="1"/>
          </p:cNvSpPr>
          <p:nvPr/>
        </p:nvSpPr>
        <p:spPr bwMode="auto">
          <a:xfrm>
            <a:off x="7392036" y="3940175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7" name="Oval 126"/>
          <p:cNvSpPr>
            <a:spLocks noChangeAspect="1"/>
          </p:cNvSpPr>
          <p:nvPr/>
        </p:nvSpPr>
        <p:spPr bwMode="auto">
          <a:xfrm>
            <a:off x="7295817" y="3101975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8" name="Oval 127"/>
          <p:cNvSpPr>
            <a:spLocks noChangeAspect="1"/>
          </p:cNvSpPr>
          <p:nvPr/>
        </p:nvSpPr>
        <p:spPr bwMode="auto">
          <a:xfrm>
            <a:off x="7473038" y="1882775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9" name="Oval 128"/>
          <p:cNvSpPr>
            <a:spLocks noChangeAspect="1"/>
          </p:cNvSpPr>
          <p:nvPr/>
        </p:nvSpPr>
        <p:spPr bwMode="auto">
          <a:xfrm>
            <a:off x="8526067" y="1260475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30" name="Oval 129"/>
          <p:cNvSpPr>
            <a:spLocks noChangeAspect="1"/>
          </p:cNvSpPr>
          <p:nvPr/>
        </p:nvSpPr>
        <p:spPr bwMode="auto">
          <a:xfrm>
            <a:off x="9984106" y="1273175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31" name="Oval 130"/>
          <p:cNvSpPr>
            <a:spLocks noChangeAspect="1"/>
          </p:cNvSpPr>
          <p:nvPr/>
        </p:nvSpPr>
        <p:spPr bwMode="auto">
          <a:xfrm>
            <a:off x="8769079" y="2797175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32" name="Oval 131"/>
          <p:cNvSpPr>
            <a:spLocks noChangeAspect="1"/>
          </p:cNvSpPr>
          <p:nvPr/>
        </p:nvSpPr>
        <p:spPr bwMode="auto">
          <a:xfrm>
            <a:off x="8688071" y="4473575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cxnSp>
        <p:nvCxnSpPr>
          <p:cNvPr id="135" name="Straight Connector 134"/>
          <p:cNvCxnSpPr>
            <a:stCxn id="121" idx="5"/>
            <a:endCxn id="126" idx="2"/>
          </p:cNvCxnSpPr>
          <p:nvPr/>
        </p:nvCxnSpPr>
        <p:spPr bwMode="auto">
          <a:xfrm rot="16200000" flipH="1">
            <a:off x="6747410" y="3565547"/>
            <a:ext cx="328193" cy="961073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Connector 137"/>
          <p:cNvCxnSpPr>
            <a:stCxn id="126" idx="5"/>
            <a:endCxn id="132" idx="2"/>
          </p:cNvCxnSpPr>
          <p:nvPr/>
        </p:nvCxnSpPr>
        <p:spPr bwMode="auto">
          <a:xfrm rot="16200000" flipH="1">
            <a:off x="8117303" y="4172806"/>
            <a:ext cx="342481" cy="799069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2" name="Straight Connector 141"/>
          <p:cNvCxnSpPr>
            <a:stCxn id="127" idx="2"/>
            <a:endCxn id="121" idx="6"/>
          </p:cNvCxnSpPr>
          <p:nvPr/>
        </p:nvCxnSpPr>
        <p:spPr bwMode="auto">
          <a:xfrm rot="10800000" flipV="1">
            <a:off x="6516228" y="3371975"/>
            <a:ext cx="779588" cy="3190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Connector 144"/>
          <p:cNvCxnSpPr>
            <a:stCxn id="126" idx="0"/>
            <a:endCxn id="127" idx="4"/>
          </p:cNvCxnSpPr>
          <p:nvPr/>
        </p:nvCxnSpPr>
        <p:spPr bwMode="auto">
          <a:xfrm rot="16200000" flipV="1">
            <a:off x="7485943" y="3742973"/>
            <a:ext cx="298200" cy="96219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Connector 149"/>
          <p:cNvCxnSpPr>
            <a:stCxn id="127" idx="6"/>
            <a:endCxn id="131" idx="2"/>
          </p:cNvCxnSpPr>
          <p:nvPr/>
        </p:nvCxnSpPr>
        <p:spPr bwMode="auto">
          <a:xfrm flipV="1">
            <a:off x="7878049" y="3067175"/>
            <a:ext cx="891024" cy="304800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1" name="Straight Connector 150"/>
          <p:cNvCxnSpPr>
            <a:stCxn id="126" idx="6"/>
            <a:endCxn id="131" idx="3"/>
          </p:cNvCxnSpPr>
          <p:nvPr/>
        </p:nvCxnSpPr>
        <p:spPr bwMode="auto">
          <a:xfrm flipV="1">
            <a:off x="7974270" y="3258101"/>
            <a:ext cx="880071" cy="952081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8" name="Straight Connector 157"/>
          <p:cNvCxnSpPr>
            <a:stCxn id="121" idx="0"/>
            <a:endCxn id="125" idx="4"/>
          </p:cNvCxnSpPr>
          <p:nvPr/>
        </p:nvCxnSpPr>
        <p:spPr bwMode="auto">
          <a:xfrm rot="5400000" flipH="1" flipV="1">
            <a:off x="5976057" y="3170326"/>
            <a:ext cx="499813" cy="1687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1" name="Straight Connector 160"/>
          <p:cNvCxnSpPr>
            <a:stCxn id="125" idx="6"/>
            <a:endCxn id="128" idx="2"/>
          </p:cNvCxnSpPr>
          <p:nvPr/>
        </p:nvCxnSpPr>
        <p:spPr bwMode="auto">
          <a:xfrm flipV="1">
            <a:off x="6517922" y="2152787"/>
            <a:ext cx="955123" cy="498475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7" name="Straight Connector 166"/>
          <p:cNvCxnSpPr>
            <a:stCxn id="128" idx="5"/>
            <a:endCxn id="131" idx="1"/>
          </p:cNvCxnSpPr>
          <p:nvPr/>
        </p:nvCxnSpPr>
        <p:spPr bwMode="auto">
          <a:xfrm rot="16200000" flipH="1">
            <a:off x="8145889" y="2167818"/>
            <a:ext cx="532562" cy="884337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0" name="Straight Connector 169"/>
          <p:cNvCxnSpPr>
            <a:stCxn id="125" idx="5"/>
            <a:endCxn id="131" idx="2"/>
          </p:cNvCxnSpPr>
          <p:nvPr/>
        </p:nvCxnSpPr>
        <p:spPr bwMode="auto">
          <a:xfrm rot="16200000" flipH="1">
            <a:off x="7488358" y="1786460"/>
            <a:ext cx="225006" cy="2336424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3" name="Straight Connector 172"/>
          <p:cNvCxnSpPr>
            <a:stCxn id="130" idx="2"/>
            <a:endCxn id="129" idx="6"/>
          </p:cNvCxnSpPr>
          <p:nvPr/>
        </p:nvCxnSpPr>
        <p:spPr bwMode="auto">
          <a:xfrm rot="10800000">
            <a:off x="9108307" y="1530475"/>
            <a:ext cx="875807" cy="12700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4" name="Straight Connector 173"/>
          <p:cNvCxnSpPr>
            <a:stCxn id="129" idx="3"/>
            <a:endCxn id="128" idx="7"/>
          </p:cNvCxnSpPr>
          <p:nvPr/>
        </p:nvCxnSpPr>
        <p:spPr bwMode="auto">
          <a:xfrm rot="5400000">
            <a:off x="8170437" y="1520964"/>
            <a:ext cx="240462" cy="641330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2" name="Oval 211"/>
          <p:cNvSpPr>
            <a:spLocks noChangeAspect="1"/>
          </p:cNvSpPr>
          <p:nvPr/>
        </p:nvSpPr>
        <p:spPr bwMode="auto">
          <a:xfrm>
            <a:off x="9903104" y="2339975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65" name="Text Box 3"/>
          <p:cNvSpPr txBox="1">
            <a:spLocks noChangeArrowheads="1"/>
          </p:cNvSpPr>
          <p:nvPr/>
        </p:nvSpPr>
        <p:spPr bwMode="auto">
          <a:xfrm>
            <a:off x="1656762" y="5065200"/>
            <a:ext cx="9209417" cy="1304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</a:pPr>
            <a:r>
              <a:rPr lang="en-US" sz="2400" dirty="0">
                <a:latin typeface="Helvetica Neue Light"/>
                <a:cs typeface="Helvetica Neue Light"/>
              </a:rPr>
              <a:t>• </a:t>
            </a:r>
            <a:r>
              <a:rPr lang="en-US" sz="2400" dirty="0" err="1">
                <a:latin typeface="Helvetica Neue Light"/>
                <a:cs typeface="Helvetica Neue Light"/>
              </a:rPr>
              <a:t>Gira</a:t>
            </a:r>
            <a:r>
              <a:rPr lang="en-US" sz="2400" dirty="0">
                <a:latin typeface="Helvetica Neue Light"/>
                <a:cs typeface="Helvetica Neue Light"/>
              </a:rPr>
              <a:t> </a:t>
            </a:r>
            <a:r>
              <a:rPr lang="en-US" sz="2400" dirty="0" err="1">
                <a:latin typeface="Helvetica Neue Light"/>
                <a:cs typeface="Helvetica Neue Light"/>
              </a:rPr>
              <a:t>sucesivamente</a:t>
            </a:r>
            <a:r>
              <a:rPr lang="en-US" sz="2400" dirty="0">
                <a:latin typeface="Helvetica Neue Light"/>
                <a:cs typeface="Helvetica Neue Light"/>
              </a:rPr>
              <a:t> en </a:t>
            </a:r>
            <a:r>
              <a:rPr lang="en-US" sz="2400" dirty="0" err="1">
                <a:latin typeface="Helvetica Neue Light"/>
                <a:cs typeface="Helvetica Neue Light"/>
              </a:rPr>
              <a:t>torno</a:t>
            </a:r>
            <a:r>
              <a:rPr lang="en-US" sz="2400" dirty="0">
                <a:latin typeface="Helvetica Neue Light"/>
                <a:cs typeface="Helvetica Neue Light"/>
              </a:rPr>
              <a:t> a </a:t>
            </a:r>
            <a:r>
              <a:rPr lang="en-US" sz="2400" dirty="0" err="1">
                <a:latin typeface="Helvetica Neue Light"/>
                <a:cs typeface="Helvetica Neue Light"/>
              </a:rPr>
              <a:t>las</a:t>
            </a:r>
            <a:r>
              <a:rPr lang="en-US" sz="2400" dirty="0">
                <a:latin typeface="Helvetica Neue Light"/>
                <a:cs typeface="Helvetica Neue Light"/>
              </a:rPr>
              <a:t> personas de </a:t>
            </a:r>
            <a:r>
              <a:rPr lang="en-US" sz="2400" dirty="0" err="1">
                <a:latin typeface="Helvetica Neue Light"/>
                <a:cs typeface="Helvetica Neue Light"/>
              </a:rPr>
              <a:t>contacto</a:t>
            </a:r>
            <a:r>
              <a:rPr lang="en-US" sz="2400" dirty="0">
                <a:latin typeface="Helvetica Neue Light"/>
                <a:cs typeface="Helvetica Neue Light"/>
              </a:rPr>
              <a:t> de la persona </a:t>
            </a:r>
            <a:r>
              <a:rPr lang="en-US" sz="2400" dirty="0" err="1">
                <a:latin typeface="Helvetica Neue Light"/>
                <a:cs typeface="Helvetica Neue Light"/>
              </a:rPr>
              <a:t>infectada</a:t>
            </a:r>
            <a:r>
              <a:rPr lang="en-US" sz="2400" dirty="0">
                <a:latin typeface="Helvetica Neue Light"/>
                <a:cs typeface="Helvetica Neue Light"/>
              </a:rPr>
              <a:t> </a:t>
            </a:r>
            <a:endParaRPr lang="en-US" sz="2400" dirty="0" smtClean="0">
              <a:latin typeface="Helvetica Neue Light"/>
              <a:cs typeface="Helvetica Neue Light"/>
            </a:endParaRPr>
          </a:p>
          <a:p>
            <a:pPr>
              <a:lnSpc>
                <a:spcPct val="110000"/>
              </a:lnSpc>
            </a:pPr>
            <a:r>
              <a:rPr lang="en-US" sz="2400" dirty="0" smtClean="0">
                <a:latin typeface="Helvetica Neue Light"/>
                <a:cs typeface="Helvetica Neue Light"/>
              </a:rPr>
              <a:t>• </a:t>
            </a:r>
            <a:r>
              <a:rPr lang="en-US" sz="2400" dirty="0" err="1">
                <a:latin typeface="Helvetica Neue Light"/>
                <a:cs typeface="Helvetica Neue Light"/>
              </a:rPr>
              <a:t>Tira</a:t>
            </a:r>
            <a:r>
              <a:rPr lang="en-US" sz="2400" dirty="0">
                <a:latin typeface="Helvetica Neue Light"/>
                <a:cs typeface="Helvetica Neue Light"/>
              </a:rPr>
              <a:t> el dado. Si el </a:t>
            </a:r>
            <a:r>
              <a:rPr lang="en-US" sz="2400" dirty="0" err="1">
                <a:latin typeface="Helvetica Neue Light"/>
                <a:cs typeface="Helvetica Neue Light"/>
              </a:rPr>
              <a:t>número</a:t>
            </a:r>
            <a:r>
              <a:rPr lang="en-US" sz="2400" dirty="0">
                <a:latin typeface="Helvetica Neue Light"/>
                <a:cs typeface="Helvetica Neue Light"/>
              </a:rPr>
              <a:t> </a:t>
            </a:r>
            <a:r>
              <a:rPr lang="en-US" sz="2400" dirty="0" err="1">
                <a:latin typeface="Helvetica Neue Light"/>
                <a:cs typeface="Helvetica Neue Light"/>
              </a:rPr>
              <a:t>es</a:t>
            </a:r>
            <a:r>
              <a:rPr lang="en-US" sz="2400" dirty="0">
                <a:latin typeface="Helvetica Neue Light"/>
                <a:cs typeface="Helvetica Neue Light"/>
              </a:rPr>
              <a:t> 1 </a:t>
            </a:r>
            <a:r>
              <a:rPr lang="en-US" sz="2400" dirty="0" err="1">
                <a:latin typeface="Helvetica Neue Light"/>
                <a:cs typeface="Helvetica Neue Light"/>
              </a:rPr>
              <a:t>ó</a:t>
            </a:r>
            <a:r>
              <a:rPr lang="en-US" sz="2400" dirty="0">
                <a:latin typeface="Helvetica Neue Light"/>
                <a:cs typeface="Helvetica Neue Light"/>
              </a:rPr>
              <a:t> 2, </a:t>
            </a:r>
            <a:r>
              <a:rPr lang="en-US" sz="2400" dirty="0" err="1">
                <a:latin typeface="Helvetica Neue Light"/>
                <a:cs typeface="Helvetica Neue Light"/>
              </a:rPr>
              <a:t>infecta</a:t>
            </a:r>
            <a:r>
              <a:rPr lang="en-US" sz="2400" dirty="0">
                <a:latin typeface="Helvetica Neue Light"/>
                <a:cs typeface="Helvetica Neue Light"/>
              </a:rPr>
              <a:t> a </a:t>
            </a:r>
            <a:r>
              <a:rPr lang="en-US" sz="2400" dirty="0" err="1">
                <a:latin typeface="Helvetica Neue Light"/>
                <a:cs typeface="Helvetica Neue Light"/>
              </a:rPr>
              <a:t>esa</a:t>
            </a:r>
            <a:r>
              <a:rPr lang="en-US" sz="2400" dirty="0">
                <a:latin typeface="Helvetica Neue Light"/>
                <a:cs typeface="Helvetica Neue Light"/>
              </a:rPr>
              <a:t> persona </a:t>
            </a:r>
          </a:p>
        </p:txBody>
      </p:sp>
      <p:sp>
        <p:nvSpPr>
          <p:cNvPr id="66" name="Rectangle 3"/>
          <p:cNvSpPr>
            <a:spLocks noChangeArrowheads="1"/>
          </p:cNvSpPr>
          <p:nvPr/>
        </p:nvSpPr>
        <p:spPr bwMode="auto">
          <a:xfrm>
            <a:off x="1656763" y="4595828"/>
            <a:ext cx="137703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GB" sz="2800" b="1" dirty="0" err="1"/>
              <a:t>Día</a:t>
            </a:r>
            <a:r>
              <a:rPr lang="en-GB" sz="2800" b="1" dirty="0"/>
              <a:t> 2</a:t>
            </a:r>
            <a:r>
              <a:rPr lang="en-US" sz="2800" dirty="0"/>
              <a:t> </a:t>
            </a:r>
            <a:endParaRPr lang="en-US" sz="2800" b="1" dirty="0">
              <a:latin typeface="Helvetica Neue"/>
              <a:cs typeface="Helvetica Neue"/>
            </a:endParaRPr>
          </a:p>
        </p:txBody>
      </p:sp>
      <p:sp>
        <p:nvSpPr>
          <p:cNvPr id="45" name="Title 1"/>
          <p:cNvSpPr txBox="1">
            <a:spLocks/>
          </p:cNvSpPr>
          <p:nvPr/>
        </p:nvSpPr>
        <p:spPr>
          <a:xfrm>
            <a:off x="1721885" y="274638"/>
            <a:ext cx="8748237" cy="773112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200" dirty="0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¿</a:t>
            </a:r>
            <a:r>
              <a:rPr lang="en-GB" sz="3200" dirty="0" err="1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Cómo</a:t>
            </a:r>
            <a:r>
              <a:rPr lang="en-GB" sz="3200" dirty="0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 se </a:t>
            </a:r>
            <a:r>
              <a:rPr lang="en-GB" sz="3200" dirty="0" err="1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propaga</a:t>
            </a:r>
            <a:r>
              <a:rPr lang="en-GB" sz="3200" dirty="0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 </a:t>
            </a:r>
            <a:r>
              <a:rPr lang="en-GB" sz="3200" dirty="0" err="1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una</a:t>
            </a:r>
            <a:r>
              <a:rPr lang="en-GB" sz="3200" dirty="0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 </a:t>
            </a:r>
            <a:r>
              <a:rPr lang="en-GB" sz="3200" dirty="0" err="1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epidemia</a:t>
            </a:r>
            <a:r>
              <a:rPr lang="en-GB" sz="3200" dirty="0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 en </a:t>
            </a:r>
            <a:r>
              <a:rPr lang="en-GB" sz="3200" dirty="0" err="1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una</a:t>
            </a:r>
            <a:r>
              <a:rPr lang="en-GB" sz="3200" dirty="0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 red? </a:t>
            </a:r>
          </a:p>
        </p:txBody>
      </p:sp>
      <p:pic>
        <p:nvPicPr>
          <p:cNvPr id="2" name="Picture 1" descr="dice2.png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6076"/>
          <a:stretch/>
        </p:blipFill>
        <p:spPr>
          <a:xfrm>
            <a:off x="2062500" y="2921260"/>
            <a:ext cx="874420" cy="1050928"/>
          </a:xfrm>
          <a:prstGeom prst="rect">
            <a:avLst/>
          </a:prstGeom>
        </p:spPr>
      </p:pic>
      <p:pic>
        <p:nvPicPr>
          <p:cNvPr id="13" name="Picture 12" descr="dice1.png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779"/>
          <a:stretch/>
        </p:blipFill>
        <p:spPr>
          <a:xfrm>
            <a:off x="-1316405" y="3514169"/>
            <a:ext cx="869157" cy="966007"/>
          </a:xfrm>
          <a:prstGeom prst="rect">
            <a:avLst/>
          </a:prstGeom>
        </p:spPr>
      </p:pic>
      <p:sp>
        <p:nvSpPr>
          <p:cNvPr id="47" name="Oval 46"/>
          <p:cNvSpPr>
            <a:spLocks noChangeAspect="1"/>
          </p:cNvSpPr>
          <p:nvPr/>
        </p:nvSpPr>
        <p:spPr bwMode="auto">
          <a:xfrm>
            <a:off x="4718964" y="3421063"/>
            <a:ext cx="582232" cy="540000"/>
          </a:xfrm>
          <a:prstGeom prst="ellipse">
            <a:avLst/>
          </a:prstGeom>
          <a:solidFill>
            <a:srgbClr val="FF0000"/>
          </a:solidFill>
          <a:ln w="762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0" y="0"/>
            <a:ext cx="121539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i="1" dirty="0">
                <a:solidFill>
                  <a:schemeClr val="bg1">
                    <a:lumMod val="65000"/>
                  </a:schemeClr>
                </a:solidFill>
              </a:rPr>
              <a:t>Science in School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  <a:sym typeface="Symbol" charset="2"/>
              </a:rPr>
              <a:t>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GB" sz="1200" dirty="0" err="1">
                <a:solidFill>
                  <a:schemeClr val="bg1">
                    <a:lumMod val="65000"/>
                  </a:schemeClr>
                </a:solidFill>
              </a:rPr>
              <a:t>Volumen</a:t>
            </a:r>
            <a:r>
              <a:rPr lang="en-US" sz="1200" dirty="0"/>
              <a:t> 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40: </a:t>
            </a:r>
            <a:r>
              <a:rPr lang="en-GB" sz="1200" dirty="0" err="1">
                <a:solidFill>
                  <a:srgbClr val="A6A6A6"/>
                </a:solidFill>
              </a:rPr>
              <a:t>Verano</a:t>
            </a:r>
            <a:r>
              <a:rPr lang="en-US" sz="1200" dirty="0"/>
              <a:t> 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 2017 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  <a:sym typeface="Symbol" charset="2"/>
              </a:rPr>
              <a:t>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GB" sz="1200" dirty="0" err="1">
                <a:solidFill>
                  <a:schemeClr val="bg1">
                    <a:lumMod val="65000"/>
                  </a:schemeClr>
                </a:solidFill>
              </a:rPr>
              <a:t>www.scienceinschool.org</a:t>
            </a:r>
            <a:endParaRPr lang="en-US" sz="12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0" y="6213560"/>
            <a:ext cx="12115800" cy="892552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  <a:tabLst>
                <a:tab pos="2743200" algn="ctr"/>
                <a:tab pos="5486400" algn="r"/>
              </a:tabLst>
            </a:pPr>
            <a:r>
              <a:rPr lang="es-AR" sz="1200" dirty="0">
                <a:solidFill>
                  <a:srgbClr val="A6A6A6"/>
                </a:solidFill>
              </a:rPr>
              <a:t>Material complementario para:</a:t>
            </a:r>
            <a:r>
              <a:rPr lang="en-US" sz="1200" dirty="0">
                <a:solidFill>
                  <a:srgbClr val="A6A6A6"/>
                </a:solidFill>
              </a:rPr>
              <a:t> </a:t>
            </a:r>
          </a:p>
          <a:p>
            <a:pPr>
              <a:spcAft>
                <a:spcPts val="600"/>
              </a:spcAft>
              <a:tabLst>
                <a:tab pos="2743200" algn="ctr"/>
                <a:tab pos="5486400" algn="r"/>
              </a:tabLst>
            </a:pPr>
            <a:r>
              <a:rPr lang="en-US" sz="1200" dirty="0" err="1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Kucharski</a:t>
            </a:r>
            <a:r>
              <a:rPr lang="en-US" sz="1200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 A et al. </a:t>
            </a:r>
            <a:r>
              <a:rPr lang="en-GB" sz="1200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(2017) Disease dynamics: understanding the spread of diseases. </a:t>
            </a:r>
            <a:r>
              <a:rPr lang="en-GB" sz="1200" i="1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Science in School</a:t>
            </a:r>
            <a:r>
              <a:rPr lang="en-GB" sz="1200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 </a:t>
            </a:r>
            <a:r>
              <a:rPr lang="en-GB" sz="1200" b="1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40</a:t>
            </a:r>
            <a:r>
              <a:rPr lang="en-GB" sz="1200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: 52–56. </a:t>
            </a:r>
            <a:r>
              <a:rPr lang="en-GB" sz="1200" dirty="0" err="1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www.scienceinschool.org</a:t>
            </a:r>
            <a:r>
              <a:rPr lang="en-GB" sz="1200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/2017/issue40/</a:t>
            </a:r>
            <a:r>
              <a:rPr lang="en-GB" sz="1200" dirty="0" err="1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diseasedynamics</a:t>
            </a:r>
            <a:endParaRPr lang="en-US" sz="1200" dirty="0">
              <a:latin typeface="Times New Roman" charset="0"/>
              <a:ea typeface="Times New Roman" charset="0"/>
            </a:endParaRPr>
          </a:p>
          <a:p>
            <a:pPr>
              <a:spcAft>
                <a:spcPts val="600"/>
              </a:spcAft>
              <a:tabLst>
                <a:tab pos="2743200" algn="ctr"/>
                <a:tab pos="5486400" algn="r"/>
              </a:tabLst>
            </a:pPr>
            <a:r>
              <a:rPr lang="en-GB" dirty="0">
                <a:solidFill>
                  <a:srgbClr val="000000"/>
                </a:solidFill>
                <a:latin typeface="Times New Roman" charset="0"/>
                <a:ea typeface="Times New Roman" charset="0"/>
                <a:cs typeface="Times New Roman" charset="0"/>
              </a:rPr>
              <a:t> </a:t>
            </a:r>
            <a:endParaRPr lang="en-US" sz="1200" dirty="0">
              <a:latin typeface="Times New Roman" charset="0"/>
              <a:ea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61605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>
            <a:spLocks noChangeAspect="1"/>
          </p:cNvSpPr>
          <p:nvPr/>
        </p:nvSpPr>
        <p:spPr bwMode="auto">
          <a:xfrm>
            <a:off x="1640886" y="1592263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4" name="Oval 3"/>
          <p:cNvSpPr>
            <a:spLocks noChangeAspect="1"/>
          </p:cNvSpPr>
          <p:nvPr/>
        </p:nvSpPr>
        <p:spPr bwMode="auto">
          <a:xfrm>
            <a:off x="2936921" y="1592263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5" name="Oval 4"/>
          <p:cNvSpPr>
            <a:spLocks noChangeAspect="1"/>
          </p:cNvSpPr>
          <p:nvPr/>
        </p:nvSpPr>
        <p:spPr bwMode="auto">
          <a:xfrm>
            <a:off x="4116516" y="1592263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6" name="Oval 5"/>
          <p:cNvSpPr>
            <a:spLocks noChangeAspect="1"/>
          </p:cNvSpPr>
          <p:nvPr/>
        </p:nvSpPr>
        <p:spPr bwMode="auto">
          <a:xfrm>
            <a:off x="4718964" y="2430463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7" name="Oval 6"/>
          <p:cNvSpPr>
            <a:spLocks noChangeAspect="1"/>
          </p:cNvSpPr>
          <p:nvPr/>
        </p:nvSpPr>
        <p:spPr bwMode="auto">
          <a:xfrm>
            <a:off x="3468493" y="2430463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1" name="Oval 10"/>
          <p:cNvSpPr>
            <a:spLocks noChangeAspect="1"/>
          </p:cNvSpPr>
          <p:nvPr/>
        </p:nvSpPr>
        <p:spPr bwMode="auto">
          <a:xfrm>
            <a:off x="3468493" y="3421063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cxnSp>
        <p:nvCxnSpPr>
          <p:cNvPr id="14" name="Straight Connector 13"/>
          <p:cNvCxnSpPr>
            <a:stCxn id="6" idx="1"/>
            <a:endCxn id="5" idx="4"/>
          </p:cNvCxnSpPr>
          <p:nvPr/>
        </p:nvCxnSpPr>
        <p:spPr bwMode="auto">
          <a:xfrm rot="16200000" flipV="1">
            <a:off x="4417295" y="2122607"/>
            <a:ext cx="377281" cy="396604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7" idx="7"/>
            <a:endCxn id="5" idx="4"/>
          </p:cNvCxnSpPr>
          <p:nvPr/>
        </p:nvCxnSpPr>
        <p:spPr bwMode="auto">
          <a:xfrm rot="5400000" flipH="1" flipV="1">
            <a:off x="3997908" y="2099832"/>
            <a:ext cx="377281" cy="442169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endCxn id="7" idx="5"/>
          </p:cNvCxnSpPr>
          <p:nvPr/>
        </p:nvCxnSpPr>
        <p:spPr bwMode="auto">
          <a:xfrm rot="16200000" flipV="1">
            <a:off x="4080462" y="2776377"/>
            <a:ext cx="608762" cy="838772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7" idx="4"/>
            <a:endCxn id="11" idx="0"/>
          </p:cNvCxnSpPr>
          <p:nvPr/>
        </p:nvCxnSpPr>
        <p:spPr bwMode="auto">
          <a:xfrm rot="5400000">
            <a:off x="3534308" y="3195712"/>
            <a:ext cx="450600" cy="16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6" idx="2"/>
            <a:endCxn id="7" idx="6"/>
          </p:cNvCxnSpPr>
          <p:nvPr/>
        </p:nvCxnSpPr>
        <p:spPr bwMode="auto">
          <a:xfrm rot="10800000">
            <a:off x="4050723" y="2700463"/>
            <a:ext cx="668240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6" idx="4"/>
          </p:cNvCxnSpPr>
          <p:nvPr/>
        </p:nvCxnSpPr>
        <p:spPr bwMode="auto">
          <a:xfrm rot="5400000">
            <a:off x="4784780" y="3195712"/>
            <a:ext cx="450600" cy="16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endCxn id="11" idx="6"/>
          </p:cNvCxnSpPr>
          <p:nvPr/>
        </p:nvCxnSpPr>
        <p:spPr bwMode="auto">
          <a:xfrm rot="10800000">
            <a:off x="4050723" y="3691062"/>
            <a:ext cx="668240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>
            <a:stCxn id="3" idx="6"/>
            <a:endCxn id="4" idx="2"/>
          </p:cNvCxnSpPr>
          <p:nvPr/>
        </p:nvCxnSpPr>
        <p:spPr bwMode="auto">
          <a:xfrm>
            <a:off x="2223117" y="1862263"/>
            <a:ext cx="713805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>
            <a:stCxn id="5" idx="2"/>
            <a:endCxn id="4" idx="6"/>
          </p:cNvCxnSpPr>
          <p:nvPr/>
        </p:nvCxnSpPr>
        <p:spPr bwMode="auto">
          <a:xfrm rot="10800000">
            <a:off x="3519146" y="1862263"/>
            <a:ext cx="597365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1" name="Oval 120"/>
          <p:cNvSpPr>
            <a:spLocks noChangeAspect="1"/>
          </p:cNvSpPr>
          <p:nvPr/>
        </p:nvSpPr>
        <p:spPr bwMode="auto">
          <a:xfrm>
            <a:off x="5933999" y="3421063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cxnSp>
        <p:nvCxnSpPr>
          <p:cNvPr id="122" name="Straight Connector 121"/>
          <p:cNvCxnSpPr>
            <a:endCxn id="121" idx="2"/>
          </p:cNvCxnSpPr>
          <p:nvPr/>
        </p:nvCxnSpPr>
        <p:spPr bwMode="auto">
          <a:xfrm>
            <a:off x="5301196" y="3691063"/>
            <a:ext cx="632800" cy="15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5" name="Oval 124"/>
          <p:cNvSpPr>
            <a:spLocks noChangeAspect="1"/>
          </p:cNvSpPr>
          <p:nvPr/>
        </p:nvSpPr>
        <p:spPr bwMode="auto">
          <a:xfrm>
            <a:off x="5935687" y="2381250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6" name="Oval 125"/>
          <p:cNvSpPr>
            <a:spLocks noChangeAspect="1"/>
          </p:cNvSpPr>
          <p:nvPr/>
        </p:nvSpPr>
        <p:spPr bwMode="auto">
          <a:xfrm>
            <a:off x="7392036" y="3940175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7" name="Oval 126"/>
          <p:cNvSpPr>
            <a:spLocks noChangeAspect="1"/>
          </p:cNvSpPr>
          <p:nvPr/>
        </p:nvSpPr>
        <p:spPr bwMode="auto">
          <a:xfrm>
            <a:off x="7295817" y="3101975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8" name="Oval 127"/>
          <p:cNvSpPr>
            <a:spLocks noChangeAspect="1"/>
          </p:cNvSpPr>
          <p:nvPr/>
        </p:nvSpPr>
        <p:spPr bwMode="auto">
          <a:xfrm>
            <a:off x="7473038" y="1882775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29" name="Oval 128"/>
          <p:cNvSpPr>
            <a:spLocks noChangeAspect="1"/>
          </p:cNvSpPr>
          <p:nvPr/>
        </p:nvSpPr>
        <p:spPr bwMode="auto">
          <a:xfrm>
            <a:off x="8526067" y="1260475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30" name="Oval 129"/>
          <p:cNvSpPr>
            <a:spLocks noChangeAspect="1"/>
          </p:cNvSpPr>
          <p:nvPr/>
        </p:nvSpPr>
        <p:spPr bwMode="auto">
          <a:xfrm>
            <a:off x="9984106" y="1273175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31" name="Oval 130"/>
          <p:cNvSpPr>
            <a:spLocks noChangeAspect="1"/>
          </p:cNvSpPr>
          <p:nvPr/>
        </p:nvSpPr>
        <p:spPr bwMode="auto">
          <a:xfrm>
            <a:off x="8769079" y="2797175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32" name="Oval 131"/>
          <p:cNvSpPr>
            <a:spLocks noChangeAspect="1"/>
          </p:cNvSpPr>
          <p:nvPr/>
        </p:nvSpPr>
        <p:spPr bwMode="auto">
          <a:xfrm>
            <a:off x="8688071" y="4473575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cxnSp>
        <p:nvCxnSpPr>
          <p:cNvPr id="135" name="Straight Connector 134"/>
          <p:cNvCxnSpPr>
            <a:stCxn id="121" idx="5"/>
            <a:endCxn id="126" idx="2"/>
          </p:cNvCxnSpPr>
          <p:nvPr/>
        </p:nvCxnSpPr>
        <p:spPr bwMode="auto">
          <a:xfrm rot="16200000" flipH="1">
            <a:off x="6747410" y="3565547"/>
            <a:ext cx="328193" cy="961073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Connector 137"/>
          <p:cNvCxnSpPr>
            <a:stCxn id="126" idx="5"/>
            <a:endCxn id="132" idx="2"/>
          </p:cNvCxnSpPr>
          <p:nvPr/>
        </p:nvCxnSpPr>
        <p:spPr bwMode="auto">
          <a:xfrm rot="16200000" flipH="1">
            <a:off x="8117303" y="4172806"/>
            <a:ext cx="342481" cy="799069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2" name="Straight Connector 141"/>
          <p:cNvCxnSpPr>
            <a:stCxn id="127" idx="2"/>
            <a:endCxn id="121" idx="6"/>
          </p:cNvCxnSpPr>
          <p:nvPr/>
        </p:nvCxnSpPr>
        <p:spPr bwMode="auto">
          <a:xfrm rot="10800000" flipV="1">
            <a:off x="6516228" y="3371975"/>
            <a:ext cx="779588" cy="319088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Connector 144"/>
          <p:cNvCxnSpPr>
            <a:stCxn id="126" idx="0"/>
            <a:endCxn id="127" idx="4"/>
          </p:cNvCxnSpPr>
          <p:nvPr/>
        </p:nvCxnSpPr>
        <p:spPr bwMode="auto">
          <a:xfrm rot="16200000" flipV="1">
            <a:off x="7485943" y="3742973"/>
            <a:ext cx="298200" cy="96219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Connector 149"/>
          <p:cNvCxnSpPr>
            <a:stCxn id="127" idx="6"/>
            <a:endCxn id="131" idx="2"/>
          </p:cNvCxnSpPr>
          <p:nvPr/>
        </p:nvCxnSpPr>
        <p:spPr bwMode="auto">
          <a:xfrm flipV="1">
            <a:off x="7878049" y="3067175"/>
            <a:ext cx="891024" cy="304800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1" name="Straight Connector 150"/>
          <p:cNvCxnSpPr>
            <a:stCxn id="126" idx="6"/>
            <a:endCxn id="131" idx="3"/>
          </p:cNvCxnSpPr>
          <p:nvPr/>
        </p:nvCxnSpPr>
        <p:spPr bwMode="auto">
          <a:xfrm flipV="1">
            <a:off x="7974270" y="3258101"/>
            <a:ext cx="880071" cy="952081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8" name="Straight Connector 157"/>
          <p:cNvCxnSpPr>
            <a:stCxn id="121" idx="0"/>
            <a:endCxn id="125" idx="4"/>
          </p:cNvCxnSpPr>
          <p:nvPr/>
        </p:nvCxnSpPr>
        <p:spPr bwMode="auto">
          <a:xfrm rot="5400000" flipH="1" flipV="1">
            <a:off x="5976057" y="3170326"/>
            <a:ext cx="499813" cy="1687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1" name="Straight Connector 160"/>
          <p:cNvCxnSpPr>
            <a:stCxn id="125" idx="6"/>
            <a:endCxn id="128" idx="2"/>
          </p:cNvCxnSpPr>
          <p:nvPr/>
        </p:nvCxnSpPr>
        <p:spPr bwMode="auto">
          <a:xfrm flipV="1">
            <a:off x="6517922" y="2152787"/>
            <a:ext cx="955123" cy="498475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7" name="Straight Connector 166"/>
          <p:cNvCxnSpPr>
            <a:stCxn id="128" idx="5"/>
            <a:endCxn id="131" idx="1"/>
          </p:cNvCxnSpPr>
          <p:nvPr/>
        </p:nvCxnSpPr>
        <p:spPr bwMode="auto">
          <a:xfrm rot="16200000" flipH="1">
            <a:off x="8145889" y="2167818"/>
            <a:ext cx="532562" cy="884337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0" name="Straight Connector 169"/>
          <p:cNvCxnSpPr>
            <a:stCxn id="125" idx="5"/>
            <a:endCxn id="131" idx="2"/>
          </p:cNvCxnSpPr>
          <p:nvPr/>
        </p:nvCxnSpPr>
        <p:spPr bwMode="auto">
          <a:xfrm rot="16200000" flipH="1">
            <a:off x="7488358" y="1786460"/>
            <a:ext cx="225006" cy="2336424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3" name="Straight Connector 172"/>
          <p:cNvCxnSpPr>
            <a:stCxn id="130" idx="2"/>
            <a:endCxn id="129" idx="6"/>
          </p:cNvCxnSpPr>
          <p:nvPr/>
        </p:nvCxnSpPr>
        <p:spPr bwMode="auto">
          <a:xfrm rot="10800000">
            <a:off x="9108307" y="1530475"/>
            <a:ext cx="875807" cy="12700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4" name="Straight Connector 173"/>
          <p:cNvCxnSpPr>
            <a:stCxn id="129" idx="3"/>
            <a:endCxn id="128" idx="7"/>
          </p:cNvCxnSpPr>
          <p:nvPr/>
        </p:nvCxnSpPr>
        <p:spPr bwMode="auto">
          <a:xfrm rot="5400000">
            <a:off x="8170437" y="1520964"/>
            <a:ext cx="240462" cy="641330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2" name="Oval 211"/>
          <p:cNvSpPr>
            <a:spLocks noChangeAspect="1"/>
          </p:cNvSpPr>
          <p:nvPr/>
        </p:nvSpPr>
        <p:spPr bwMode="auto">
          <a:xfrm>
            <a:off x="9903104" y="2339975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65" name="Text Box 3"/>
          <p:cNvSpPr txBox="1">
            <a:spLocks noChangeArrowheads="1"/>
          </p:cNvSpPr>
          <p:nvPr/>
        </p:nvSpPr>
        <p:spPr bwMode="auto">
          <a:xfrm>
            <a:off x="1656762" y="4963599"/>
            <a:ext cx="9209417" cy="1304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</a:pPr>
            <a:r>
              <a:rPr lang="en-US" sz="2400" dirty="0">
                <a:latin typeface="Helvetica Neue Light"/>
                <a:cs typeface="Helvetica Neue Light"/>
              </a:rPr>
              <a:t>• </a:t>
            </a:r>
            <a:r>
              <a:rPr lang="en-US" sz="2400" dirty="0" err="1">
                <a:latin typeface="Helvetica Neue Light"/>
                <a:cs typeface="Helvetica Neue Light"/>
              </a:rPr>
              <a:t>Gira</a:t>
            </a:r>
            <a:r>
              <a:rPr lang="en-US" sz="2400" dirty="0">
                <a:latin typeface="Helvetica Neue Light"/>
                <a:cs typeface="Helvetica Neue Light"/>
              </a:rPr>
              <a:t> </a:t>
            </a:r>
            <a:r>
              <a:rPr lang="en-US" sz="2400" dirty="0" err="1">
                <a:latin typeface="Helvetica Neue Light"/>
                <a:cs typeface="Helvetica Neue Light"/>
              </a:rPr>
              <a:t>sucesivamente</a:t>
            </a:r>
            <a:r>
              <a:rPr lang="en-US" sz="2400" dirty="0">
                <a:latin typeface="Helvetica Neue Light"/>
                <a:cs typeface="Helvetica Neue Light"/>
              </a:rPr>
              <a:t> en </a:t>
            </a:r>
            <a:r>
              <a:rPr lang="en-US" sz="2400" dirty="0" err="1">
                <a:latin typeface="Helvetica Neue Light"/>
                <a:cs typeface="Helvetica Neue Light"/>
              </a:rPr>
              <a:t>torno</a:t>
            </a:r>
            <a:r>
              <a:rPr lang="en-US" sz="2400" dirty="0">
                <a:latin typeface="Helvetica Neue Light"/>
                <a:cs typeface="Helvetica Neue Light"/>
              </a:rPr>
              <a:t> a </a:t>
            </a:r>
            <a:r>
              <a:rPr lang="en-US" sz="2400" dirty="0" err="1">
                <a:latin typeface="Helvetica Neue Light"/>
                <a:cs typeface="Helvetica Neue Light"/>
              </a:rPr>
              <a:t>las</a:t>
            </a:r>
            <a:r>
              <a:rPr lang="en-US" sz="2400" dirty="0">
                <a:latin typeface="Helvetica Neue Light"/>
                <a:cs typeface="Helvetica Neue Light"/>
              </a:rPr>
              <a:t> personas de </a:t>
            </a:r>
            <a:r>
              <a:rPr lang="en-US" sz="2400" dirty="0" err="1">
                <a:latin typeface="Helvetica Neue Light"/>
                <a:cs typeface="Helvetica Neue Light"/>
              </a:rPr>
              <a:t>contacto</a:t>
            </a:r>
            <a:r>
              <a:rPr lang="en-US" sz="2400" dirty="0">
                <a:latin typeface="Helvetica Neue Light"/>
                <a:cs typeface="Helvetica Neue Light"/>
              </a:rPr>
              <a:t> de la persona </a:t>
            </a:r>
            <a:r>
              <a:rPr lang="en-US" sz="2400" dirty="0" err="1">
                <a:latin typeface="Helvetica Neue Light"/>
                <a:cs typeface="Helvetica Neue Light"/>
              </a:rPr>
              <a:t>infectada</a:t>
            </a:r>
            <a:r>
              <a:rPr lang="en-US" sz="2400" dirty="0">
                <a:latin typeface="Helvetica Neue Light"/>
                <a:cs typeface="Helvetica Neue Light"/>
              </a:rPr>
              <a:t> </a:t>
            </a:r>
            <a:endParaRPr lang="en-US" sz="2400" dirty="0" smtClean="0">
              <a:latin typeface="Helvetica Neue Light"/>
              <a:cs typeface="Helvetica Neue Light"/>
            </a:endParaRPr>
          </a:p>
          <a:p>
            <a:pPr>
              <a:lnSpc>
                <a:spcPct val="110000"/>
              </a:lnSpc>
            </a:pPr>
            <a:r>
              <a:rPr lang="en-US" sz="2400" dirty="0" smtClean="0">
                <a:latin typeface="Helvetica Neue Light"/>
                <a:cs typeface="Helvetica Neue Light"/>
              </a:rPr>
              <a:t>• </a:t>
            </a:r>
            <a:r>
              <a:rPr lang="en-US" sz="2400" dirty="0" err="1">
                <a:latin typeface="Helvetica Neue Light"/>
                <a:cs typeface="Helvetica Neue Light"/>
              </a:rPr>
              <a:t>Tira</a:t>
            </a:r>
            <a:r>
              <a:rPr lang="en-US" sz="2400" dirty="0">
                <a:latin typeface="Helvetica Neue Light"/>
                <a:cs typeface="Helvetica Neue Light"/>
              </a:rPr>
              <a:t> el dado. Si el </a:t>
            </a:r>
            <a:r>
              <a:rPr lang="en-US" sz="2400" dirty="0" err="1">
                <a:latin typeface="Helvetica Neue Light"/>
                <a:cs typeface="Helvetica Neue Light"/>
              </a:rPr>
              <a:t>número</a:t>
            </a:r>
            <a:r>
              <a:rPr lang="en-US" sz="2400" dirty="0">
                <a:latin typeface="Helvetica Neue Light"/>
                <a:cs typeface="Helvetica Neue Light"/>
              </a:rPr>
              <a:t> </a:t>
            </a:r>
            <a:r>
              <a:rPr lang="en-US" sz="2400" dirty="0" err="1">
                <a:latin typeface="Helvetica Neue Light"/>
                <a:cs typeface="Helvetica Neue Light"/>
              </a:rPr>
              <a:t>es</a:t>
            </a:r>
            <a:r>
              <a:rPr lang="en-US" sz="2400" dirty="0">
                <a:latin typeface="Helvetica Neue Light"/>
                <a:cs typeface="Helvetica Neue Light"/>
              </a:rPr>
              <a:t> 1 </a:t>
            </a:r>
            <a:r>
              <a:rPr lang="en-US" sz="2400" dirty="0" err="1">
                <a:latin typeface="Helvetica Neue Light"/>
                <a:cs typeface="Helvetica Neue Light"/>
              </a:rPr>
              <a:t>ó</a:t>
            </a:r>
            <a:r>
              <a:rPr lang="en-US" sz="2400" dirty="0">
                <a:latin typeface="Helvetica Neue Light"/>
                <a:cs typeface="Helvetica Neue Light"/>
              </a:rPr>
              <a:t> 2, </a:t>
            </a:r>
            <a:r>
              <a:rPr lang="en-US" sz="2400" dirty="0" err="1">
                <a:latin typeface="Helvetica Neue Light"/>
                <a:cs typeface="Helvetica Neue Light"/>
              </a:rPr>
              <a:t>infecta</a:t>
            </a:r>
            <a:r>
              <a:rPr lang="en-US" sz="2400" dirty="0">
                <a:latin typeface="Helvetica Neue Light"/>
                <a:cs typeface="Helvetica Neue Light"/>
              </a:rPr>
              <a:t> a </a:t>
            </a:r>
            <a:r>
              <a:rPr lang="en-US" sz="2400" dirty="0" err="1">
                <a:latin typeface="Helvetica Neue Light"/>
                <a:cs typeface="Helvetica Neue Light"/>
              </a:rPr>
              <a:t>esa</a:t>
            </a:r>
            <a:r>
              <a:rPr lang="en-US" sz="2400" dirty="0">
                <a:latin typeface="Helvetica Neue Light"/>
                <a:cs typeface="Helvetica Neue Light"/>
              </a:rPr>
              <a:t> persona </a:t>
            </a:r>
          </a:p>
        </p:txBody>
      </p:sp>
      <p:sp>
        <p:nvSpPr>
          <p:cNvPr id="66" name="Rectangle 3"/>
          <p:cNvSpPr>
            <a:spLocks noChangeArrowheads="1"/>
          </p:cNvSpPr>
          <p:nvPr/>
        </p:nvSpPr>
        <p:spPr bwMode="auto">
          <a:xfrm>
            <a:off x="1656763" y="4358762"/>
            <a:ext cx="137703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s-ES_tradnl" sz="2800" b="1" dirty="0">
                <a:latin typeface="Helvetica Neue"/>
                <a:cs typeface="Helvetica Neue"/>
              </a:rPr>
              <a:t>Día 2 </a:t>
            </a:r>
            <a:endParaRPr lang="en-US" sz="2800" b="1" dirty="0">
              <a:latin typeface="Helvetica Neue"/>
              <a:cs typeface="Helvetica Neue"/>
            </a:endParaRPr>
          </a:p>
        </p:txBody>
      </p:sp>
      <p:sp>
        <p:nvSpPr>
          <p:cNvPr id="45" name="Title 1"/>
          <p:cNvSpPr txBox="1">
            <a:spLocks/>
          </p:cNvSpPr>
          <p:nvPr/>
        </p:nvSpPr>
        <p:spPr>
          <a:xfrm>
            <a:off x="1721885" y="274638"/>
            <a:ext cx="8748237" cy="773112"/>
          </a:xfrm>
          <a:prstGeom prst="rect">
            <a:avLst/>
          </a:prstGeom>
        </p:spPr>
        <p:txBody>
          <a:bodyPr>
            <a:normAutofit fontScale="9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600" dirty="0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¿</a:t>
            </a:r>
            <a:r>
              <a:rPr lang="en-GB" sz="3600" dirty="0" err="1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Cómo</a:t>
            </a:r>
            <a:r>
              <a:rPr lang="en-GB" sz="3600" dirty="0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 se </a:t>
            </a:r>
            <a:r>
              <a:rPr lang="en-GB" sz="3600" dirty="0" err="1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propaga</a:t>
            </a:r>
            <a:r>
              <a:rPr lang="en-GB" sz="3600" dirty="0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 </a:t>
            </a:r>
            <a:r>
              <a:rPr lang="en-GB" sz="3600" dirty="0" err="1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una</a:t>
            </a:r>
            <a:r>
              <a:rPr lang="en-GB" sz="3600" dirty="0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 </a:t>
            </a:r>
            <a:r>
              <a:rPr lang="en-GB" sz="3600" dirty="0" err="1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epidemia</a:t>
            </a:r>
            <a:r>
              <a:rPr lang="en-GB" sz="3600" dirty="0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 en </a:t>
            </a:r>
            <a:r>
              <a:rPr lang="en-GB" sz="3600" dirty="0" err="1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una</a:t>
            </a:r>
            <a:r>
              <a:rPr lang="en-GB" sz="3600" dirty="0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 red? </a:t>
            </a:r>
          </a:p>
        </p:txBody>
      </p:sp>
      <p:pic>
        <p:nvPicPr>
          <p:cNvPr id="2" name="Picture 1" descr="dice2.png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6076"/>
          <a:stretch/>
        </p:blipFill>
        <p:spPr>
          <a:xfrm>
            <a:off x="2062500" y="2921260"/>
            <a:ext cx="874420" cy="1050928"/>
          </a:xfrm>
          <a:prstGeom prst="rect">
            <a:avLst/>
          </a:prstGeom>
        </p:spPr>
      </p:pic>
      <p:pic>
        <p:nvPicPr>
          <p:cNvPr id="13" name="Picture 12" descr="dice1.png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779"/>
          <a:stretch/>
        </p:blipFill>
        <p:spPr>
          <a:xfrm>
            <a:off x="-1316405" y="3514169"/>
            <a:ext cx="869157" cy="966007"/>
          </a:xfrm>
          <a:prstGeom prst="rect">
            <a:avLst/>
          </a:prstGeom>
        </p:spPr>
      </p:pic>
      <p:sp>
        <p:nvSpPr>
          <p:cNvPr id="47" name="Oval 46"/>
          <p:cNvSpPr>
            <a:spLocks noChangeAspect="1"/>
          </p:cNvSpPr>
          <p:nvPr/>
        </p:nvSpPr>
        <p:spPr bwMode="auto">
          <a:xfrm>
            <a:off x="3424888" y="3383727"/>
            <a:ext cx="668713" cy="620210"/>
          </a:xfrm>
          <a:prstGeom prst="ellipse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48" name="Oval 47"/>
          <p:cNvSpPr>
            <a:spLocks noChangeAspect="1"/>
          </p:cNvSpPr>
          <p:nvPr/>
        </p:nvSpPr>
        <p:spPr bwMode="auto">
          <a:xfrm>
            <a:off x="4718964" y="3421063"/>
            <a:ext cx="582232" cy="540000"/>
          </a:xfrm>
          <a:prstGeom prst="ellipse">
            <a:avLst/>
          </a:prstGeom>
          <a:solidFill>
            <a:srgbClr val="FF0000"/>
          </a:solidFill>
          <a:ln w="762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49" name="Oval 48"/>
          <p:cNvSpPr>
            <a:spLocks noChangeAspect="1"/>
          </p:cNvSpPr>
          <p:nvPr/>
        </p:nvSpPr>
        <p:spPr bwMode="auto">
          <a:xfrm>
            <a:off x="1970040" y="2921861"/>
            <a:ext cx="1068073" cy="990604"/>
          </a:xfrm>
          <a:prstGeom prst="ellipse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0" y="0"/>
            <a:ext cx="121539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i="1" dirty="0">
                <a:solidFill>
                  <a:schemeClr val="bg1">
                    <a:lumMod val="65000"/>
                  </a:schemeClr>
                </a:solidFill>
              </a:rPr>
              <a:t>Science in School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  <a:sym typeface="Symbol" charset="2"/>
              </a:rPr>
              <a:t>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GB" sz="1200" dirty="0" err="1">
                <a:solidFill>
                  <a:schemeClr val="bg1">
                    <a:lumMod val="65000"/>
                  </a:schemeClr>
                </a:solidFill>
              </a:rPr>
              <a:t>Volumen</a:t>
            </a:r>
            <a:r>
              <a:rPr lang="en-US" sz="1200" dirty="0"/>
              <a:t> 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40: </a:t>
            </a:r>
            <a:r>
              <a:rPr lang="en-GB" sz="1200" dirty="0" err="1">
                <a:solidFill>
                  <a:srgbClr val="A6A6A6"/>
                </a:solidFill>
              </a:rPr>
              <a:t>Verano</a:t>
            </a:r>
            <a:r>
              <a:rPr lang="en-US" sz="1200" dirty="0"/>
              <a:t> 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 2017 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  <a:sym typeface="Symbol" charset="2"/>
              </a:rPr>
              <a:t>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GB" sz="1200" dirty="0" err="1">
                <a:solidFill>
                  <a:schemeClr val="bg1">
                    <a:lumMod val="65000"/>
                  </a:schemeClr>
                </a:solidFill>
              </a:rPr>
              <a:t>www.scienceinschool.org</a:t>
            </a:r>
            <a:endParaRPr lang="en-US" sz="12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0" y="6213560"/>
            <a:ext cx="12115800" cy="892552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  <a:tabLst>
                <a:tab pos="2743200" algn="ctr"/>
                <a:tab pos="5486400" algn="r"/>
              </a:tabLst>
            </a:pPr>
            <a:r>
              <a:rPr lang="es-AR" sz="1200" dirty="0">
                <a:solidFill>
                  <a:srgbClr val="A6A6A6"/>
                </a:solidFill>
              </a:rPr>
              <a:t>Material complementario para:</a:t>
            </a:r>
            <a:r>
              <a:rPr lang="en-US" sz="1200" dirty="0">
                <a:solidFill>
                  <a:srgbClr val="A6A6A6"/>
                </a:solidFill>
              </a:rPr>
              <a:t> </a:t>
            </a:r>
          </a:p>
          <a:p>
            <a:pPr>
              <a:spcAft>
                <a:spcPts val="600"/>
              </a:spcAft>
              <a:tabLst>
                <a:tab pos="2743200" algn="ctr"/>
                <a:tab pos="5486400" algn="r"/>
              </a:tabLst>
            </a:pPr>
            <a:r>
              <a:rPr lang="en-US" sz="1200" dirty="0" err="1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Kucharski</a:t>
            </a:r>
            <a:r>
              <a:rPr lang="en-US" sz="1200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 A et al. </a:t>
            </a:r>
            <a:r>
              <a:rPr lang="en-GB" sz="1200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(2017) Disease dynamics: understanding the spread of diseases. </a:t>
            </a:r>
            <a:r>
              <a:rPr lang="en-GB" sz="1200" i="1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Science in School</a:t>
            </a:r>
            <a:r>
              <a:rPr lang="en-GB" sz="1200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 </a:t>
            </a:r>
            <a:r>
              <a:rPr lang="en-GB" sz="1200" b="1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40</a:t>
            </a:r>
            <a:r>
              <a:rPr lang="en-GB" sz="1200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: 52–56. </a:t>
            </a:r>
            <a:r>
              <a:rPr lang="en-GB" sz="1200" dirty="0" err="1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www.scienceinschool.org</a:t>
            </a:r>
            <a:r>
              <a:rPr lang="en-GB" sz="1200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/2017/issue40/</a:t>
            </a:r>
            <a:r>
              <a:rPr lang="en-GB" sz="1200" dirty="0" err="1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diseasedynamics</a:t>
            </a:r>
            <a:endParaRPr lang="en-US" sz="1200" dirty="0">
              <a:latin typeface="Times New Roman" charset="0"/>
              <a:ea typeface="Times New Roman" charset="0"/>
            </a:endParaRPr>
          </a:p>
          <a:p>
            <a:pPr>
              <a:spcAft>
                <a:spcPts val="600"/>
              </a:spcAft>
              <a:tabLst>
                <a:tab pos="2743200" algn="ctr"/>
                <a:tab pos="5486400" algn="r"/>
              </a:tabLst>
            </a:pPr>
            <a:r>
              <a:rPr lang="en-GB" dirty="0">
                <a:solidFill>
                  <a:srgbClr val="000000"/>
                </a:solidFill>
                <a:latin typeface="Times New Roman" charset="0"/>
                <a:ea typeface="Times New Roman" charset="0"/>
                <a:cs typeface="Times New Roman" charset="0"/>
              </a:rPr>
              <a:t> </a:t>
            </a:r>
            <a:endParaRPr lang="en-US" sz="1200" dirty="0">
              <a:latin typeface="Times New Roman" charset="0"/>
              <a:ea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23607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Oval 128"/>
          <p:cNvSpPr>
            <a:spLocks noChangeAspect="1"/>
          </p:cNvSpPr>
          <p:nvPr/>
        </p:nvSpPr>
        <p:spPr bwMode="auto">
          <a:xfrm>
            <a:off x="8526067" y="1260475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30" name="Oval 129"/>
          <p:cNvSpPr>
            <a:spLocks noChangeAspect="1"/>
          </p:cNvSpPr>
          <p:nvPr/>
        </p:nvSpPr>
        <p:spPr bwMode="auto">
          <a:xfrm>
            <a:off x="9984106" y="1273175"/>
            <a:ext cx="582230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132" name="Oval 131"/>
          <p:cNvSpPr>
            <a:spLocks noChangeAspect="1"/>
          </p:cNvSpPr>
          <p:nvPr/>
        </p:nvSpPr>
        <p:spPr bwMode="auto">
          <a:xfrm>
            <a:off x="8755804" y="4033309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cxnSp>
        <p:nvCxnSpPr>
          <p:cNvPr id="138" name="Straight Connector 137"/>
          <p:cNvCxnSpPr>
            <a:stCxn id="126" idx="5"/>
            <a:endCxn id="132" idx="2"/>
          </p:cNvCxnSpPr>
          <p:nvPr/>
        </p:nvCxnSpPr>
        <p:spPr bwMode="auto">
          <a:xfrm>
            <a:off x="7804336" y="4045494"/>
            <a:ext cx="951468" cy="257815"/>
          </a:xfrm>
          <a:prstGeom prst="line">
            <a:avLst/>
          </a:prstGeom>
          <a:solidFill>
            <a:srgbClr val="3366FF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5" name="Text Box 3"/>
          <p:cNvSpPr txBox="1">
            <a:spLocks noChangeArrowheads="1"/>
          </p:cNvSpPr>
          <p:nvPr/>
        </p:nvSpPr>
        <p:spPr bwMode="auto">
          <a:xfrm>
            <a:off x="846667" y="4591066"/>
            <a:ext cx="11142133" cy="1304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</a:pPr>
            <a:r>
              <a:rPr lang="en-US" sz="2400" dirty="0">
                <a:latin typeface="Helvetica Neue Light"/>
                <a:cs typeface="Helvetica Neue Light"/>
              </a:rPr>
              <a:t>• </a:t>
            </a:r>
            <a:r>
              <a:rPr lang="en-US" sz="2400" dirty="0" err="1">
                <a:latin typeface="Helvetica Neue Light"/>
                <a:cs typeface="Helvetica Neue Light"/>
              </a:rPr>
              <a:t>Gira</a:t>
            </a:r>
            <a:r>
              <a:rPr lang="en-US" sz="2400" dirty="0">
                <a:latin typeface="Helvetica Neue Light"/>
                <a:cs typeface="Helvetica Neue Light"/>
              </a:rPr>
              <a:t> </a:t>
            </a:r>
            <a:r>
              <a:rPr lang="en-US" sz="2400" dirty="0" err="1">
                <a:latin typeface="Helvetica Neue Light"/>
                <a:cs typeface="Helvetica Neue Light"/>
              </a:rPr>
              <a:t>sucesivamente</a:t>
            </a:r>
            <a:r>
              <a:rPr lang="en-US" sz="2400" dirty="0">
                <a:latin typeface="Helvetica Neue Light"/>
                <a:cs typeface="Helvetica Neue Light"/>
              </a:rPr>
              <a:t> en </a:t>
            </a:r>
            <a:r>
              <a:rPr lang="en-US" sz="2400" dirty="0" err="1">
                <a:latin typeface="Helvetica Neue Light"/>
                <a:cs typeface="Helvetica Neue Light"/>
              </a:rPr>
              <a:t>torno</a:t>
            </a:r>
            <a:r>
              <a:rPr lang="en-US" sz="2400" dirty="0">
                <a:latin typeface="Helvetica Neue Light"/>
                <a:cs typeface="Helvetica Neue Light"/>
              </a:rPr>
              <a:t> a </a:t>
            </a:r>
            <a:r>
              <a:rPr lang="en-US" sz="2400" dirty="0" err="1">
                <a:latin typeface="Helvetica Neue Light"/>
                <a:cs typeface="Helvetica Neue Light"/>
              </a:rPr>
              <a:t>las</a:t>
            </a:r>
            <a:r>
              <a:rPr lang="en-US" sz="2400" dirty="0">
                <a:latin typeface="Helvetica Neue Light"/>
                <a:cs typeface="Helvetica Neue Light"/>
              </a:rPr>
              <a:t> personas de </a:t>
            </a:r>
            <a:r>
              <a:rPr lang="en-US" sz="2400" dirty="0" err="1">
                <a:latin typeface="Helvetica Neue Light"/>
                <a:cs typeface="Helvetica Neue Light"/>
              </a:rPr>
              <a:t>contacto</a:t>
            </a:r>
            <a:r>
              <a:rPr lang="en-US" sz="2400" dirty="0">
                <a:latin typeface="Helvetica Neue Light"/>
                <a:cs typeface="Helvetica Neue Light"/>
              </a:rPr>
              <a:t> de la persona </a:t>
            </a:r>
            <a:r>
              <a:rPr lang="en-US" sz="2400" dirty="0" err="1">
                <a:latin typeface="Helvetica Neue Light"/>
                <a:cs typeface="Helvetica Neue Light"/>
              </a:rPr>
              <a:t>infectada</a:t>
            </a:r>
            <a:r>
              <a:rPr lang="en-US" sz="2400" dirty="0">
                <a:latin typeface="Helvetica Neue Light"/>
                <a:cs typeface="Helvetica Neue Light"/>
              </a:rPr>
              <a:t> </a:t>
            </a:r>
          </a:p>
          <a:p>
            <a:pPr>
              <a:lnSpc>
                <a:spcPct val="110000"/>
              </a:lnSpc>
            </a:pPr>
            <a:r>
              <a:rPr lang="en-US" sz="2400" dirty="0">
                <a:latin typeface="Helvetica Neue Light"/>
                <a:cs typeface="Helvetica Neue Light"/>
              </a:rPr>
              <a:t>• </a:t>
            </a:r>
            <a:r>
              <a:rPr lang="en-US" sz="2400" dirty="0" err="1">
                <a:latin typeface="Helvetica Neue Light"/>
                <a:cs typeface="Helvetica Neue Light"/>
              </a:rPr>
              <a:t>Tira</a:t>
            </a:r>
            <a:r>
              <a:rPr lang="en-US" sz="2400" dirty="0">
                <a:latin typeface="Helvetica Neue Light"/>
                <a:cs typeface="Helvetica Neue Light"/>
              </a:rPr>
              <a:t> el dado. Si el </a:t>
            </a:r>
            <a:r>
              <a:rPr lang="en-US" sz="2400" dirty="0" err="1">
                <a:latin typeface="Helvetica Neue Light"/>
                <a:cs typeface="Helvetica Neue Light"/>
              </a:rPr>
              <a:t>número</a:t>
            </a:r>
            <a:r>
              <a:rPr lang="en-US" sz="2400" dirty="0">
                <a:latin typeface="Helvetica Neue Light"/>
                <a:cs typeface="Helvetica Neue Light"/>
              </a:rPr>
              <a:t> </a:t>
            </a:r>
            <a:r>
              <a:rPr lang="en-US" sz="2400" dirty="0" err="1">
                <a:latin typeface="Helvetica Neue Light"/>
                <a:cs typeface="Helvetica Neue Light"/>
              </a:rPr>
              <a:t>es</a:t>
            </a:r>
            <a:r>
              <a:rPr lang="en-US" sz="2400" dirty="0">
                <a:latin typeface="Helvetica Neue Light"/>
                <a:cs typeface="Helvetica Neue Light"/>
              </a:rPr>
              <a:t> 1 </a:t>
            </a:r>
            <a:r>
              <a:rPr lang="en-US" sz="2400" dirty="0" err="1">
                <a:latin typeface="Helvetica Neue Light"/>
                <a:cs typeface="Helvetica Neue Light"/>
              </a:rPr>
              <a:t>ó</a:t>
            </a:r>
            <a:r>
              <a:rPr lang="en-US" sz="2400" dirty="0">
                <a:latin typeface="Helvetica Neue Light"/>
                <a:cs typeface="Helvetica Neue Light"/>
              </a:rPr>
              <a:t> 2, </a:t>
            </a:r>
            <a:r>
              <a:rPr lang="en-US" sz="2400" dirty="0" err="1">
                <a:latin typeface="Helvetica Neue Light"/>
                <a:cs typeface="Helvetica Neue Light"/>
              </a:rPr>
              <a:t>infecta</a:t>
            </a:r>
            <a:r>
              <a:rPr lang="en-US" sz="2400" dirty="0">
                <a:latin typeface="Helvetica Neue Light"/>
                <a:cs typeface="Helvetica Neue Light"/>
              </a:rPr>
              <a:t> a </a:t>
            </a:r>
            <a:r>
              <a:rPr lang="en-US" sz="2400" dirty="0" err="1">
                <a:latin typeface="Helvetica Neue Light"/>
                <a:cs typeface="Helvetica Neue Light"/>
              </a:rPr>
              <a:t>esa</a:t>
            </a:r>
            <a:r>
              <a:rPr lang="en-US" sz="2400" dirty="0">
                <a:latin typeface="Helvetica Neue Light"/>
                <a:cs typeface="Helvetica Neue Light"/>
              </a:rPr>
              <a:t> persona </a:t>
            </a:r>
            <a:endParaRPr lang="en-US" sz="2400" dirty="0" smtClean="0">
              <a:latin typeface="Helvetica Neue Light"/>
              <a:cs typeface="Helvetica Neue Light"/>
            </a:endParaRPr>
          </a:p>
          <a:p>
            <a:pPr>
              <a:lnSpc>
                <a:spcPct val="110000"/>
              </a:lnSpc>
            </a:pPr>
            <a:r>
              <a:rPr lang="en-US" sz="2400" dirty="0" smtClean="0">
                <a:latin typeface="Helvetica Neue Light"/>
                <a:cs typeface="Helvetica Neue Light"/>
              </a:rPr>
              <a:t>• </a:t>
            </a:r>
            <a:r>
              <a:rPr lang="en-US" sz="2400" dirty="0">
                <a:latin typeface="Helvetica Neue Light"/>
                <a:cs typeface="Helvetica Neue Light"/>
              </a:rPr>
              <a:t>Continua </a:t>
            </a:r>
            <a:r>
              <a:rPr lang="en-US" sz="2400" dirty="0" err="1">
                <a:latin typeface="Helvetica Neue Light"/>
                <a:cs typeface="Helvetica Neue Light"/>
              </a:rPr>
              <a:t>así</a:t>
            </a:r>
            <a:r>
              <a:rPr lang="en-US" sz="2400" dirty="0">
                <a:latin typeface="Helvetica Neue Light"/>
                <a:cs typeface="Helvetica Neue Light"/>
              </a:rPr>
              <a:t> </a:t>
            </a:r>
            <a:r>
              <a:rPr lang="en-US" sz="2400" dirty="0" err="1">
                <a:latin typeface="Helvetica Neue Light"/>
                <a:cs typeface="Helvetica Neue Light"/>
              </a:rPr>
              <a:t>para</a:t>
            </a:r>
            <a:r>
              <a:rPr lang="en-US" sz="2400" dirty="0">
                <a:latin typeface="Helvetica Neue Light"/>
                <a:cs typeface="Helvetica Neue Light"/>
              </a:rPr>
              <a:t> </a:t>
            </a:r>
            <a:r>
              <a:rPr lang="en-US" sz="2400" dirty="0" err="1">
                <a:latin typeface="Helvetica Neue Light"/>
                <a:cs typeface="Helvetica Neue Light"/>
              </a:rPr>
              <a:t>todos</a:t>
            </a:r>
            <a:r>
              <a:rPr lang="en-US" sz="2400" dirty="0">
                <a:latin typeface="Helvetica Neue Light"/>
                <a:cs typeface="Helvetica Neue Light"/>
              </a:rPr>
              <a:t> los </a:t>
            </a:r>
            <a:r>
              <a:rPr lang="en-US" sz="2400" dirty="0" err="1">
                <a:latin typeface="Helvetica Neue Light"/>
                <a:cs typeface="Helvetica Neue Light"/>
              </a:rPr>
              <a:t>contactos</a:t>
            </a:r>
            <a:r>
              <a:rPr lang="en-US" sz="2400" dirty="0">
                <a:latin typeface="Helvetica Neue Light"/>
                <a:cs typeface="Helvetica Neue Light"/>
              </a:rPr>
              <a:t> </a:t>
            </a:r>
          </a:p>
        </p:txBody>
      </p:sp>
      <p:sp>
        <p:nvSpPr>
          <p:cNvPr id="45" name="Title 1"/>
          <p:cNvSpPr txBox="1">
            <a:spLocks/>
          </p:cNvSpPr>
          <p:nvPr/>
        </p:nvSpPr>
        <p:spPr>
          <a:xfrm>
            <a:off x="1721885" y="223838"/>
            <a:ext cx="8748237" cy="773112"/>
          </a:xfrm>
          <a:prstGeom prst="rect">
            <a:avLst/>
          </a:prstGeom>
        </p:spPr>
        <p:txBody>
          <a:bodyPr>
            <a:normAutofit fontScale="9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600" dirty="0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¿</a:t>
            </a:r>
            <a:r>
              <a:rPr lang="en-GB" sz="3600" dirty="0" err="1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Cómo</a:t>
            </a:r>
            <a:r>
              <a:rPr lang="en-GB" sz="3600" dirty="0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 se </a:t>
            </a:r>
            <a:r>
              <a:rPr lang="en-GB" sz="3600" dirty="0" err="1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propaga</a:t>
            </a:r>
            <a:r>
              <a:rPr lang="en-GB" sz="3600" dirty="0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 </a:t>
            </a:r>
            <a:r>
              <a:rPr lang="en-GB" sz="3600" dirty="0" err="1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una</a:t>
            </a:r>
            <a:r>
              <a:rPr lang="en-GB" sz="3600" dirty="0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 </a:t>
            </a:r>
            <a:r>
              <a:rPr lang="en-GB" sz="3600" dirty="0" err="1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epidemia</a:t>
            </a:r>
            <a:r>
              <a:rPr lang="en-GB" sz="3600" dirty="0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 en </a:t>
            </a:r>
            <a:r>
              <a:rPr lang="en-GB" sz="3600" dirty="0" err="1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una</a:t>
            </a:r>
            <a:r>
              <a:rPr lang="en-GB" sz="3600" dirty="0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 red? </a:t>
            </a:r>
          </a:p>
        </p:txBody>
      </p:sp>
      <p:pic>
        <p:nvPicPr>
          <p:cNvPr id="13" name="Picture 12" descr="dice1.png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779"/>
          <a:stretch/>
        </p:blipFill>
        <p:spPr>
          <a:xfrm>
            <a:off x="-1316405" y="3514169"/>
            <a:ext cx="869157" cy="966007"/>
          </a:xfrm>
          <a:prstGeom prst="rect">
            <a:avLst/>
          </a:prstGeom>
        </p:spPr>
      </p:pic>
      <p:grpSp>
        <p:nvGrpSpPr>
          <p:cNvPr id="2" name="Group 1"/>
          <p:cNvGrpSpPr/>
          <p:nvPr/>
        </p:nvGrpSpPr>
        <p:grpSpPr>
          <a:xfrm>
            <a:off x="827030" y="1236663"/>
            <a:ext cx="9573638" cy="3255852"/>
            <a:chOff x="911696" y="1592263"/>
            <a:chExt cx="9573638" cy="3255852"/>
          </a:xfrm>
        </p:grpSpPr>
        <p:sp>
          <p:nvSpPr>
            <p:cNvPr id="3" name="Oval 2"/>
            <p:cNvSpPr>
              <a:spLocks noChangeAspect="1"/>
            </p:cNvSpPr>
            <p:nvPr/>
          </p:nvSpPr>
          <p:spPr bwMode="auto">
            <a:xfrm>
              <a:off x="1640886" y="1592263"/>
              <a:ext cx="582230" cy="540000"/>
            </a:xfrm>
            <a:prstGeom prst="ellipse">
              <a:avLst/>
            </a:prstGeom>
            <a:solidFill>
              <a:srgbClr val="00FF00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rIns="0" anchor="ctr"/>
            <a:lstStyle/>
            <a:p>
              <a:pPr algn="ctr">
                <a:defRPr/>
              </a:pPr>
              <a:endParaRPr lang="en-US" sz="2000" b="1" dirty="0">
                <a:solidFill>
                  <a:schemeClr val="tx1"/>
                </a:solidFill>
                <a:latin typeface="Helvetica Neue Light"/>
                <a:ea typeface="ＭＳ Ｐゴシック" pitchFamily="-111" charset="-128"/>
                <a:cs typeface="Helvetica Neue Light"/>
              </a:endParaRPr>
            </a:p>
          </p:txBody>
        </p:sp>
        <p:sp>
          <p:nvSpPr>
            <p:cNvPr id="4" name="Oval 3"/>
            <p:cNvSpPr>
              <a:spLocks noChangeAspect="1"/>
            </p:cNvSpPr>
            <p:nvPr/>
          </p:nvSpPr>
          <p:spPr bwMode="auto">
            <a:xfrm>
              <a:off x="2936921" y="1592263"/>
              <a:ext cx="582230" cy="540000"/>
            </a:xfrm>
            <a:prstGeom prst="ellipse">
              <a:avLst/>
            </a:prstGeom>
            <a:solidFill>
              <a:srgbClr val="00FF00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rIns="0" anchor="ctr"/>
            <a:lstStyle/>
            <a:p>
              <a:pPr algn="ctr">
                <a:defRPr/>
              </a:pPr>
              <a:endParaRPr lang="en-US" sz="2000" b="1" dirty="0">
                <a:solidFill>
                  <a:schemeClr val="tx1"/>
                </a:solidFill>
                <a:latin typeface="Helvetica Neue Light"/>
                <a:ea typeface="ＭＳ Ｐゴシック" pitchFamily="-111" charset="-128"/>
                <a:cs typeface="Helvetica Neue Light"/>
              </a:endParaRPr>
            </a:p>
          </p:txBody>
        </p:sp>
        <p:sp>
          <p:nvSpPr>
            <p:cNvPr id="5" name="Oval 4"/>
            <p:cNvSpPr>
              <a:spLocks noChangeAspect="1"/>
            </p:cNvSpPr>
            <p:nvPr/>
          </p:nvSpPr>
          <p:spPr bwMode="auto">
            <a:xfrm>
              <a:off x="4116516" y="1592263"/>
              <a:ext cx="582230" cy="540000"/>
            </a:xfrm>
            <a:prstGeom prst="ellipse">
              <a:avLst/>
            </a:prstGeom>
            <a:solidFill>
              <a:srgbClr val="00FF00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rIns="0" anchor="ctr"/>
            <a:lstStyle/>
            <a:p>
              <a:pPr algn="ctr">
                <a:defRPr/>
              </a:pPr>
              <a:endParaRPr lang="en-US" sz="2000" b="1" dirty="0">
                <a:solidFill>
                  <a:schemeClr val="tx1"/>
                </a:solidFill>
                <a:latin typeface="Helvetica Neue Light"/>
                <a:ea typeface="ＭＳ Ｐゴシック" pitchFamily="-111" charset="-128"/>
                <a:cs typeface="Helvetica Neue Light"/>
              </a:endParaRPr>
            </a:p>
          </p:txBody>
        </p:sp>
        <p:sp>
          <p:nvSpPr>
            <p:cNvPr id="6" name="Oval 5"/>
            <p:cNvSpPr>
              <a:spLocks noChangeAspect="1"/>
            </p:cNvSpPr>
            <p:nvPr/>
          </p:nvSpPr>
          <p:spPr bwMode="auto">
            <a:xfrm>
              <a:off x="4718964" y="2430463"/>
              <a:ext cx="582232" cy="540000"/>
            </a:xfrm>
            <a:prstGeom prst="ellipse">
              <a:avLst/>
            </a:prstGeom>
            <a:solidFill>
              <a:srgbClr val="00FF00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rIns="0" anchor="ctr"/>
            <a:lstStyle/>
            <a:p>
              <a:pPr algn="ctr">
                <a:defRPr/>
              </a:pPr>
              <a:endParaRPr lang="en-US" sz="2000" b="1" dirty="0">
                <a:solidFill>
                  <a:schemeClr val="tx1"/>
                </a:solidFill>
                <a:latin typeface="Helvetica Neue Light"/>
                <a:ea typeface="ＭＳ Ｐゴシック" pitchFamily="-111" charset="-128"/>
                <a:cs typeface="Helvetica Neue Light"/>
              </a:endParaRPr>
            </a:p>
          </p:txBody>
        </p:sp>
        <p:sp>
          <p:nvSpPr>
            <p:cNvPr id="7" name="Oval 6"/>
            <p:cNvSpPr>
              <a:spLocks noChangeAspect="1"/>
            </p:cNvSpPr>
            <p:nvPr/>
          </p:nvSpPr>
          <p:spPr bwMode="auto">
            <a:xfrm>
              <a:off x="3468493" y="2430463"/>
              <a:ext cx="582230" cy="540000"/>
            </a:xfrm>
            <a:prstGeom prst="ellipse">
              <a:avLst/>
            </a:prstGeom>
            <a:solidFill>
              <a:srgbClr val="00FF00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rIns="0" anchor="ctr"/>
            <a:lstStyle/>
            <a:p>
              <a:pPr algn="ctr">
                <a:defRPr/>
              </a:pPr>
              <a:endParaRPr lang="en-US" sz="2000" b="1" dirty="0">
                <a:solidFill>
                  <a:schemeClr val="tx1"/>
                </a:solidFill>
                <a:latin typeface="Helvetica Neue Light"/>
                <a:ea typeface="ＭＳ Ｐゴシック" pitchFamily="-111" charset="-128"/>
                <a:cs typeface="Helvetica Neue Light"/>
              </a:endParaRPr>
            </a:p>
          </p:txBody>
        </p:sp>
        <p:cxnSp>
          <p:nvCxnSpPr>
            <p:cNvPr id="14" name="Straight Connector 13"/>
            <p:cNvCxnSpPr>
              <a:stCxn id="6" idx="1"/>
              <a:endCxn id="5" idx="4"/>
            </p:cNvCxnSpPr>
            <p:nvPr/>
          </p:nvCxnSpPr>
          <p:spPr bwMode="auto">
            <a:xfrm rot="16200000" flipV="1">
              <a:off x="4417295" y="2122607"/>
              <a:ext cx="377281" cy="396604"/>
            </a:xfrm>
            <a:prstGeom prst="line">
              <a:avLst/>
            </a:prstGeom>
            <a:solidFill>
              <a:srgbClr val="3366FF"/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>
              <a:stCxn id="7" idx="7"/>
              <a:endCxn id="5" idx="4"/>
            </p:cNvCxnSpPr>
            <p:nvPr/>
          </p:nvCxnSpPr>
          <p:spPr bwMode="auto">
            <a:xfrm rot="5400000" flipH="1" flipV="1">
              <a:off x="3997908" y="2099832"/>
              <a:ext cx="377281" cy="442169"/>
            </a:xfrm>
            <a:prstGeom prst="line">
              <a:avLst/>
            </a:prstGeom>
            <a:solidFill>
              <a:srgbClr val="3366FF"/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>
              <a:endCxn id="7" idx="5"/>
            </p:cNvCxnSpPr>
            <p:nvPr/>
          </p:nvCxnSpPr>
          <p:spPr bwMode="auto">
            <a:xfrm rot="16200000" flipV="1">
              <a:off x="4080462" y="2776377"/>
              <a:ext cx="608762" cy="838772"/>
            </a:xfrm>
            <a:prstGeom prst="line">
              <a:avLst/>
            </a:prstGeom>
            <a:solidFill>
              <a:srgbClr val="3366FF"/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>
              <a:stCxn id="7" idx="4"/>
            </p:cNvCxnSpPr>
            <p:nvPr/>
          </p:nvCxnSpPr>
          <p:spPr bwMode="auto">
            <a:xfrm rot="5400000">
              <a:off x="3534308" y="3195712"/>
              <a:ext cx="450600" cy="1688"/>
            </a:xfrm>
            <a:prstGeom prst="line">
              <a:avLst/>
            </a:prstGeom>
            <a:solidFill>
              <a:srgbClr val="3366FF"/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>
              <a:stCxn id="6" idx="2"/>
              <a:endCxn id="7" idx="6"/>
            </p:cNvCxnSpPr>
            <p:nvPr/>
          </p:nvCxnSpPr>
          <p:spPr bwMode="auto">
            <a:xfrm rot="10800000">
              <a:off x="4050723" y="2700463"/>
              <a:ext cx="668240" cy="1588"/>
            </a:xfrm>
            <a:prstGeom prst="line">
              <a:avLst/>
            </a:prstGeom>
            <a:solidFill>
              <a:srgbClr val="3366FF"/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>
              <a:stCxn id="6" idx="4"/>
            </p:cNvCxnSpPr>
            <p:nvPr/>
          </p:nvCxnSpPr>
          <p:spPr bwMode="auto">
            <a:xfrm rot="5400000">
              <a:off x="4784780" y="3195712"/>
              <a:ext cx="450600" cy="1688"/>
            </a:xfrm>
            <a:prstGeom prst="line">
              <a:avLst/>
            </a:prstGeom>
            <a:solidFill>
              <a:srgbClr val="3366FF"/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>
              <a:stCxn id="3" idx="6"/>
              <a:endCxn id="4" idx="2"/>
            </p:cNvCxnSpPr>
            <p:nvPr/>
          </p:nvCxnSpPr>
          <p:spPr bwMode="auto">
            <a:xfrm>
              <a:off x="2223117" y="1862263"/>
              <a:ext cx="713805" cy="1588"/>
            </a:xfrm>
            <a:prstGeom prst="line">
              <a:avLst/>
            </a:prstGeom>
            <a:solidFill>
              <a:srgbClr val="3366FF"/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>
              <a:stCxn id="5" idx="2"/>
              <a:endCxn id="4" idx="6"/>
            </p:cNvCxnSpPr>
            <p:nvPr/>
          </p:nvCxnSpPr>
          <p:spPr bwMode="auto">
            <a:xfrm rot="10800000">
              <a:off x="3519146" y="1862263"/>
              <a:ext cx="597365" cy="1588"/>
            </a:xfrm>
            <a:prstGeom prst="line">
              <a:avLst/>
            </a:prstGeom>
            <a:solidFill>
              <a:srgbClr val="3366FF"/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1" name="Oval 120"/>
            <p:cNvSpPr>
              <a:spLocks noChangeAspect="1"/>
            </p:cNvSpPr>
            <p:nvPr/>
          </p:nvSpPr>
          <p:spPr bwMode="auto">
            <a:xfrm>
              <a:off x="5933999" y="3421063"/>
              <a:ext cx="582232" cy="540000"/>
            </a:xfrm>
            <a:prstGeom prst="ellipse">
              <a:avLst/>
            </a:prstGeom>
            <a:solidFill>
              <a:srgbClr val="00FF00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rIns="0" anchor="ctr"/>
            <a:lstStyle/>
            <a:p>
              <a:pPr algn="ctr">
                <a:defRPr/>
              </a:pPr>
              <a:endParaRPr lang="en-US" sz="2000" b="1" dirty="0">
                <a:solidFill>
                  <a:schemeClr val="tx1"/>
                </a:solidFill>
                <a:latin typeface="Helvetica Neue Light"/>
                <a:ea typeface="ＭＳ Ｐゴシック" pitchFamily="-111" charset="-128"/>
                <a:cs typeface="Helvetica Neue Light"/>
              </a:endParaRPr>
            </a:p>
          </p:txBody>
        </p:sp>
        <p:cxnSp>
          <p:nvCxnSpPr>
            <p:cNvPr id="122" name="Straight Connector 121"/>
            <p:cNvCxnSpPr>
              <a:endCxn id="121" idx="2"/>
            </p:cNvCxnSpPr>
            <p:nvPr/>
          </p:nvCxnSpPr>
          <p:spPr bwMode="auto">
            <a:xfrm>
              <a:off x="5301196" y="3691063"/>
              <a:ext cx="632800" cy="1588"/>
            </a:xfrm>
            <a:prstGeom prst="line">
              <a:avLst/>
            </a:prstGeom>
            <a:solidFill>
              <a:srgbClr val="3366FF"/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5" name="Oval 124"/>
            <p:cNvSpPr>
              <a:spLocks noChangeAspect="1"/>
            </p:cNvSpPr>
            <p:nvPr/>
          </p:nvSpPr>
          <p:spPr bwMode="auto">
            <a:xfrm>
              <a:off x="5935687" y="2381250"/>
              <a:ext cx="582230" cy="540000"/>
            </a:xfrm>
            <a:prstGeom prst="ellipse">
              <a:avLst/>
            </a:prstGeom>
            <a:solidFill>
              <a:srgbClr val="00FF00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rIns="0" anchor="ctr"/>
            <a:lstStyle/>
            <a:p>
              <a:pPr algn="ctr">
                <a:defRPr/>
              </a:pPr>
              <a:endParaRPr lang="en-US" sz="2000" b="1" dirty="0">
                <a:solidFill>
                  <a:schemeClr val="tx1"/>
                </a:solidFill>
                <a:latin typeface="Helvetica Neue Light"/>
                <a:ea typeface="ＭＳ Ｐゴシック" pitchFamily="-111" charset="-128"/>
                <a:cs typeface="Helvetica Neue Light"/>
              </a:endParaRPr>
            </a:p>
          </p:txBody>
        </p:sp>
        <p:sp>
          <p:nvSpPr>
            <p:cNvPr id="126" name="Oval 125"/>
            <p:cNvSpPr>
              <a:spLocks noChangeAspect="1"/>
            </p:cNvSpPr>
            <p:nvPr/>
          </p:nvSpPr>
          <p:spPr bwMode="auto">
            <a:xfrm>
              <a:off x="7392036" y="3940175"/>
              <a:ext cx="582232" cy="540000"/>
            </a:xfrm>
            <a:prstGeom prst="ellipse">
              <a:avLst/>
            </a:prstGeom>
            <a:solidFill>
              <a:srgbClr val="00FF00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rIns="0" anchor="ctr"/>
            <a:lstStyle/>
            <a:p>
              <a:pPr algn="ctr">
                <a:defRPr/>
              </a:pPr>
              <a:endParaRPr lang="en-US" sz="2000" b="1" dirty="0">
                <a:solidFill>
                  <a:schemeClr val="tx1"/>
                </a:solidFill>
                <a:latin typeface="Helvetica Neue Light"/>
                <a:ea typeface="ＭＳ Ｐゴシック" pitchFamily="-111" charset="-128"/>
                <a:cs typeface="Helvetica Neue Light"/>
              </a:endParaRPr>
            </a:p>
          </p:txBody>
        </p:sp>
        <p:sp>
          <p:nvSpPr>
            <p:cNvPr id="127" name="Oval 126"/>
            <p:cNvSpPr>
              <a:spLocks noChangeAspect="1"/>
            </p:cNvSpPr>
            <p:nvPr/>
          </p:nvSpPr>
          <p:spPr bwMode="auto">
            <a:xfrm>
              <a:off x="7295817" y="3101975"/>
              <a:ext cx="582232" cy="540000"/>
            </a:xfrm>
            <a:prstGeom prst="ellipse">
              <a:avLst/>
            </a:prstGeom>
            <a:solidFill>
              <a:srgbClr val="00FF00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rIns="0" anchor="ctr"/>
            <a:lstStyle/>
            <a:p>
              <a:pPr algn="ctr">
                <a:defRPr/>
              </a:pPr>
              <a:endParaRPr lang="en-US" sz="2000" b="1" dirty="0">
                <a:solidFill>
                  <a:schemeClr val="tx1"/>
                </a:solidFill>
                <a:latin typeface="Helvetica Neue Light"/>
                <a:ea typeface="ＭＳ Ｐゴシック" pitchFamily="-111" charset="-128"/>
                <a:cs typeface="Helvetica Neue Light"/>
              </a:endParaRPr>
            </a:p>
          </p:txBody>
        </p:sp>
        <p:sp>
          <p:nvSpPr>
            <p:cNvPr id="128" name="Oval 127"/>
            <p:cNvSpPr>
              <a:spLocks noChangeAspect="1"/>
            </p:cNvSpPr>
            <p:nvPr/>
          </p:nvSpPr>
          <p:spPr bwMode="auto">
            <a:xfrm>
              <a:off x="7473038" y="1882775"/>
              <a:ext cx="582230" cy="540000"/>
            </a:xfrm>
            <a:prstGeom prst="ellipse">
              <a:avLst/>
            </a:prstGeom>
            <a:solidFill>
              <a:srgbClr val="00FF00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rIns="0" anchor="ctr"/>
            <a:lstStyle/>
            <a:p>
              <a:pPr algn="ctr">
                <a:defRPr/>
              </a:pPr>
              <a:endParaRPr lang="en-US" sz="2000" b="1" dirty="0">
                <a:solidFill>
                  <a:schemeClr val="tx1"/>
                </a:solidFill>
                <a:latin typeface="Helvetica Neue Light"/>
                <a:ea typeface="ＭＳ Ｐゴシック" pitchFamily="-111" charset="-128"/>
                <a:cs typeface="Helvetica Neue Light"/>
              </a:endParaRPr>
            </a:p>
          </p:txBody>
        </p:sp>
        <p:sp>
          <p:nvSpPr>
            <p:cNvPr id="131" name="Oval 130"/>
            <p:cNvSpPr>
              <a:spLocks noChangeAspect="1"/>
            </p:cNvSpPr>
            <p:nvPr/>
          </p:nvSpPr>
          <p:spPr bwMode="auto">
            <a:xfrm>
              <a:off x="8769079" y="2797175"/>
              <a:ext cx="582230" cy="540000"/>
            </a:xfrm>
            <a:prstGeom prst="ellipse">
              <a:avLst/>
            </a:prstGeom>
            <a:solidFill>
              <a:srgbClr val="00FF00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rIns="0" anchor="ctr"/>
            <a:lstStyle/>
            <a:p>
              <a:pPr algn="ctr">
                <a:defRPr/>
              </a:pPr>
              <a:endParaRPr lang="en-US" sz="2000" b="1" dirty="0">
                <a:solidFill>
                  <a:schemeClr val="tx1"/>
                </a:solidFill>
                <a:latin typeface="Helvetica Neue Light"/>
                <a:ea typeface="ＭＳ Ｐゴシック" pitchFamily="-111" charset="-128"/>
                <a:cs typeface="Helvetica Neue Light"/>
              </a:endParaRPr>
            </a:p>
          </p:txBody>
        </p:sp>
        <p:cxnSp>
          <p:nvCxnSpPr>
            <p:cNvPr id="135" name="Straight Connector 134"/>
            <p:cNvCxnSpPr>
              <a:stCxn id="121" idx="5"/>
              <a:endCxn id="126" idx="2"/>
            </p:cNvCxnSpPr>
            <p:nvPr/>
          </p:nvCxnSpPr>
          <p:spPr bwMode="auto">
            <a:xfrm rot="16200000" flipH="1">
              <a:off x="6747410" y="3565547"/>
              <a:ext cx="328193" cy="961073"/>
            </a:xfrm>
            <a:prstGeom prst="line">
              <a:avLst/>
            </a:prstGeom>
            <a:solidFill>
              <a:srgbClr val="3366FF"/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2" name="Straight Connector 141"/>
            <p:cNvCxnSpPr>
              <a:stCxn id="127" idx="2"/>
              <a:endCxn id="121" idx="6"/>
            </p:cNvCxnSpPr>
            <p:nvPr/>
          </p:nvCxnSpPr>
          <p:spPr bwMode="auto">
            <a:xfrm rot="10800000" flipV="1">
              <a:off x="6516228" y="3371975"/>
              <a:ext cx="779588" cy="319088"/>
            </a:xfrm>
            <a:prstGeom prst="line">
              <a:avLst/>
            </a:prstGeom>
            <a:solidFill>
              <a:srgbClr val="3366FF"/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>
              <a:stCxn id="126" idx="0"/>
              <a:endCxn id="127" idx="4"/>
            </p:cNvCxnSpPr>
            <p:nvPr/>
          </p:nvCxnSpPr>
          <p:spPr bwMode="auto">
            <a:xfrm rot="16200000" flipV="1">
              <a:off x="7485943" y="3742973"/>
              <a:ext cx="298200" cy="96219"/>
            </a:xfrm>
            <a:prstGeom prst="line">
              <a:avLst/>
            </a:prstGeom>
            <a:solidFill>
              <a:srgbClr val="3366FF"/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0" name="Straight Connector 149"/>
            <p:cNvCxnSpPr>
              <a:stCxn id="127" idx="6"/>
              <a:endCxn id="131" idx="2"/>
            </p:cNvCxnSpPr>
            <p:nvPr/>
          </p:nvCxnSpPr>
          <p:spPr bwMode="auto">
            <a:xfrm flipV="1">
              <a:off x="7878049" y="3067175"/>
              <a:ext cx="891024" cy="304800"/>
            </a:xfrm>
            <a:prstGeom prst="line">
              <a:avLst/>
            </a:prstGeom>
            <a:solidFill>
              <a:srgbClr val="3366FF"/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1" name="Straight Connector 150"/>
            <p:cNvCxnSpPr>
              <a:stCxn id="126" idx="6"/>
              <a:endCxn id="131" idx="3"/>
            </p:cNvCxnSpPr>
            <p:nvPr/>
          </p:nvCxnSpPr>
          <p:spPr bwMode="auto">
            <a:xfrm flipV="1">
              <a:off x="7974270" y="3258101"/>
              <a:ext cx="880071" cy="952081"/>
            </a:xfrm>
            <a:prstGeom prst="line">
              <a:avLst/>
            </a:prstGeom>
            <a:solidFill>
              <a:srgbClr val="3366FF"/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8" name="Straight Connector 157"/>
            <p:cNvCxnSpPr>
              <a:stCxn id="121" idx="0"/>
              <a:endCxn id="125" idx="4"/>
            </p:cNvCxnSpPr>
            <p:nvPr/>
          </p:nvCxnSpPr>
          <p:spPr bwMode="auto">
            <a:xfrm rot="5400000" flipH="1" flipV="1">
              <a:off x="5976057" y="3170326"/>
              <a:ext cx="499813" cy="1687"/>
            </a:xfrm>
            <a:prstGeom prst="line">
              <a:avLst/>
            </a:prstGeom>
            <a:solidFill>
              <a:srgbClr val="3366FF"/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1" name="Straight Connector 160"/>
            <p:cNvCxnSpPr>
              <a:stCxn id="125" idx="6"/>
              <a:endCxn id="128" idx="2"/>
            </p:cNvCxnSpPr>
            <p:nvPr/>
          </p:nvCxnSpPr>
          <p:spPr bwMode="auto">
            <a:xfrm flipV="1">
              <a:off x="6517922" y="2152787"/>
              <a:ext cx="955123" cy="498475"/>
            </a:xfrm>
            <a:prstGeom prst="line">
              <a:avLst/>
            </a:prstGeom>
            <a:solidFill>
              <a:srgbClr val="3366FF"/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7" name="Straight Connector 166"/>
            <p:cNvCxnSpPr>
              <a:stCxn id="128" idx="5"/>
              <a:endCxn id="131" idx="1"/>
            </p:cNvCxnSpPr>
            <p:nvPr/>
          </p:nvCxnSpPr>
          <p:spPr bwMode="auto">
            <a:xfrm rot="16200000" flipH="1">
              <a:off x="8145889" y="2167818"/>
              <a:ext cx="532562" cy="884337"/>
            </a:xfrm>
            <a:prstGeom prst="line">
              <a:avLst/>
            </a:prstGeom>
            <a:solidFill>
              <a:srgbClr val="3366FF"/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0" name="Straight Connector 169"/>
            <p:cNvCxnSpPr>
              <a:stCxn id="125" idx="5"/>
              <a:endCxn id="131" idx="2"/>
            </p:cNvCxnSpPr>
            <p:nvPr/>
          </p:nvCxnSpPr>
          <p:spPr bwMode="auto">
            <a:xfrm rot="16200000" flipH="1">
              <a:off x="7488358" y="1786460"/>
              <a:ext cx="225006" cy="2336424"/>
            </a:xfrm>
            <a:prstGeom prst="line">
              <a:avLst/>
            </a:prstGeom>
            <a:solidFill>
              <a:srgbClr val="3366FF"/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 bwMode="auto">
            <a:xfrm rot="10800000">
              <a:off x="9176040" y="1869141"/>
              <a:ext cx="875807" cy="12700"/>
            </a:xfrm>
            <a:prstGeom prst="line">
              <a:avLst/>
            </a:prstGeom>
            <a:solidFill>
              <a:srgbClr val="3366FF"/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4" name="Straight Connector 173"/>
            <p:cNvCxnSpPr>
              <a:stCxn id="129" idx="3"/>
              <a:endCxn id="128" idx="7"/>
            </p:cNvCxnSpPr>
            <p:nvPr/>
          </p:nvCxnSpPr>
          <p:spPr bwMode="auto">
            <a:xfrm rot="5400000">
              <a:off x="8170437" y="1520964"/>
              <a:ext cx="240462" cy="641330"/>
            </a:xfrm>
            <a:prstGeom prst="line">
              <a:avLst/>
            </a:prstGeom>
            <a:solidFill>
              <a:srgbClr val="3366FF"/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2" name="Oval 211"/>
            <p:cNvSpPr>
              <a:spLocks noChangeAspect="1"/>
            </p:cNvSpPr>
            <p:nvPr/>
          </p:nvSpPr>
          <p:spPr bwMode="auto">
            <a:xfrm>
              <a:off x="9903104" y="2339975"/>
              <a:ext cx="582230" cy="540000"/>
            </a:xfrm>
            <a:prstGeom prst="ellipse">
              <a:avLst/>
            </a:prstGeom>
            <a:solidFill>
              <a:srgbClr val="00FF00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rIns="0" anchor="ctr"/>
            <a:lstStyle/>
            <a:p>
              <a:pPr algn="ctr">
                <a:defRPr/>
              </a:pPr>
              <a:endParaRPr lang="en-US" sz="2000" b="1" dirty="0">
                <a:solidFill>
                  <a:schemeClr val="tx1"/>
                </a:solidFill>
                <a:latin typeface="Helvetica Neue Light"/>
                <a:ea typeface="ＭＳ Ｐゴシック" pitchFamily="-111" charset="-128"/>
                <a:cs typeface="Helvetica Neue Light"/>
              </a:endParaRPr>
            </a:p>
          </p:txBody>
        </p:sp>
        <p:sp>
          <p:nvSpPr>
            <p:cNvPr id="66" name="Rectangle 3"/>
            <p:cNvSpPr>
              <a:spLocks noChangeArrowheads="1"/>
            </p:cNvSpPr>
            <p:nvPr/>
          </p:nvSpPr>
          <p:spPr bwMode="auto">
            <a:xfrm>
              <a:off x="911696" y="4324895"/>
              <a:ext cx="1377037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r>
                <a:rPr lang="es-ES_tradnl" sz="2800" b="1" dirty="0">
                  <a:latin typeface="Helvetica Neue"/>
                  <a:cs typeface="Helvetica Neue"/>
                </a:rPr>
                <a:t>Día 2 </a:t>
              </a:r>
              <a:endParaRPr lang="en-US" sz="2800" b="1" dirty="0">
                <a:latin typeface="Helvetica Neue"/>
                <a:cs typeface="Helvetica Neue"/>
              </a:endParaRPr>
            </a:p>
          </p:txBody>
        </p:sp>
        <p:sp>
          <p:nvSpPr>
            <p:cNvPr id="48" name="Oval 47"/>
            <p:cNvSpPr>
              <a:spLocks noChangeAspect="1"/>
            </p:cNvSpPr>
            <p:nvPr/>
          </p:nvSpPr>
          <p:spPr bwMode="auto">
            <a:xfrm>
              <a:off x="4718964" y="3421063"/>
              <a:ext cx="582232" cy="540000"/>
            </a:xfrm>
            <a:prstGeom prst="ellipse">
              <a:avLst/>
            </a:prstGeom>
            <a:solidFill>
              <a:srgbClr val="FF0000"/>
            </a:solidFill>
            <a:ln w="762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rIns="0" anchor="ctr"/>
            <a:lstStyle/>
            <a:p>
              <a:pPr algn="ctr">
                <a:defRPr/>
              </a:pPr>
              <a:endParaRPr lang="en-US" sz="2000" b="1" dirty="0">
                <a:solidFill>
                  <a:schemeClr val="tx1"/>
                </a:solidFill>
                <a:latin typeface="Helvetica Neue Light"/>
                <a:ea typeface="ＭＳ Ｐゴシック" pitchFamily="-111" charset="-128"/>
                <a:cs typeface="Helvetica Neue Light"/>
              </a:endParaRPr>
            </a:p>
          </p:txBody>
        </p:sp>
        <p:sp>
          <p:nvSpPr>
            <p:cNvPr id="49" name="Oval 48"/>
            <p:cNvSpPr>
              <a:spLocks noChangeAspect="1"/>
            </p:cNvSpPr>
            <p:nvPr/>
          </p:nvSpPr>
          <p:spPr bwMode="auto">
            <a:xfrm>
              <a:off x="3468493" y="3421063"/>
              <a:ext cx="582230" cy="540000"/>
            </a:xfrm>
            <a:prstGeom prst="ellipse">
              <a:avLst/>
            </a:prstGeom>
            <a:solidFill>
              <a:srgbClr val="FF0000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rIns="0" anchor="ctr"/>
            <a:lstStyle/>
            <a:p>
              <a:pPr algn="ctr">
                <a:defRPr/>
              </a:pPr>
              <a:endParaRPr lang="en-US" sz="2000" b="1" dirty="0">
                <a:solidFill>
                  <a:schemeClr val="tx1"/>
                </a:solidFill>
                <a:latin typeface="Helvetica Neue Light"/>
                <a:ea typeface="ＭＳ Ｐゴシック" pitchFamily="-111" charset="-128"/>
                <a:cs typeface="Helvetica Neue Light"/>
              </a:endParaRPr>
            </a:p>
          </p:txBody>
        </p:sp>
        <p:cxnSp>
          <p:nvCxnSpPr>
            <p:cNvPr id="50" name="Straight Connector 49"/>
            <p:cNvCxnSpPr>
              <a:endCxn id="49" idx="6"/>
            </p:cNvCxnSpPr>
            <p:nvPr/>
          </p:nvCxnSpPr>
          <p:spPr bwMode="auto">
            <a:xfrm rot="10800000">
              <a:off x="4050723" y="3691062"/>
              <a:ext cx="668240" cy="1588"/>
            </a:xfrm>
            <a:prstGeom prst="line">
              <a:avLst/>
            </a:prstGeom>
            <a:solidFill>
              <a:srgbClr val="3366FF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6" name="TextBox 45"/>
          <p:cNvSpPr txBox="1"/>
          <p:nvPr/>
        </p:nvSpPr>
        <p:spPr>
          <a:xfrm>
            <a:off x="0" y="0"/>
            <a:ext cx="121539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i="1" dirty="0">
                <a:solidFill>
                  <a:schemeClr val="bg1">
                    <a:lumMod val="65000"/>
                  </a:schemeClr>
                </a:solidFill>
              </a:rPr>
              <a:t>Science in School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  <a:sym typeface="Symbol" charset="2"/>
              </a:rPr>
              <a:t>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GB" sz="1200" dirty="0" err="1">
                <a:solidFill>
                  <a:schemeClr val="bg1">
                    <a:lumMod val="65000"/>
                  </a:schemeClr>
                </a:solidFill>
              </a:rPr>
              <a:t>Volumen</a:t>
            </a:r>
            <a:r>
              <a:rPr lang="en-US" sz="1200" dirty="0"/>
              <a:t> 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40: </a:t>
            </a:r>
            <a:r>
              <a:rPr lang="en-GB" sz="1200" dirty="0" err="1">
                <a:solidFill>
                  <a:srgbClr val="A6A6A6"/>
                </a:solidFill>
              </a:rPr>
              <a:t>Verano</a:t>
            </a:r>
            <a:r>
              <a:rPr lang="en-US" sz="1200" dirty="0"/>
              <a:t> 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 2017 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  <a:sym typeface="Symbol" charset="2"/>
              </a:rPr>
              <a:t>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GB" sz="1200" dirty="0" err="1">
                <a:solidFill>
                  <a:schemeClr val="bg1">
                    <a:lumMod val="65000"/>
                  </a:schemeClr>
                </a:solidFill>
              </a:rPr>
              <a:t>www.scienceinschool.org</a:t>
            </a:r>
            <a:endParaRPr lang="en-US" sz="12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0" y="6213560"/>
            <a:ext cx="12115800" cy="892552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  <a:tabLst>
                <a:tab pos="2743200" algn="ctr"/>
                <a:tab pos="5486400" algn="r"/>
              </a:tabLst>
            </a:pPr>
            <a:r>
              <a:rPr lang="es-AR" sz="1200" dirty="0">
                <a:solidFill>
                  <a:srgbClr val="A6A6A6"/>
                </a:solidFill>
              </a:rPr>
              <a:t>Material complementario para:</a:t>
            </a:r>
            <a:r>
              <a:rPr lang="en-US" sz="1200" dirty="0">
                <a:solidFill>
                  <a:srgbClr val="A6A6A6"/>
                </a:solidFill>
              </a:rPr>
              <a:t> </a:t>
            </a:r>
          </a:p>
          <a:p>
            <a:pPr>
              <a:spcAft>
                <a:spcPts val="600"/>
              </a:spcAft>
              <a:tabLst>
                <a:tab pos="2743200" algn="ctr"/>
                <a:tab pos="5486400" algn="r"/>
              </a:tabLst>
            </a:pPr>
            <a:r>
              <a:rPr lang="en-US" sz="1200" dirty="0" err="1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Kucharski</a:t>
            </a:r>
            <a:r>
              <a:rPr lang="en-US" sz="1200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 A et al. </a:t>
            </a:r>
            <a:r>
              <a:rPr lang="en-GB" sz="1200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(2017) Disease dynamics: understanding the spread of diseases. </a:t>
            </a:r>
            <a:r>
              <a:rPr lang="en-GB" sz="1200" i="1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Science in School</a:t>
            </a:r>
            <a:r>
              <a:rPr lang="en-GB" sz="1200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 </a:t>
            </a:r>
            <a:r>
              <a:rPr lang="en-GB" sz="1200" b="1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40</a:t>
            </a:r>
            <a:r>
              <a:rPr lang="en-GB" sz="1200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: 52–56. </a:t>
            </a:r>
            <a:r>
              <a:rPr lang="en-GB" sz="1200" dirty="0" err="1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www.scienceinschool.org</a:t>
            </a:r>
            <a:r>
              <a:rPr lang="en-GB" sz="1200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/2017/issue40/</a:t>
            </a:r>
            <a:r>
              <a:rPr lang="en-GB" sz="1200" dirty="0" err="1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diseasedynamics</a:t>
            </a:r>
            <a:endParaRPr lang="en-US" sz="1200" dirty="0">
              <a:latin typeface="Times New Roman" charset="0"/>
              <a:ea typeface="Times New Roman" charset="0"/>
            </a:endParaRPr>
          </a:p>
          <a:p>
            <a:pPr>
              <a:spcAft>
                <a:spcPts val="600"/>
              </a:spcAft>
              <a:tabLst>
                <a:tab pos="2743200" algn="ctr"/>
                <a:tab pos="5486400" algn="r"/>
              </a:tabLst>
            </a:pPr>
            <a:r>
              <a:rPr lang="en-GB" dirty="0">
                <a:solidFill>
                  <a:srgbClr val="000000"/>
                </a:solidFill>
                <a:latin typeface="Times New Roman" charset="0"/>
                <a:ea typeface="Times New Roman" charset="0"/>
                <a:cs typeface="Times New Roman" charset="0"/>
              </a:rPr>
              <a:t> </a:t>
            </a:r>
            <a:endParaRPr lang="en-US" sz="1200" dirty="0">
              <a:latin typeface="Times New Roman" charset="0"/>
              <a:ea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15151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Oval 131"/>
          <p:cNvSpPr>
            <a:spLocks noChangeAspect="1"/>
          </p:cNvSpPr>
          <p:nvPr/>
        </p:nvSpPr>
        <p:spPr bwMode="auto">
          <a:xfrm>
            <a:off x="9026738" y="4151842"/>
            <a:ext cx="582232" cy="540000"/>
          </a:xfrm>
          <a:prstGeom prst="ellipse">
            <a:avLst/>
          </a:prstGeom>
          <a:solidFill>
            <a:srgbClr val="00FF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>
              <a:defRPr/>
            </a:pPr>
            <a:endParaRPr lang="en-US" sz="2000" b="1" dirty="0">
              <a:solidFill>
                <a:schemeClr val="tx1"/>
              </a:solidFill>
              <a:latin typeface="Helvetica Neue Light"/>
              <a:ea typeface="ＭＳ Ｐゴシック" pitchFamily="-111" charset="-128"/>
              <a:cs typeface="Helvetica Neue Light"/>
            </a:endParaRPr>
          </a:p>
        </p:txBody>
      </p:sp>
      <p:sp>
        <p:nvSpPr>
          <p:cNvPr id="65" name="Text Box 3"/>
          <p:cNvSpPr txBox="1">
            <a:spLocks noChangeArrowheads="1"/>
          </p:cNvSpPr>
          <p:nvPr/>
        </p:nvSpPr>
        <p:spPr bwMode="auto">
          <a:xfrm>
            <a:off x="812801" y="4726532"/>
            <a:ext cx="11379200" cy="1304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</a:pPr>
            <a:r>
              <a:rPr lang="en-US" sz="2400" dirty="0">
                <a:latin typeface="Helvetica Neue Light"/>
                <a:cs typeface="Helvetica Neue Light"/>
              </a:rPr>
              <a:t>• </a:t>
            </a:r>
            <a:r>
              <a:rPr lang="en-US" sz="2400" dirty="0" err="1">
                <a:latin typeface="Helvetica Neue Light"/>
                <a:cs typeface="Helvetica Neue Light"/>
              </a:rPr>
              <a:t>Gira</a:t>
            </a:r>
            <a:r>
              <a:rPr lang="en-US" sz="2400" dirty="0">
                <a:latin typeface="Helvetica Neue Light"/>
                <a:cs typeface="Helvetica Neue Light"/>
              </a:rPr>
              <a:t> </a:t>
            </a:r>
            <a:r>
              <a:rPr lang="en-US" sz="2400" dirty="0" err="1">
                <a:latin typeface="Helvetica Neue Light"/>
                <a:cs typeface="Helvetica Neue Light"/>
              </a:rPr>
              <a:t>sucesivamente</a:t>
            </a:r>
            <a:r>
              <a:rPr lang="en-US" sz="2400" dirty="0">
                <a:latin typeface="Helvetica Neue Light"/>
                <a:cs typeface="Helvetica Neue Light"/>
              </a:rPr>
              <a:t> en </a:t>
            </a:r>
            <a:r>
              <a:rPr lang="en-US" sz="2400" dirty="0" err="1">
                <a:latin typeface="Helvetica Neue Light"/>
                <a:cs typeface="Helvetica Neue Light"/>
              </a:rPr>
              <a:t>torno</a:t>
            </a:r>
            <a:r>
              <a:rPr lang="en-US" sz="2400" dirty="0">
                <a:latin typeface="Helvetica Neue Light"/>
                <a:cs typeface="Helvetica Neue Light"/>
              </a:rPr>
              <a:t> a </a:t>
            </a:r>
            <a:r>
              <a:rPr lang="en-US" sz="2400" dirty="0" err="1">
                <a:latin typeface="Helvetica Neue Light"/>
                <a:cs typeface="Helvetica Neue Light"/>
              </a:rPr>
              <a:t>las</a:t>
            </a:r>
            <a:r>
              <a:rPr lang="en-US" sz="2400" dirty="0">
                <a:latin typeface="Helvetica Neue Light"/>
                <a:cs typeface="Helvetica Neue Light"/>
              </a:rPr>
              <a:t> personas de </a:t>
            </a:r>
            <a:r>
              <a:rPr lang="en-US" sz="2400" dirty="0" err="1">
                <a:latin typeface="Helvetica Neue Light"/>
                <a:cs typeface="Helvetica Neue Light"/>
              </a:rPr>
              <a:t>contacto</a:t>
            </a:r>
            <a:r>
              <a:rPr lang="en-US" sz="2400" dirty="0">
                <a:latin typeface="Helvetica Neue Light"/>
                <a:cs typeface="Helvetica Neue Light"/>
              </a:rPr>
              <a:t> de la persona </a:t>
            </a:r>
            <a:r>
              <a:rPr lang="en-US" sz="2400" dirty="0" err="1">
                <a:latin typeface="Helvetica Neue Light"/>
                <a:cs typeface="Helvetica Neue Light"/>
              </a:rPr>
              <a:t>infectada</a:t>
            </a:r>
            <a:r>
              <a:rPr lang="en-US" sz="2400" dirty="0">
                <a:latin typeface="Helvetica Neue Light"/>
                <a:cs typeface="Helvetica Neue Light"/>
              </a:rPr>
              <a:t> </a:t>
            </a:r>
          </a:p>
          <a:p>
            <a:pPr>
              <a:lnSpc>
                <a:spcPct val="110000"/>
              </a:lnSpc>
            </a:pPr>
            <a:r>
              <a:rPr lang="en-US" sz="2400" dirty="0">
                <a:latin typeface="Helvetica Neue Light"/>
                <a:cs typeface="Helvetica Neue Light"/>
              </a:rPr>
              <a:t>• </a:t>
            </a:r>
            <a:r>
              <a:rPr lang="en-US" sz="2400" dirty="0" err="1">
                <a:latin typeface="Helvetica Neue Light"/>
                <a:cs typeface="Helvetica Neue Light"/>
              </a:rPr>
              <a:t>Tira</a:t>
            </a:r>
            <a:r>
              <a:rPr lang="en-US" sz="2400" dirty="0">
                <a:latin typeface="Helvetica Neue Light"/>
                <a:cs typeface="Helvetica Neue Light"/>
              </a:rPr>
              <a:t> el dado. Si el </a:t>
            </a:r>
            <a:r>
              <a:rPr lang="en-US" sz="2400" dirty="0" err="1">
                <a:latin typeface="Helvetica Neue Light"/>
                <a:cs typeface="Helvetica Neue Light"/>
              </a:rPr>
              <a:t>número</a:t>
            </a:r>
            <a:r>
              <a:rPr lang="en-US" sz="2400" dirty="0">
                <a:latin typeface="Helvetica Neue Light"/>
                <a:cs typeface="Helvetica Neue Light"/>
              </a:rPr>
              <a:t> </a:t>
            </a:r>
            <a:r>
              <a:rPr lang="en-US" sz="2400" dirty="0" err="1">
                <a:latin typeface="Helvetica Neue Light"/>
                <a:cs typeface="Helvetica Neue Light"/>
              </a:rPr>
              <a:t>es</a:t>
            </a:r>
            <a:r>
              <a:rPr lang="en-US" sz="2400" dirty="0">
                <a:latin typeface="Helvetica Neue Light"/>
                <a:cs typeface="Helvetica Neue Light"/>
              </a:rPr>
              <a:t> 1 </a:t>
            </a:r>
            <a:r>
              <a:rPr lang="en-US" sz="2400" dirty="0" err="1">
                <a:latin typeface="Helvetica Neue Light"/>
                <a:cs typeface="Helvetica Neue Light"/>
              </a:rPr>
              <a:t>ó</a:t>
            </a:r>
            <a:r>
              <a:rPr lang="en-US" sz="2400" dirty="0">
                <a:latin typeface="Helvetica Neue Light"/>
                <a:cs typeface="Helvetica Neue Light"/>
              </a:rPr>
              <a:t> 2, </a:t>
            </a:r>
            <a:r>
              <a:rPr lang="en-US" sz="2400" dirty="0" err="1">
                <a:latin typeface="Helvetica Neue Light"/>
                <a:cs typeface="Helvetica Neue Light"/>
              </a:rPr>
              <a:t>infecta</a:t>
            </a:r>
            <a:r>
              <a:rPr lang="en-US" sz="2400" dirty="0">
                <a:latin typeface="Helvetica Neue Light"/>
                <a:cs typeface="Helvetica Neue Light"/>
              </a:rPr>
              <a:t> a </a:t>
            </a:r>
            <a:r>
              <a:rPr lang="en-US" sz="2400" dirty="0" err="1">
                <a:latin typeface="Helvetica Neue Light"/>
                <a:cs typeface="Helvetica Neue Light"/>
              </a:rPr>
              <a:t>esa</a:t>
            </a:r>
            <a:r>
              <a:rPr lang="en-US" sz="2400" dirty="0">
                <a:latin typeface="Helvetica Neue Light"/>
                <a:cs typeface="Helvetica Neue Light"/>
              </a:rPr>
              <a:t> persona </a:t>
            </a:r>
          </a:p>
          <a:p>
            <a:pPr>
              <a:lnSpc>
                <a:spcPct val="110000"/>
              </a:lnSpc>
            </a:pPr>
            <a:r>
              <a:rPr lang="en-US" sz="2400" dirty="0">
                <a:latin typeface="Helvetica Neue Light"/>
                <a:cs typeface="Helvetica Neue Light"/>
              </a:rPr>
              <a:t>• Continua </a:t>
            </a:r>
            <a:r>
              <a:rPr lang="en-US" sz="2400" dirty="0" err="1">
                <a:latin typeface="Helvetica Neue Light"/>
                <a:cs typeface="Helvetica Neue Light"/>
              </a:rPr>
              <a:t>así</a:t>
            </a:r>
            <a:r>
              <a:rPr lang="en-US" sz="2400" dirty="0">
                <a:latin typeface="Helvetica Neue Light"/>
                <a:cs typeface="Helvetica Neue Light"/>
              </a:rPr>
              <a:t> </a:t>
            </a:r>
            <a:r>
              <a:rPr lang="en-US" sz="2400" dirty="0" err="1">
                <a:latin typeface="Helvetica Neue Light"/>
                <a:cs typeface="Helvetica Neue Light"/>
              </a:rPr>
              <a:t>para</a:t>
            </a:r>
            <a:r>
              <a:rPr lang="en-US" sz="2400" dirty="0">
                <a:latin typeface="Helvetica Neue Light"/>
                <a:cs typeface="Helvetica Neue Light"/>
              </a:rPr>
              <a:t> </a:t>
            </a:r>
            <a:r>
              <a:rPr lang="en-US" sz="2400" dirty="0" err="1">
                <a:latin typeface="Helvetica Neue Light"/>
                <a:cs typeface="Helvetica Neue Light"/>
              </a:rPr>
              <a:t>todos</a:t>
            </a:r>
            <a:r>
              <a:rPr lang="en-US" sz="2400" dirty="0">
                <a:latin typeface="Helvetica Neue Light"/>
                <a:cs typeface="Helvetica Neue Light"/>
              </a:rPr>
              <a:t> los </a:t>
            </a:r>
            <a:r>
              <a:rPr lang="en-US" sz="2400" dirty="0" err="1">
                <a:latin typeface="Helvetica Neue Light"/>
                <a:cs typeface="Helvetica Neue Light"/>
              </a:rPr>
              <a:t>contactos</a:t>
            </a:r>
            <a:r>
              <a:rPr lang="en-US" sz="2400" dirty="0">
                <a:latin typeface="Helvetica Neue Light"/>
                <a:cs typeface="Helvetica Neue Light"/>
              </a:rPr>
              <a:t> </a:t>
            </a:r>
          </a:p>
        </p:txBody>
      </p:sp>
      <p:sp>
        <p:nvSpPr>
          <p:cNvPr id="45" name="Title 1"/>
          <p:cNvSpPr txBox="1">
            <a:spLocks/>
          </p:cNvSpPr>
          <p:nvPr/>
        </p:nvSpPr>
        <p:spPr>
          <a:xfrm>
            <a:off x="1721885" y="274638"/>
            <a:ext cx="8748237" cy="773112"/>
          </a:xfrm>
          <a:prstGeom prst="rect">
            <a:avLst/>
          </a:prstGeom>
        </p:spPr>
        <p:txBody>
          <a:bodyPr>
            <a:normAutofit fontScale="9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600" dirty="0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¿</a:t>
            </a:r>
            <a:r>
              <a:rPr lang="en-GB" sz="3600" dirty="0" err="1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Cómo</a:t>
            </a:r>
            <a:r>
              <a:rPr lang="en-GB" sz="3600" dirty="0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 se </a:t>
            </a:r>
            <a:r>
              <a:rPr lang="en-GB" sz="3600" dirty="0" err="1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propaga</a:t>
            </a:r>
            <a:r>
              <a:rPr lang="en-GB" sz="3600" dirty="0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 </a:t>
            </a:r>
            <a:r>
              <a:rPr lang="en-GB" sz="3600" dirty="0" err="1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una</a:t>
            </a:r>
            <a:r>
              <a:rPr lang="en-GB" sz="3600" dirty="0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 </a:t>
            </a:r>
            <a:r>
              <a:rPr lang="en-GB" sz="3600" dirty="0" err="1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epidemia</a:t>
            </a:r>
            <a:r>
              <a:rPr lang="en-GB" sz="3600" dirty="0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 en </a:t>
            </a:r>
            <a:r>
              <a:rPr lang="en-GB" sz="3600" dirty="0" err="1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una</a:t>
            </a:r>
            <a:r>
              <a:rPr lang="en-GB" sz="3600" dirty="0">
                <a:solidFill>
                  <a:schemeClr val="tx2"/>
                </a:solidFill>
                <a:latin typeface="Helvetica Neue Light"/>
                <a:ea typeface="ＭＳ Ｐゴシック" charset="0"/>
                <a:cs typeface="Helvetica Neue Light"/>
              </a:rPr>
              <a:t> red? </a:t>
            </a:r>
          </a:p>
        </p:txBody>
      </p:sp>
      <p:pic>
        <p:nvPicPr>
          <p:cNvPr id="13" name="Picture 12" descr="dice1.png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779"/>
          <a:stretch/>
        </p:blipFill>
        <p:spPr>
          <a:xfrm>
            <a:off x="-1316405" y="3514169"/>
            <a:ext cx="869157" cy="966007"/>
          </a:xfrm>
          <a:prstGeom prst="rect">
            <a:avLst/>
          </a:prstGeom>
        </p:spPr>
      </p:pic>
      <p:grpSp>
        <p:nvGrpSpPr>
          <p:cNvPr id="8" name="Group 7"/>
          <p:cNvGrpSpPr/>
          <p:nvPr/>
        </p:nvGrpSpPr>
        <p:grpSpPr>
          <a:xfrm>
            <a:off x="860896" y="1074208"/>
            <a:ext cx="9756240" cy="3486040"/>
            <a:chOff x="810096" y="1260475"/>
            <a:chExt cx="9756240" cy="3486040"/>
          </a:xfrm>
        </p:grpSpPr>
        <p:sp>
          <p:nvSpPr>
            <p:cNvPr id="3" name="Oval 2"/>
            <p:cNvSpPr>
              <a:spLocks noChangeAspect="1"/>
            </p:cNvSpPr>
            <p:nvPr/>
          </p:nvSpPr>
          <p:spPr bwMode="auto">
            <a:xfrm>
              <a:off x="1640886" y="1592263"/>
              <a:ext cx="582230" cy="540000"/>
            </a:xfrm>
            <a:prstGeom prst="ellipse">
              <a:avLst/>
            </a:prstGeom>
            <a:solidFill>
              <a:srgbClr val="00FF00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rIns="0" anchor="ctr"/>
            <a:lstStyle/>
            <a:p>
              <a:pPr algn="ctr">
                <a:defRPr/>
              </a:pPr>
              <a:endParaRPr lang="en-US" sz="2000" b="1" dirty="0">
                <a:solidFill>
                  <a:schemeClr val="tx1"/>
                </a:solidFill>
                <a:latin typeface="Helvetica Neue Light"/>
                <a:ea typeface="ＭＳ Ｐゴシック" pitchFamily="-111" charset="-128"/>
                <a:cs typeface="Helvetica Neue Light"/>
              </a:endParaRPr>
            </a:p>
          </p:txBody>
        </p:sp>
        <p:sp>
          <p:nvSpPr>
            <p:cNvPr id="4" name="Oval 3"/>
            <p:cNvSpPr>
              <a:spLocks noChangeAspect="1"/>
            </p:cNvSpPr>
            <p:nvPr/>
          </p:nvSpPr>
          <p:spPr bwMode="auto">
            <a:xfrm>
              <a:off x="2936921" y="1592263"/>
              <a:ext cx="582230" cy="540000"/>
            </a:xfrm>
            <a:prstGeom prst="ellipse">
              <a:avLst/>
            </a:prstGeom>
            <a:solidFill>
              <a:srgbClr val="00FF00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rIns="0" anchor="ctr"/>
            <a:lstStyle/>
            <a:p>
              <a:pPr algn="ctr">
                <a:defRPr/>
              </a:pPr>
              <a:endParaRPr lang="en-US" sz="2000" b="1" dirty="0">
                <a:solidFill>
                  <a:schemeClr val="tx1"/>
                </a:solidFill>
                <a:latin typeface="Helvetica Neue Light"/>
                <a:ea typeface="ＭＳ Ｐゴシック" pitchFamily="-111" charset="-128"/>
                <a:cs typeface="Helvetica Neue Light"/>
              </a:endParaRPr>
            </a:p>
          </p:txBody>
        </p:sp>
        <p:sp>
          <p:nvSpPr>
            <p:cNvPr id="5" name="Oval 4"/>
            <p:cNvSpPr>
              <a:spLocks noChangeAspect="1"/>
            </p:cNvSpPr>
            <p:nvPr/>
          </p:nvSpPr>
          <p:spPr bwMode="auto">
            <a:xfrm>
              <a:off x="4116516" y="1592263"/>
              <a:ext cx="582230" cy="540000"/>
            </a:xfrm>
            <a:prstGeom prst="ellipse">
              <a:avLst/>
            </a:prstGeom>
            <a:solidFill>
              <a:srgbClr val="00FF00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rIns="0" anchor="ctr"/>
            <a:lstStyle/>
            <a:p>
              <a:pPr algn="ctr">
                <a:defRPr/>
              </a:pPr>
              <a:endParaRPr lang="en-US" sz="2000" b="1" dirty="0">
                <a:solidFill>
                  <a:schemeClr val="tx1"/>
                </a:solidFill>
                <a:latin typeface="Helvetica Neue Light"/>
                <a:ea typeface="ＭＳ Ｐゴシック" pitchFamily="-111" charset="-128"/>
                <a:cs typeface="Helvetica Neue Light"/>
              </a:endParaRPr>
            </a:p>
          </p:txBody>
        </p:sp>
        <p:sp>
          <p:nvSpPr>
            <p:cNvPr id="6" name="Oval 5"/>
            <p:cNvSpPr>
              <a:spLocks noChangeAspect="1"/>
            </p:cNvSpPr>
            <p:nvPr/>
          </p:nvSpPr>
          <p:spPr bwMode="auto">
            <a:xfrm>
              <a:off x="4718964" y="2430463"/>
              <a:ext cx="582232" cy="540000"/>
            </a:xfrm>
            <a:prstGeom prst="ellipse">
              <a:avLst/>
            </a:prstGeom>
            <a:solidFill>
              <a:srgbClr val="00FF00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rIns="0" anchor="ctr"/>
            <a:lstStyle/>
            <a:p>
              <a:pPr algn="ctr">
                <a:defRPr/>
              </a:pPr>
              <a:endParaRPr lang="en-US" sz="2000" b="1" dirty="0">
                <a:solidFill>
                  <a:schemeClr val="tx1"/>
                </a:solidFill>
                <a:latin typeface="Helvetica Neue Light"/>
                <a:ea typeface="ＭＳ Ｐゴシック" pitchFamily="-111" charset="-128"/>
                <a:cs typeface="Helvetica Neue Light"/>
              </a:endParaRPr>
            </a:p>
          </p:txBody>
        </p:sp>
        <p:sp>
          <p:nvSpPr>
            <p:cNvPr id="7" name="Oval 6"/>
            <p:cNvSpPr>
              <a:spLocks noChangeAspect="1"/>
            </p:cNvSpPr>
            <p:nvPr/>
          </p:nvSpPr>
          <p:spPr bwMode="auto">
            <a:xfrm>
              <a:off x="3468493" y="2430463"/>
              <a:ext cx="582230" cy="540000"/>
            </a:xfrm>
            <a:prstGeom prst="ellipse">
              <a:avLst/>
            </a:prstGeom>
            <a:solidFill>
              <a:srgbClr val="00FF00"/>
            </a:solidFill>
            <a:ln w="762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rIns="0" anchor="ctr"/>
            <a:lstStyle/>
            <a:p>
              <a:pPr algn="ctr">
                <a:defRPr/>
              </a:pPr>
              <a:endParaRPr lang="en-US" sz="2000" b="1" dirty="0">
                <a:solidFill>
                  <a:schemeClr val="tx1"/>
                </a:solidFill>
                <a:latin typeface="Helvetica Neue Light"/>
                <a:ea typeface="ＭＳ Ｐゴシック" pitchFamily="-111" charset="-128"/>
                <a:cs typeface="Helvetica Neue Light"/>
              </a:endParaRPr>
            </a:p>
          </p:txBody>
        </p:sp>
        <p:cxnSp>
          <p:nvCxnSpPr>
            <p:cNvPr id="14" name="Straight Connector 13"/>
            <p:cNvCxnSpPr>
              <a:stCxn id="6" idx="1"/>
              <a:endCxn id="5" idx="4"/>
            </p:cNvCxnSpPr>
            <p:nvPr/>
          </p:nvCxnSpPr>
          <p:spPr bwMode="auto">
            <a:xfrm rot="16200000" flipV="1">
              <a:off x="4417295" y="2122607"/>
              <a:ext cx="377281" cy="396604"/>
            </a:xfrm>
            <a:prstGeom prst="line">
              <a:avLst/>
            </a:prstGeom>
            <a:solidFill>
              <a:srgbClr val="3366FF"/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>
              <a:stCxn id="7" idx="7"/>
              <a:endCxn id="5" idx="4"/>
            </p:cNvCxnSpPr>
            <p:nvPr/>
          </p:nvCxnSpPr>
          <p:spPr bwMode="auto">
            <a:xfrm rot="5400000" flipH="1" flipV="1">
              <a:off x="3997908" y="2099832"/>
              <a:ext cx="377281" cy="442169"/>
            </a:xfrm>
            <a:prstGeom prst="line">
              <a:avLst/>
            </a:prstGeom>
            <a:solidFill>
              <a:srgbClr val="3366FF"/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>
              <a:endCxn id="7" idx="5"/>
            </p:cNvCxnSpPr>
            <p:nvPr/>
          </p:nvCxnSpPr>
          <p:spPr bwMode="auto">
            <a:xfrm rot="16200000" flipV="1">
              <a:off x="4080462" y="2776377"/>
              <a:ext cx="608762" cy="838772"/>
            </a:xfrm>
            <a:prstGeom prst="line">
              <a:avLst/>
            </a:prstGeom>
            <a:solidFill>
              <a:srgbClr val="3366FF"/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>
              <a:stCxn id="7" idx="4"/>
            </p:cNvCxnSpPr>
            <p:nvPr/>
          </p:nvCxnSpPr>
          <p:spPr bwMode="auto">
            <a:xfrm rot="5400000">
              <a:off x="3534308" y="3195712"/>
              <a:ext cx="450600" cy="1688"/>
            </a:xfrm>
            <a:prstGeom prst="line">
              <a:avLst/>
            </a:prstGeom>
            <a:solidFill>
              <a:srgbClr val="3366FF"/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>
              <a:stCxn id="6" idx="2"/>
              <a:endCxn id="7" idx="6"/>
            </p:cNvCxnSpPr>
            <p:nvPr/>
          </p:nvCxnSpPr>
          <p:spPr bwMode="auto">
            <a:xfrm rot="10800000">
              <a:off x="4050723" y="2700463"/>
              <a:ext cx="668240" cy="1588"/>
            </a:xfrm>
            <a:prstGeom prst="line">
              <a:avLst/>
            </a:prstGeom>
            <a:solidFill>
              <a:srgbClr val="3366FF"/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>
              <a:stCxn id="6" idx="4"/>
            </p:cNvCxnSpPr>
            <p:nvPr/>
          </p:nvCxnSpPr>
          <p:spPr bwMode="auto">
            <a:xfrm rot="5400000">
              <a:off x="4784780" y="3195712"/>
              <a:ext cx="450600" cy="1688"/>
            </a:xfrm>
            <a:prstGeom prst="line">
              <a:avLst/>
            </a:prstGeom>
            <a:solidFill>
              <a:srgbClr val="3366FF"/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>
              <a:stCxn id="3" idx="6"/>
              <a:endCxn id="4" idx="2"/>
            </p:cNvCxnSpPr>
            <p:nvPr/>
          </p:nvCxnSpPr>
          <p:spPr bwMode="auto">
            <a:xfrm>
              <a:off x="2223117" y="1862263"/>
              <a:ext cx="713805" cy="1588"/>
            </a:xfrm>
            <a:prstGeom prst="line">
              <a:avLst/>
            </a:prstGeom>
            <a:solidFill>
              <a:srgbClr val="3366FF"/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>
              <a:stCxn id="5" idx="2"/>
              <a:endCxn id="4" idx="6"/>
            </p:cNvCxnSpPr>
            <p:nvPr/>
          </p:nvCxnSpPr>
          <p:spPr bwMode="auto">
            <a:xfrm rot="10800000">
              <a:off x="3519146" y="1862263"/>
              <a:ext cx="597365" cy="1588"/>
            </a:xfrm>
            <a:prstGeom prst="line">
              <a:avLst/>
            </a:prstGeom>
            <a:solidFill>
              <a:srgbClr val="3366FF"/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1" name="Oval 120"/>
            <p:cNvSpPr>
              <a:spLocks noChangeAspect="1"/>
            </p:cNvSpPr>
            <p:nvPr/>
          </p:nvSpPr>
          <p:spPr bwMode="auto">
            <a:xfrm>
              <a:off x="5933999" y="3421063"/>
              <a:ext cx="582232" cy="540000"/>
            </a:xfrm>
            <a:prstGeom prst="ellipse">
              <a:avLst/>
            </a:prstGeom>
            <a:solidFill>
              <a:srgbClr val="00FF00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rIns="0" anchor="ctr"/>
            <a:lstStyle/>
            <a:p>
              <a:pPr algn="ctr">
                <a:defRPr/>
              </a:pPr>
              <a:endParaRPr lang="en-US" sz="2000" b="1" dirty="0">
                <a:solidFill>
                  <a:schemeClr val="tx1"/>
                </a:solidFill>
                <a:latin typeface="Helvetica Neue Light"/>
                <a:ea typeface="ＭＳ Ｐゴシック" pitchFamily="-111" charset="-128"/>
                <a:cs typeface="Helvetica Neue Light"/>
              </a:endParaRPr>
            </a:p>
          </p:txBody>
        </p:sp>
        <p:cxnSp>
          <p:nvCxnSpPr>
            <p:cNvPr id="122" name="Straight Connector 121"/>
            <p:cNvCxnSpPr>
              <a:endCxn id="121" idx="2"/>
            </p:cNvCxnSpPr>
            <p:nvPr/>
          </p:nvCxnSpPr>
          <p:spPr bwMode="auto">
            <a:xfrm>
              <a:off x="5301196" y="3691063"/>
              <a:ext cx="632800" cy="1588"/>
            </a:xfrm>
            <a:prstGeom prst="line">
              <a:avLst/>
            </a:prstGeom>
            <a:solidFill>
              <a:srgbClr val="3366FF"/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5" name="Oval 124"/>
            <p:cNvSpPr>
              <a:spLocks noChangeAspect="1"/>
            </p:cNvSpPr>
            <p:nvPr/>
          </p:nvSpPr>
          <p:spPr bwMode="auto">
            <a:xfrm>
              <a:off x="5935687" y="2381250"/>
              <a:ext cx="582230" cy="540000"/>
            </a:xfrm>
            <a:prstGeom prst="ellipse">
              <a:avLst/>
            </a:prstGeom>
            <a:solidFill>
              <a:srgbClr val="00FF00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rIns="0" anchor="ctr"/>
            <a:lstStyle/>
            <a:p>
              <a:pPr algn="ctr">
                <a:defRPr/>
              </a:pPr>
              <a:endParaRPr lang="en-US" sz="2000" b="1" dirty="0">
                <a:solidFill>
                  <a:schemeClr val="tx1"/>
                </a:solidFill>
                <a:latin typeface="Helvetica Neue Light"/>
                <a:ea typeface="ＭＳ Ｐゴシック" pitchFamily="-111" charset="-128"/>
                <a:cs typeface="Helvetica Neue Light"/>
              </a:endParaRPr>
            </a:p>
          </p:txBody>
        </p:sp>
        <p:sp>
          <p:nvSpPr>
            <p:cNvPr id="126" name="Oval 125"/>
            <p:cNvSpPr>
              <a:spLocks noChangeAspect="1"/>
            </p:cNvSpPr>
            <p:nvPr/>
          </p:nvSpPr>
          <p:spPr bwMode="auto">
            <a:xfrm>
              <a:off x="7392036" y="3940175"/>
              <a:ext cx="582232" cy="540000"/>
            </a:xfrm>
            <a:prstGeom prst="ellipse">
              <a:avLst/>
            </a:prstGeom>
            <a:solidFill>
              <a:srgbClr val="00FF00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rIns="0" anchor="ctr"/>
            <a:lstStyle/>
            <a:p>
              <a:pPr algn="ctr">
                <a:defRPr/>
              </a:pPr>
              <a:endParaRPr lang="en-US" sz="2000" b="1" dirty="0">
                <a:solidFill>
                  <a:schemeClr val="tx1"/>
                </a:solidFill>
                <a:latin typeface="Helvetica Neue Light"/>
                <a:ea typeface="ＭＳ Ｐゴシック" pitchFamily="-111" charset="-128"/>
                <a:cs typeface="Helvetica Neue Light"/>
              </a:endParaRPr>
            </a:p>
          </p:txBody>
        </p:sp>
        <p:sp>
          <p:nvSpPr>
            <p:cNvPr id="127" name="Oval 126"/>
            <p:cNvSpPr>
              <a:spLocks noChangeAspect="1"/>
            </p:cNvSpPr>
            <p:nvPr/>
          </p:nvSpPr>
          <p:spPr bwMode="auto">
            <a:xfrm>
              <a:off x="7295817" y="3101975"/>
              <a:ext cx="582232" cy="540000"/>
            </a:xfrm>
            <a:prstGeom prst="ellipse">
              <a:avLst/>
            </a:prstGeom>
            <a:solidFill>
              <a:srgbClr val="00FF00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rIns="0" anchor="ctr"/>
            <a:lstStyle/>
            <a:p>
              <a:pPr algn="ctr">
                <a:defRPr/>
              </a:pPr>
              <a:endParaRPr lang="en-US" sz="2000" b="1" dirty="0">
                <a:solidFill>
                  <a:schemeClr val="tx1"/>
                </a:solidFill>
                <a:latin typeface="Helvetica Neue Light"/>
                <a:ea typeface="ＭＳ Ｐゴシック" pitchFamily="-111" charset="-128"/>
                <a:cs typeface="Helvetica Neue Light"/>
              </a:endParaRPr>
            </a:p>
          </p:txBody>
        </p:sp>
        <p:sp>
          <p:nvSpPr>
            <p:cNvPr id="128" name="Oval 127"/>
            <p:cNvSpPr>
              <a:spLocks noChangeAspect="1"/>
            </p:cNvSpPr>
            <p:nvPr/>
          </p:nvSpPr>
          <p:spPr bwMode="auto">
            <a:xfrm>
              <a:off x="7473038" y="1882775"/>
              <a:ext cx="582230" cy="540000"/>
            </a:xfrm>
            <a:prstGeom prst="ellipse">
              <a:avLst/>
            </a:prstGeom>
            <a:solidFill>
              <a:srgbClr val="00FF00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rIns="0" anchor="ctr"/>
            <a:lstStyle/>
            <a:p>
              <a:pPr algn="ctr">
                <a:defRPr/>
              </a:pPr>
              <a:endParaRPr lang="en-US" sz="2000" b="1" dirty="0">
                <a:solidFill>
                  <a:schemeClr val="tx1"/>
                </a:solidFill>
                <a:latin typeface="Helvetica Neue Light"/>
                <a:ea typeface="ＭＳ Ｐゴシック" pitchFamily="-111" charset="-128"/>
                <a:cs typeface="Helvetica Neue Light"/>
              </a:endParaRPr>
            </a:p>
          </p:txBody>
        </p:sp>
        <p:sp>
          <p:nvSpPr>
            <p:cNvPr id="129" name="Oval 128"/>
            <p:cNvSpPr>
              <a:spLocks noChangeAspect="1"/>
            </p:cNvSpPr>
            <p:nvPr/>
          </p:nvSpPr>
          <p:spPr bwMode="auto">
            <a:xfrm>
              <a:off x="8526067" y="1260475"/>
              <a:ext cx="582232" cy="540000"/>
            </a:xfrm>
            <a:prstGeom prst="ellipse">
              <a:avLst/>
            </a:prstGeom>
            <a:solidFill>
              <a:srgbClr val="00FF00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rIns="0" anchor="ctr"/>
            <a:lstStyle/>
            <a:p>
              <a:pPr algn="ctr">
                <a:defRPr/>
              </a:pPr>
              <a:endParaRPr lang="en-US" sz="2000" b="1" dirty="0">
                <a:solidFill>
                  <a:schemeClr val="tx1"/>
                </a:solidFill>
                <a:latin typeface="Helvetica Neue Light"/>
                <a:ea typeface="ＭＳ Ｐゴシック" pitchFamily="-111" charset="-128"/>
                <a:cs typeface="Helvetica Neue Light"/>
              </a:endParaRPr>
            </a:p>
          </p:txBody>
        </p:sp>
        <p:sp>
          <p:nvSpPr>
            <p:cNvPr id="130" name="Oval 129"/>
            <p:cNvSpPr>
              <a:spLocks noChangeAspect="1"/>
            </p:cNvSpPr>
            <p:nvPr/>
          </p:nvSpPr>
          <p:spPr bwMode="auto">
            <a:xfrm>
              <a:off x="9984106" y="1273175"/>
              <a:ext cx="582230" cy="540000"/>
            </a:xfrm>
            <a:prstGeom prst="ellipse">
              <a:avLst/>
            </a:prstGeom>
            <a:solidFill>
              <a:srgbClr val="00FF00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rIns="0" anchor="ctr"/>
            <a:lstStyle/>
            <a:p>
              <a:pPr algn="ctr">
                <a:defRPr/>
              </a:pPr>
              <a:endParaRPr lang="en-US" sz="2000" b="1" dirty="0">
                <a:solidFill>
                  <a:schemeClr val="tx1"/>
                </a:solidFill>
                <a:latin typeface="Helvetica Neue Light"/>
                <a:ea typeface="ＭＳ Ｐゴシック" pitchFamily="-111" charset="-128"/>
                <a:cs typeface="Helvetica Neue Light"/>
              </a:endParaRPr>
            </a:p>
          </p:txBody>
        </p:sp>
        <p:sp>
          <p:nvSpPr>
            <p:cNvPr id="131" name="Oval 130"/>
            <p:cNvSpPr>
              <a:spLocks noChangeAspect="1"/>
            </p:cNvSpPr>
            <p:nvPr/>
          </p:nvSpPr>
          <p:spPr bwMode="auto">
            <a:xfrm>
              <a:off x="8769079" y="2797175"/>
              <a:ext cx="582230" cy="540000"/>
            </a:xfrm>
            <a:prstGeom prst="ellipse">
              <a:avLst/>
            </a:prstGeom>
            <a:solidFill>
              <a:srgbClr val="00FF00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rIns="0" anchor="ctr"/>
            <a:lstStyle/>
            <a:p>
              <a:pPr algn="ctr">
                <a:defRPr/>
              </a:pPr>
              <a:endParaRPr lang="en-US" sz="2000" b="1" dirty="0">
                <a:solidFill>
                  <a:schemeClr val="tx1"/>
                </a:solidFill>
                <a:latin typeface="Helvetica Neue Light"/>
                <a:ea typeface="ＭＳ Ｐゴシック" pitchFamily="-111" charset="-128"/>
                <a:cs typeface="Helvetica Neue Light"/>
              </a:endParaRPr>
            </a:p>
          </p:txBody>
        </p:sp>
        <p:cxnSp>
          <p:nvCxnSpPr>
            <p:cNvPr id="135" name="Straight Connector 134"/>
            <p:cNvCxnSpPr>
              <a:stCxn id="121" idx="5"/>
              <a:endCxn id="126" idx="2"/>
            </p:cNvCxnSpPr>
            <p:nvPr/>
          </p:nvCxnSpPr>
          <p:spPr bwMode="auto">
            <a:xfrm rot="16200000" flipH="1">
              <a:off x="6747410" y="3565547"/>
              <a:ext cx="328193" cy="961073"/>
            </a:xfrm>
            <a:prstGeom prst="line">
              <a:avLst/>
            </a:prstGeom>
            <a:solidFill>
              <a:srgbClr val="3366FF"/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8" name="Straight Connector 137"/>
            <p:cNvCxnSpPr>
              <a:stCxn id="126" idx="5"/>
              <a:endCxn id="132" idx="2"/>
            </p:cNvCxnSpPr>
            <p:nvPr/>
          </p:nvCxnSpPr>
          <p:spPr bwMode="auto">
            <a:xfrm>
              <a:off x="7889002" y="4401094"/>
              <a:ext cx="1086936" cy="207015"/>
            </a:xfrm>
            <a:prstGeom prst="line">
              <a:avLst/>
            </a:prstGeom>
            <a:solidFill>
              <a:srgbClr val="3366FF"/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2" name="Straight Connector 141"/>
            <p:cNvCxnSpPr>
              <a:stCxn id="127" idx="2"/>
              <a:endCxn id="121" idx="6"/>
            </p:cNvCxnSpPr>
            <p:nvPr/>
          </p:nvCxnSpPr>
          <p:spPr bwMode="auto">
            <a:xfrm rot="10800000" flipV="1">
              <a:off x="6516228" y="3371975"/>
              <a:ext cx="779588" cy="319088"/>
            </a:xfrm>
            <a:prstGeom prst="line">
              <a:avLst/>
            </a:prstGeom>
            <a:solidFill>
              <a:srgbClr val="3366FF"/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>
              <a:stCxn id="126" idx="0"/>
              <a:endCxn id="127" idx="4"/>
            </p:cNvCxnSpPr>
            <p:nvPr/>
          </p:nvCxnSpPr>
          <p:spPr bwMode="auto">
            <a:xfrm rot="16200000" flipV="1">
              <a:off x="7485943" y="3742973"/>
              <a:ext cx="298200" cy="96219"/>
            </a:xfrm>
            <a:prstGeom prst="line">
              <a:avLst/>
            </a:prstGeom>
            <a:solidFill>
              <a:srgbClr val="3366FF"/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0" name="Straight Connector 149"/>
            <p:cNvCxnSpPr>
              <a:stCxn id="127" idx="6"/>
              <a:endCxn id="131" idx="2"/>
            </p:cNvCxnSpPr>
            <p:nvPr/>
          </p:nvCxnSpPr>
          <p:spPr bwMode="auto">
            <a:xfrm flipV="1">
              <a:off x="7878049" y="3067175"/>
              <a:ext cx="891024" cy="304800"/>
            </a:xfrm>
            <a:prstGeom prst="line">
              <a:avLst/>
            </a:prstGeom>
            <a:solidFill>
              <a:srgbClr val="3366FF"/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1" name="Straight Connector 150"/>
            <p:cNvCxnSpPr>
              <a:stCxn id="126" idx="6"/>
              <a:endCxn id="131" idx="3"/>
            </p:cNvCxnSpPr>
            <p:nvPr/>
          </p:nvCxnSpPr>
          <p:spPr bwMode="auto">
            <a:xfrm flipV="1">
              <a:off x="7974270" y="3258101"/>
              <a:ext cx="880071" cy="952081"/>
            </a:xfrm>
            <a:prstGeom prst="line">
              <a:avLst/>
            </a:prstGeom>
            <a:solidFill>
              <a:srgbClr val="3366FF"/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8" name="Straight Connector 157"/>
            <p:cNvCxnSpPr>
              <a:stCxn id="121" idx="0"/>
              <a:endCxn id="125" idx="4"/>
            </p:cNvCxnSpPr>
            <p:nvPr/>
          </p:nvCxnSpPr>
          <p:spPr bwMode="auto">
            <a:xfrm rot="5400000" flipH="1" flipV="1">
              <a:off x="5976057" y="3170326"/>
              <a:ext cx="499813" cy="1687"/>
            </a:xfrm>
            <a:prstGeom prst="line">
              <a:avLst/>
            </a:prstGeom>
            <a:solidFill>
              <a:srgbClr val="3366FF"/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1" name="Straight Connector 160"/>
            <p:cNvCxnSpPr>
              <a:stCxn id="125" idx="6"/>
              <a:endCxn id="128" idx="2"/>
            </p:cNvCxnSpPr>
            <p:nvPr/>
          </p:nvCxnSpPr>
          <p:spPr bwMode="auto">
            <a:xfrm flipV="1">
              <a:off x="6517922" y="2152787"/>
              <a:ext cx="955123" cy="498475"/>
            </a:xfrm>
            <a:prstGeom prst="line">
              <a:avLst/>
            </a:prstGeom>
            <a:solidFill>
              <a:srgbClr val="3366FF"/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7" name="Straight Connector 166"/>
            <p:cNvCxnSpPr>
              <a:stCxn id="128" idx="5"/>
              <a:endCxn id="131" idx="1"/>
            </p:cNvCxnSpPr>
            <p:nvPr/>
          </p:nvCxnSpPr>
          <p:spPr bwMode="auto">
            <a:xfrm rot="16200000" flipH="1">
              <a:off x="8145889" y="2167818"/>
              <a:ext cx="532562" cy="884337"/>
            </a:xfrm>
            <a:prstGeom prst="line">
              <a:avLst/>
            </a:prstGeom>
            <a:solidFill>
              <a:srgbClr val="3366FF"/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0" name="Straight Connector 169"/>
            <p:cNvCxnSpPr>
              <a:stCxn id="125" idx="5"/>
              <a:endCxn id="131" idx="2"/>
            </p:cNvCxnSpPr>
            <p:nvPr/>
          </p:nvCxnSpPr>
          <p:spPr bwMode="auto">
            <a:xfrm rot="16200000" flipH="1">
              <a:off x="7488358" y="1786460"/>
              <a:ext cx="225006" cy="2336424"/>
            </a:xfrm>
            <a:prstGeom prst="line">
              <a:avLst/>
            </a:prstGeom>
            <a:solidFill>
              <a:srgbClr val="3366FF"/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>
              <a:stCxn id="130" idx="2"/>
              <a:endCxn id="129" idx="6"/>
            </p:cNvCxnSpPr>
            <p:nvPr/>
          </p:nvCxnSpPr>
          <p:spPr bwMode="auto">
            <a:xfrm rot="10800000">
              <a:off x="9108307" y="1530475"/>
              <a:ext cx="875807" cy="12700"/>
            </a:xfrm>
            <a:prstGeom prst="line">
              <a:avLst/>
            </a:prstGeom>
            <a:solidFill>
              <a:srgbClr val="3366FF"/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4" name="Straight Connector 173"/>
            <p:cNvCxnSpPr>
              <a:stCxn id="129" idx="3"/>
              <a:endCxn id="128" idx="7"/>
            </p:cNvCxnSpPr>
            <p:nvPr/>
          </p:nvCxnSpPr>
          <p:spPr bwMode="auto">
            <a:xfrm rot="5400000">
              <a:off x="8170437" y="1520964"/>
              <a:ext cx="240462" cy="641330"/>
            </a:xfrm>
            <a:prstGeom prst="line">
              <a:avLst/>
            </a:prstGeom>
            <a:solidFill>
              <a:srgbClr val="3366FF"/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2" name="Oval 211"/>
            <p:cNvSpPr>
              <a:spLocks noChangeAspect="1"/>
            </p:cNvSpPr>
            <p:nvPr/>
          </p:nvSpPr>
          <p:spPr bwMode="auto">
            <a:xfrm>
              <a:off x="9903104" y="2339975"/>
              <a:ext cx="582230" cy="540000"/>
            </a:xfrm>
            <a:prstGeom prst="ellipse">
              <a:avLst/>
            </a:prstGeom>
            <a:solidFill>
              <a:srgbClr val="00FF00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rIns="0" anchor="ctr"/>
            <a:lstStyle/>
            <a:p>
              <a:pPr algn="ctr">
                <a:defRPr/>
              </a:pPr>
              <a:endParaRPr lang="en-US" sz="2000" b="1" dirty="0">
                <a:solidFill>
                  <a:schemeClr val="tx1"/>
                </a:solidFill>
                <a:latin typeface="Helvetica Neue Light"/>
                <a:ea typeface="ＭＳ Ｐゴシック" pitchFamily="-111" charset="-128"/>
                <a:cs typeface="Helvetica Neue Light"/>
              </a:endParaRPr>
            </a:p>
          </p:txBody>
        </p:sp>
        <p:sp>
          <p:nvSpPr>
            <p:cNvPr id="66" name="Rectangle 3"/>
            <p:cNvSpPr>
              <a:spLocks noChangeArrowheads="1"/>
            </p:cNvSpPr>
            <p:nvPr/>
          </p:nvSpPr>
          <p:spPr bwMode="auto">
            <a:xfrm>
              <a:off x="810096" y="4223295"/>
              <a:ext cx="1377037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r>
                <a:rPr lang="es-ES_tradnl" sz="2800" b="1" dirty="0">
                  <a:latin typeface="Helvetica Neue"/>
                  <a:cs typeface="Helvetica Neue"/>
                </a:rPr>
                <a:t>Día 2 </a:t>
              </a:r>
              <a:endParaRPr lang="en-US" sz="2800" b="1" dirty="0">
                <a:latin typeface="Helvetica Neue"/>
                <a:cs typeface="Helvetica Neue"/>
              </a:endParaRPr>
            </a:p>
          </p:txBody>
        </p:sp>
        <p:pic>
          <p:nvPicPr>
            <p:cNvPr id="2" name="Picture 1" descr="dice2.png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66076"/>
            <a:stretch/>
          </p:blipFill>
          <p:spPr>
            <a:xfrm>
              <a:off x="2062500" y="2921260"/>
              <a:ext cx="874420" cy="1050928"/>
            </a:xfrm>
            <a:prstGeom prst="rect">
              <a:avLst/>
            </a:prstGeom>
          </p:spPr>
        </p:pic>
        <p:sp>
          <p:nvSpPr>
            <p:cNvPr id="48" name="Oval 47"/>
            <p:cNvSpPr>
              <a:spLocks noChangeAspect="1"/>
            </p:cNvSpPr>
            <p:nvPr/>
          </p:nvSpPr>
          <p:spPr bwMode="auto">
            <a:xfrm>
              <a:off x="4718964" y="3421063"/>
              <a:ext cx="582232" cy="540000"/>
            </a:xfrm>
            <a:prstGeom prst="ellipse">
              <a:avLst/>
            </a:prstGeom>
            <a:solidFill>
              <a:srgbClr val="FF0000"/>
            </a:solidFill>
            <a:ln w="762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rIns="0" anchor="ctr"/>
            <a:lstStyle/>
            <a:p>
              <a:pPr algn="ctr">
                <a:defRPr/>
              </a:pPr>
              <a:endParaRPr lang="en-US" sz="2000" b="1" dirty="0">
                <a:solidFill>
                  <a:schemeClr val="tx1"/>
                </a:solidFill>
                <a:latin typeface="Helvetica Neue Light"/>
                <a:ea typeface="ＭＳ Ｐゴシック" pitchFamily="-111" charset="-128"/>
                <a:cs typeface="Helvetica Neue Light"/>
              </a:endParaRPr>
            </a:p>
          </p:txBody>
        </p:sp>
        <p:pic>
          <p:nvPicPr>
            <p:cNvPr id="49" name="Picture 48" descr="dice1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6779"/>
            <a:stretch/>
          </p:blipFill>
          <p:spPr>
            <a:xfrm>
              <a:off x="2067765" y="2963480"/>
              <a:ext cx="869157" cy="966007"/>
            </a:xfrm>
            <a:prstGeom prst="rect">
              <a:avLst/>
            </a:prstGeom>
          </p:spPr>
        </p:pic>
        <p:sp>
          <p:nvSpPr>
            <p:cNvPr id="50" name="Oval 49"/>
            <p:cNvSpPr>
              <a:spLocks noChangeAspect="1"/>
            </p:cNvSpPr>
            <p:nvPr/>
          </p:nvSpPr>
          <p:spPr bwMode="auto">
            <a:xfrm>
              <a:off x="3468493" y="3421063"/>
              <a:ext cx="582230" cy="540000"/>
            </a:xfrm>
            <a:prstGeom prst="ellipse">
              <a:avLst/>
            </a:prstGeom>
            <a:solidFill>
              <a:srgbClr val="FF0000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rIns="0" anchor="ctr"/>
            <a:lstStyle/>
            <a:p>
              <a:pPr algn="ctr">
                <a:defRPr/>
              </a:pPr>
              <a:endParaRPr lang="en-US" sz="2000" b="1" dirty="0">
                <a:solidFill>
                  <a:schemeClr val="tx1"/>
                </a:solidFill>
                <a:latin typeface="Helvetica Neue Light"/>
                <a:ea typeface="ＭＳ Ｐゴシック" pitchFamily="-111" charset="-128"/>
                <a:cs typeface="Helvetica Neue Light"/>
              </a:endParaRPr>
            </a:p>
          </p:txBody>
        </p:sp>
        <p:cxnSp>
          <p:nvCxnSpPr>
            <p:cNvPr id="51" name="Straight Connector 50"/>
            <p:cNvCxnSpPr>
              <a:endCxn id="50" idx="6"/>
            </p:cNvCxnSpPr>
            <p:nvPr/>
          </p:nvCxnSpPr>
          <p:spPr bwMode="auto">
            <a:xfrm rot="10800000">
              <a:off x="4050723" y="3691062"/>
              <a:ext cx="668240" cy="1588"/>
            </a:xfrm>
            <a:prstGeom prst="line">
              <a:avLst/>
            </a:prstGeom>
            <a:solidFill>
              <a:srgbClr val="3366FF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7" name="Oval 46"/>
            <p:cNvSpPr>
              <a:spLocks noChangeAspect="1"/>
            </p:cNvSpPr>
            <p:nvPr/>
          </p:nvSpPr>
          <p:spPr bwMode="auto">
            <a:xfrm>
              <a:off x="1970040" y="2921861"/>
              <a:ext cx="1068073" cy="990604"/>
            </a:xfrm>
            <a:prstGeom prst="ellipse">
              <a:avLst/>
            </a:prstGeom>
            <a:noFill/>
            <a:ln w="38100" cap="flat" cmpd="sng" algn="ctr">
              <a:solidFill>
                <a:srgbClr val="008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rIns="0" anchor="ctr"/>
            <a:lstStyle/>
            <a:p>
              <a:pPr algn="ctr">
                <a:defRPr/>
              </a:pPr>
              <a:endParaRPr lang="en-US" sz="2000" b="1" dirty="0">
                <a:solidFill>
                  <a:schemeClr val="tx1"/>
                </a:solidFill>
                <a:latin typeface="Helvetica Neue Light"/>
                <a:ea typeface="ＭＳ Ｐゴシック" pitchFamily="-111" charset="-128"/>
                <a:cs typeface="Helvetica Neue Light"/>
              </a:endParaRPr>
            </a:p>
          </p:txBody>
        </p:sp>
      </p:grpSp>
      <p:sp>
        <p:nvSpPr>
          <p:cNvPr id="52" name="TextBox 51"/>
          <p:cNvSpPr txBox="1"/>
          <p:nvPr/>
        </p:nvSpPr>
        <p:spPr>
          <a:xfrm>
            <a:off x="0" y="0"/>
            <a:ext cx="121539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i="1" dirty="0">
                <a:solidFill>
                  <a:schemeClr val="bg1">
                    <a:lumMod val="65000"/>
                  </a:schemeClr>
                </a:solidFill>
              </a:rPr>
              <a:t>Science in School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  <a:sym typeface="Symbol" charset="2"/>
              </a:rPr>
              <a:t>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GB" sz="1200" dirty="0" err="1">
                <a:solidFill>
                  <a:schemeClr val="bg1">
                    <a:lumMod val="65000"/>
                  </a:schemeClr>
                </a:solidFill>
              </a:rPr>
              <a:t>Volumen</a:t>
            </a:r>
            <a:r>
              <a:rPr lang="en-US" sz="1200" dirty="0"/>
              <a:t> 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40: </a:t>
            </a:r>
            <a:r>
              <a:rPr lang="en-GB" sz="1200" dirty="0" err="1">
                <a:solidFill>
                  <a:srgbClr val="A6A6A6"/>
                </a:solidFill>
              </a:rPr>
              <a:t>Verano</a:t>
            </a:r>
            <a:r>
              <a:rPr lang="en-US" sz="1200" dirty="0"/>
              <a:t> 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 2017 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  <a:sym typeface="Symbol" charset="2"/>
              </a:rPr>
              <a:t></a:t>
            </a:r>
            <a:r>
              <a:rPr lang="en-GB" sz="12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GB" sz="1200" dirty="0" err="1">
                <a:solidFill>
                  <a:schemeClr val="bg1">
                    <a:lumMod val="65000"/>
                  </a:schemeClr>
                </a:solidFill>
              </a:rPr>
              <a:t>www.scienceinschool.org</a:t>
            </a:r>
            <a:endParaRPr lang="en-US" sz="12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0" y="6213560"/>
            <a:ext cx="12115800" cy="892552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  <a:tabLst>
                <a:tab pos="2743200" algn="ctr"/>
                <a:tab pos="5486400" algn="r"/>
              </a:tabLst>
            </a:pPr>
            <a:r>
              <a:rPr lang="es-AR" sz="1200" dirty="0">
                <a:solidFill>
                  <a:srgbClr val="A6A6A6"/>
                </a:solidFill>
              </a:rPr>
              <a:t>Material complementario para:</a:t>
            </a:r>
            <a:r>
              <a:rPr lang="en-US" sz="1200" dirty="0">
                <a:solidFill>
                  <a:srgbClr val="A6A6A6"/>
                </a:solidFill>
              </a:rPr>
              <a:t> </a:t>
            </a:r>
          </a:p>
          <a:p>
            <a:pPr>
              <a:spcAft>
                <a:spcPts val="600"/>
              </a:spcAft>
              <a:tabLst>
                <a:tab pos="2743200" algn="ctr"/>
                <a:tab pos="5486400" algn="r"/>
              </a:tabLst>
            </a:pPr>
            <a:r>
              <a:rPr lang="en-US" sz="1200" dirty="0" err="1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Kucharski</a:t>
            </a:r>
            <a:r>
              <a:rPr lang="en-US" sz="1200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 A et al. </a:t>
            </a:r>
            <a:r>
              <a:rPr lang="en-GB" sz="1200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(2017) Disease dynamics: understanding the spread of diseases. </a:t>
            </a:r>
            <a:r>
              <a:rPr lang="en-GB" sz="1200" i="1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Science in School</a:t>
            </a:r>
            <a:r>
              <a:rPr lang="en-GB" sz="1200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 </a:t>
            </a:r>
            <a:r>
              <a:rPr lang="en-GB" sz="1200" b="1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40</a:t>
            </a:r>
            <a:r>
              <a:rPr lang="en-GB" sz="1200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: 52–56. </a:t>
            </a:r>
            <a:r>
              <a:rPr lang="en-GB" sz="1200" dirty="0" err="1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www.scienceinschool.org</a:t>
            </a:r>
            <a:r>
              <a:rPr lang="en-GB" sz="1200" dirty="0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/2017/issue40/</a:t>
            </a:r>
            <a:r>
              <a:rPr lang="en-GB" sz="1200" dirty="0" err="1">
                <a:solidFill>
                  <a:srgbClr val="A6A6A6"/>
                </a:solidFill>
                <a:latin typeface="Calibri" charset="0"/>
                <a:ea typeface="Times New Roman" charset="0"/>
                <a:cs typeface="Times New Roman" charset="0"/>
              </a:rPr>
              <a:t>diseasedynamics</a:t>
            </a:r>
            <a:endParaRPr lang="en-US" sz="1200" dirty="0">
              <a:latin typeface="Times New Roman" charset="0"/>
              <a:ea typeface="Times New Roman" charset="0"/>
            </a:endParaRPr>
          </a:p>
          <a:p>
            <a:pPr>
              <a:spcAft>
                <a:spcPts val="600"/>
              </a:spcAft>
              <a:tabLst>
                <a:tab pos="2743200" algn="ctr"/>
                <a:tab pos="5486400" algn="r"/>
              </a:tabLst>
            </a:pPr>
            <a:r>
              <a:rPr lang="en-GB" dirty="0">
                <a:solidFill>
                  <a:srgbClr val="000000"/>
                </a:solidFill>
                <a:latin typeface="Times New Roman" charset="0"/>
                <a:ea typeface="Times New Roman" charset="0"/>
                <a:cs typeface="Times New Roman" charset="0"/>
              </a:rPr>
              <a:t> </a:t>
            </a:r>
            <a:endParaRPr lang="en-US" sz="1200" dirty="0">
              <a:latin typeface="Times New Roman" charset="0"/>
              <a:ea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09675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</TotalTime>
  <Words>2725</Words>
  <Application>Microsoft Macintosh PowerPoint</Application>
  <PresentationFormat>Custom</PresentationFormat>
  <Paragraphs>266</Paragraphs>
  <Slides>27</Slides>
  <Notes>26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London School of Hygiene &amp; Tropical Medicine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Clare Wenham</dc:creator>
  <cp:lastModifiedBy>James Mannoor</cp:lastModifiedBy>
  <cp:revision>19</cp:revision>
  <dcterms:created xsi:type="dcterms:W3CDTF">2015-07-20T15:19:23Z</dcterms:created>
  <dcterms:modified xsi:type="dcterms:W3CDTF">2017-12-15T09:21:13Z</dcterms:modified>
</cp:coreProperties>
</file>