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42" r:id="rId2"/>
    <p:sldId id="310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864" autoAdjust="0"/>
    <p:restoredTop sz="95799" autoAdjust="0"/>
  </p:normalViewPr>
  <p:slideViewPr>
    <p:cSldViewPr snapToGrid="0">
      <p:cViewPr>
        <p:scale>
          <a:sx n="75" d="100"/>
          <a:sy n="75" d="100"/>
        </p:scale>
        <p:origin x="-664" y="-14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Science in School  Volumen 40: Verano  2017  www.scienceinschool.org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8E171-EB1C-5D4C-8EC0-CDFB53FF2D60}" type="datetime1">
              <a:rPr lang="en-US" smtClean="0"/>
              <a:t>15/12/17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EDCA7-A6F1-C140-8D40-B81B68409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3972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D9F4-D7A7-E74F-BAA1-CB5E1D892859}" type="datetime1">
              <a:rPr lang="en-US" smtClean="0"/>
              <a:t>15/12/17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524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784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221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991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10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5940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89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792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144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52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80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2994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851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3293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432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205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696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8077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20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33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451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5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10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40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753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 smtClean="0"/>
              <a:t>Science in School  Volumen 40: Verano  2017  www.scienceinschool.org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400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3D4C-4BDF-F849-A49F-D9B0540F92BF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330E9-41BF-ED49-B6D3-F8B83D7BE1E3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4587-E243-4144-B4BF-C105440FA16D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EE30-4742-2844-9579-EAB58A206448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43B-1CA4-5C43-96B3-DE12E18FA723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08910-D2BB-5042-BAFD-B1731A38D4F5}" type="datetime1">
              <a:rPr lang="en-US" smtClean="0"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257A-626E-494D-97B0-8F34EBA1387E}" type="datetime1">
              <a:rPr lang="en-US" smtClean="0"/>
              <a:t>15/12/17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DC1D3-E351-8646-93F6-75D07FBA1E53}" type="datetime1">
              <a:rPr lang="en-US" smtClean="0"/>
              <a:t>15/12/17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3BA-6940-3F41-902B-001EE10B261A}" type="datetime1">
              <a:rPr lang="en-US" smtClean="0"/>
              <a:t>15/12/17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BA44-204D-0546-96DA-69161D6A1BC6}" type="datetime1">
              <a:rPr lang="en-US" smtClean="0"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B5D0-7736-A947-9C64-D23AD066D66C}" type="datetime1">
              <a:rPr lang="en-US" smtClean="0"/>
              <a:t>15/12/17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4C59A-0D41-C944-B30F-7AF38F7C9CB3}" type="datetime1">
              <a:rPr lang="en-US" smtClean="0"/>
              <a:t>15/12/17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Epidemias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en red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40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 smtClean="0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  <a:endParaRPr lang="en-US" sz="1200" dirty="0" smtClean="0">
              <a:solidFill>
                <a:srgbClr val="A6A6A6"/>
              </a:solidFill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589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806605" y="42703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>
            <a:off x="7889002" y="4401094"/>
            <a:ext cx="917603" cy="1392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87867" y="4794266"/>
            <a:ext cx="12259733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505295" y="4223294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" t="-1107" r="66578" b="1107"/>
          <a:stretch/>
        </p:blipFill>
        <p:spPr>
          <a:xfrm>
            <a:off x="2057605" y="295332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95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823538" y="4304242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>
            <a:off x="7889002" y="4401094"/>
            <a:ext cx="934536" cy="17314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999067" y="4709600"/>
            <a:ext cx="11040533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 smtClean="0">
                <a:latin typeface="Helvetica Neue Light"/>
                <a:cs typeface="Helvetica Neue Light"/>
              </a:rPr>
              <a:t>Gira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r>
              <a:rPr lang="en-US" sz="2400" dirty="0" err="1" smtClean="0">
                <a:latin typeface="Helvetica Neue Light"/>
                <a:cs typeface="Helvetica Neue Light"/>
              </a:rPr>
              <a:t>sucesivamente</a:t>
            </a:r>
            <a:r>
              <a:rPr lang="en-US" sz="2400" dirty="0" smtClean="0">
                <a:latin typeface="Helvetica Neue Light"/>
                <a:cs typeface="Helvetica Neue Light"/>
              </a:rPr>
              <a:t> en </a:t>
            </a:r>
            <a:r>
              <a:rPr lang="en-US" sz="2400" dirty="0" err="1" smtClean="0">
                <a:latin typeface="Helvetica Neue Light"/>
                <a:cs typeface="Helvetica Neue Light"/>
              </a:rPr>
              <a:t>torno</a:t>
            </a:r>
            <a:r>
              <a:rPr lang="en-US" sz="2400" dirty="0" smtClean="0">
                <a:latin typeface="Helvetica Neue Light"/>
                <a:cs typeface="Helvetica Neue Light"/>
              </a:rPr>
              <a:t> a </a:t>
            </a:r>
            <a:r>
              <a:rPr lang="en-US" sz="2400" dirty="0" err="1" smtClean="0">
                <a:latin typeface="Helvetica Neue Light"/>
                <a:cs typeface="Helvetica Neue Light"/>
              </a:rPr>
              <a:t>las</a:t>
            </a:r>
            <a:r>
              <a:rPr lang="en-US" sz="2400" dirty="0" smtClean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 smtClean="0">
                <a:latin typeface="Helvetica Neue Light"/>
                <a:cs typeface="Helvetica Neue Light"/>
              </a:rPr>
              <a:t>contacto</a:t>
            </a:r>
            <a:r>
              <a:rPr lang="en-US" sz="2400" dirty="0" smtClean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 smtClean="0">
                <a:latin typeface="Helvetica Neue Light"/>
                <a:cs typeface="Helvetica Neue Light"/>
              </a:rPr>
              <a:t>infectada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 err="1" smtClean="0">
                <a:latin typeface="Helvetica Neue Light"/>
                <a:cs typeface="Helvetica Neue Light"/>
              </a:rPr>
              <a:t>Tira</a:t>
            </a:r>
            <a:r>
              <a:rPr lang="en-US" sz="2400" dirty="0" smtClean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 smtClean="0">
                <a:latin typeface="Helvetica Neue Light"/>
                <a:cs typeface="Helvetica Neue Light"/>
              </a:rPr>
              <a:t>número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r>
              <a:rPr lang="en-US" sz="2400" dirty="0" err="1" smtClean="0">
                <a:latin typeface="Helvetica Neue Light"/>
                <a:cs typeface="Helvetica Neue Light"/>
              </a:rPr>
              <a:t>es</a:t>
            </a:r>
            <a:r>
              <a:rPr lang="en-US" sz="2400" dirty="0" smtClean="0">
                <a:latin typeface="Helvetica Neue Light"/>
                <a:cs typeface="Helvetica Neue Light"/>
              </a:rPr>
              <a:t> 1 </a:t>
            </a:r>
            <a:r>
              <a:rPr lang="en-US" sz="2400" dirty="0" err="1" smtClean="0">
                <a:latin typeface="Helvetica Neue Light"/>
                <a:cs typeface="Helvetica Neue Light"/>
              </a:rPr>
              <a:t>ó</a:t>
            </a:r>
            <a:r>
              <a:rPr lang="en-US" sz="2400" dirty="0" smtClean="0">
                <a:latin typeface="Helvetica Neue Light"/>
                <a:cs typeface="Helvetica Neue Light"/>
              </a:rPr>
              <a:t> 2, </a:t>
            </a:r>
            <a:r>
              <a:rPr lang="en-US" sz="2400" dirty="0" err="1" smtClean="0">
                <a:latin typeface="Helvetica Neue Light"/>
                <a:cs typeface="Helvetica Neue Light"/>
              </a:rPr>
              <a:t>infecta</a:t>
            </a:r>
            <a:r>
              <a:rPr lang="en-US" sz="2400" dirty="0" smtClean="0">
                <a:latin typeface="Helvetica Neue Light"/>
                <a:cs typeface="Helvetica Neue Light"/>
              </a:rPr>
              <a:t> a </a:t>
            </a:r>
            <a:r>
              <a:rPr lang="en-US" sz="2400" dirty="0" err="1" smtClean="0">
                <a:latin typeface="Helvetica Neue Light"/>
                <a:cs typeface="Helvetica Neue Light"/>
              </a:rPr>
              <a:t>esa</a:t>
            </a:r>
            <a:r>
              <a:rPr lang="en-US" sz="2400" dirty="0" smtClean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 smtClean="0">
                <a:latin typeface="Helvetica Neue Light"/>
                <a:cs typeface="Helvetica Neue Light"/>
              </a:rPr>
              <a:t>así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r>
              <a:rPr lang="en-US" sz="2400" dirty="0" err="1" smtClean="0">
                <a:latin typeface="Helvetica Neue Light"/>
                <a:cs typeface="Helvetica Neue Light"/>
              </a:rPr>
              <a:t>para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r>
              <a:rPr lang="en-US" sz="2400" dirty="0" err="1" smtClean="0">
                <a:latin typeface="Helvetica Neue Light"/>
                <a:cs typeface="Helvetica Neue Light"/>
              </a:rPr>
              <a:t>todos</a:t>
            </a:r>
            <a:r>
              <a:rPr lang="en-US" sz="2400" dirty="0" smtClean="0">
                <a:latin typeface="Helvetica Neue Light"/>
                <a:cs typeface="Helvetica Neue Light"/>
              </a:rPr>
              <a:t> los </a:t>
            </a:r>
            <a:r>
              <a:rPr lang="en-US" sz="2400" dirty="0" err="1" smtClean="0">
                <a:latin typeface="Helvetica Neue Light"/>
                <a:cs typeface="Helvetica Neue Light"/>
              </a:rPr>
              <a:t>contactos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843965" y="4257162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19956"/>
            <a:ext cx="874420" cy="1050928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17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772738" y="4236509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>
            <a:off x="7889002" y="4401094"/>
            <a:ext cx="883736" cy="10541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897467" y="4828133"/>
            <a:ext cx="11294533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smtClean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962496" y="4121695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5890763" y="3379645"/>
            <a:ext cx="668713" cy="62021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292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823539" y="3847041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064095" y="4269333"/>
            <a:ext cx="11364972" cy="17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, </a:t>
            </a:r>
            <a:r>
              <a:rPr lang="en-US" sz="2400" dirty="0" err="1">
                <a:latin typeface="Helvetica Neue Light"/>
                <a:cs typeface="Helvetica Neue Light"/>
              </a:rPr>
              <a:t>seguidamente</a:t>
            </a:r>
            <a:r>
              <a:rPr lang="en-US" sz="2400" dirty="0">
                <a:latin typeface="Helvetica Neue Light"/>
                <a:cs typeface="Helvetica Neue Light"/>
              </a:rPr>
              <a:t>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se </a:t>
            </a:r>
            <a:r>
              <a:rPr lang="en-US" sz="2400" dirty="0" smtClean="0">
                <a:latin typeface="Helvetica Neue Light"/>
                <a:cs typeface="Helvetica Neue Light"/>
              </a:rPr>
              <a:t>   </a:t>
            </a:r>
            <a:r>
              <a:rPr lang="en-US" sz="2400" dirty="0" err="1" smtClean="0">
                <a:latin typeface="Helvetica Neue Light"/>
                <a:cs typeface="Helvetica Neue Light"/>
              </a:rPr>
              <a:t>recupera</a:t>
            </a:r>
            <a:r>
              <a:rPr lang="en-US" sz="2400" dirty="0" smtClean="0">
                <a:latin typeface="Helvetica Neue Light"/>
                <a:cs typeface="Helvetica Neue Light"/>
              </a:rPr>
              <a:t>  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100666" y="3613696"/>
            <a:ext cx="13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688019" y="206905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57819" y="921809"/>
            <a:ext cx="8925450" cy="3219700"/>
            <a:chOff x="1640886" y="1260475"/>
            <a:chExt cx="8925450" cy="3219700"/>
          </a:xfrm>
        </p:grpSpPr>
        <p:sp>
          <p:nvSpPr>
            <p:cNvPr id="3" name="Oval 2"/>
            <p:cNvSpPr>
              <a:spLocks noChangeAspect="1"/>
            </p:cNvSpPr>
            <p:nvPr/>
          </p:nvSpPr>
          <p:spPr bwMode="auto">
            <a:xfrm>
              <a:off x="164088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4" name="Oval 3"/>
            <p:cNvSpPr>
              <a:spLocks noChangeAspect="1"/>
            </p:cNvSpPr>
            <p:nvPr/>
          </p:nvSpPr>
          <p:spPr bwMode="auto">
            <a:xfrm>
              <a:off x="2936921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 bwMode="auto">
            <a:xfrm>
              <a:off x="411651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 bwMode="auto">
            <a:xfrm>
              <a:off x="4718964" y="24304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 bwMode="auto">
            <a:xfrm>
              <a:off x="3468493" y="24304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3468493" y="3421063"/>
              <a:ext cx="582230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4" name="Straight Connector 13"/>
            <p:cNvCxnSpPr>
              <a:stCxn id="6" idx="1"/>
              <a:endCxn id="5" idx="4"/>
            </p:cNvCxnSpPr>
            <p:nvPr/>
          </p:nvCxnSpPr>
          <p:spPr bwMode="auto">
            <a:xfrm rot="16200000" flipV="1">
              <a:off x="4417295" y="2122607"/>
              <a:ext cx="377281" cy="39660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7"/>
              <a:endCxn id="5" idx="4"/>
            </p:cNvCxnSpPr>
            <p:nvPr/>
          </p:nvCxnSpPr>
          <p:spPr bwMode="auto">
            <a:xfrm rot="5400000" flipH="1" flipV="1">
              <a:off x="3997908" y="2099832"/>
              <a:ext cx="377281" cy="44216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7" idx="5"/>
            </p:cNvCxnSpPr>
            <p:nvPr/>
          </p:nvCxnSpPr>
          <p:spPr bwMode="auto">
            <a:xfrm rot="16200000" flipV="1">
              <a:off x="4080462" y="2776377"/>
              <a:ext cx="608762" cy="838772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7" idx="4"/>
              <a:endCxn id="11" idx="0"/>
            </p:cNvCxnSpPr>
            <p:nvPr/>
          </p:nvCxnSpPr>
          <p:spPr bwMode="auto">
            <a:xfrm rot="5400000">
              <a:off x="3534308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  <a:endCxn id="7" idx="6"/>
            </p:cNvCxnSpPr>
            <p:nvPr/>
          </p:nvCxnSpPr>
          <p:spPr bwMode="auto">
            <a:xfrm rot="10800000">
              <a:off x="4050723" y="2700463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4"/>
            </p:cNvCxnSpPr>
            <p:nvPr/>
          </p:nvCxnSpPr>
          <p:spPr bwMode="auto">
            <a:xfrm rot="5400000">
              <a:off x="4784780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endCxn id="11" idx="6"/>
            </p:cNvCxnSpPr>
            <p:nvPr/>
          </p:nvCxnSpPr>
          <p:spPr bwMode="auto">
            <a:xfrm rot="10800000">
              <a:off x="4050723" y="3691062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" idx="6"/>
              <a:endCxn id="4" idx="2"/>
            </p:cNvCxnSpPr>
            <p:nvPr/>
          </p:nvCxnSpPr>
          <p:spPr bwMode="auto">
            <a:xfrm>
              <a:off x="2223117" y="1862263"/>
              <a:ext cx="71380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" idx="2"/>
              <a:endCxn id="4" idx="6"/>
            </p:cNvCxnSpPr>
            <p:nvPr/>
          </p:nvCxnSpPr>
          <p:spPr bwMode="auto">
            <a:xfrm rot="10800000">
              <a:off x="3519146" y="1862263"/>
              <a:ext cx="59736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>
              <a:spLocks noChangeAspect="1"/>
            </p:cNvSpPr>
            <p:nvPr/>
          </p:nvSpPr>
          <p:spPr bwMode="auto">
            <a:xfrm>
              <a:off x="5933999" y="3421063"/>
              <a:ext cx="582232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22" name="Straight Connector 121"/>
            <p:cNvCxnSpPr>
              <a:endCxn id="121" idx="2"/>
            </p:cNvCxnSpPr>
            <p:nvPr/>
          </p:nvCxnSpPr>
          <p:spPr bwMode="auto">
            <a:xfrm>
              <a:off x="5301196" y="3691063"/>
              <a:ext cx="63280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>
              <a:spLocks noChangeAspect="1"/>
            </p:cNvSpPr>
            <p:nvPr/>
          </p:nvSpPr>
          <p:spPr bwMode="auto">
            <a:xfrm>
              <a:off x="5935687" y="2381250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6" name="Oval 125"/>
            <p:cNvSpPr>
              <a:spLocks noChangeAspect="1"/>
            </p:cNvSpPr>
            <p:nvPr/>
          </p:nvSpPr>
          <p:spPr bwMode="auto">
            <a:xfrm>
              <a:off x="7392036" y="39401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 bwMode="auto">
            <a:xfrm>
              <a:off x="7295817" y="31019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8" name="Oval 127"/>
            <p:cNvSpPr>
              <a:spLocks noChangeAspect="1"/>
            </p:cNvSpPr>
            <p:nvPr/>
          </p:nvSpPr>
          <p:spPr bwMode="auto">
            <a:xfrm>
              <a:off x="7473038" y="18827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 bwMode="auto">
            <a:xfrm>
              <a:off x="8526067" y="12604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 bwMode="auto">
            <a:xfrm>
              <a:off x="9984106" y="1273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 bwMode="auto">
            <a:xfrm>
              <a:off x="8769079" y="2797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35" name="Straight Connector 134"/>
            <p:cNvCxnSpPr>
              <a:stCxn id="121" idx="5"/>
              <a:endCxn id="126" idx="2"/>
            </p:cNvCxnSpPr>
            <p:nvPr/>
          </p:nvCxnSpPr>
          <p:spPr bwMode="auto">
            <a:xfrm rot="16200000" flipH="1">
              <a:off x="6747410" y="3565547"/>
              <a:ext cx="328193" cy="96107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26" idx="5"/>
              <a:endCxn id="132" idx="2"/>
            </p:cNvCxnSpPr>
            <p:nvPr/>
          </p:nvCxnSpPr>
          <p:spPr bwMode="auto">
            <a:xfrm>
              <a:off x="7889002" y="4401094"/>
              <a:ext cx="917604" cy="5461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27" idx="2"/>
              <a:endCxn id="121" idx="6"/>
            </p:cNvCxnSpPr>
            <p:nvPr/>
          </p:nvCxnSpPr>
          <p:spPr bwMode="auto">
            <a:xfrm rot="10800000" flipV="1">
              <a:off x="6516228" y="3371975"/>
              <a:ext cx="779588" cy="3190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26" idx="0"/>
              <a:endCxn id="127" idx="4"/>
            </p:cNvCxnSpPr>
            <p:nvPr/>
          </p:nvCxnSpPr>
          <p:spPr bwMode="auto">
            <a:xfrm rot="16200000" flipV="1">
              <a:off x="7485943" y="3742973"/>
              <a:ext cx="298200" cy="9621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7" idx="6"/>
              <a:endCxn id="131" idx="2"/>
            </p:cNvCxnSpPr>
            <p:nvPr/>
          </p:nvCxnSpPr>
          <p:spPr bwMode="auto">
            <a:xfrm flipV="1">
              <a:off x="7878049" y="3067175"/>
              <a:ext cx="891024" cy="3048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26" idx="6"/>
              <a:endCxn id="131" idx="3"/>
            </p:cNvCxnSpPr>
            <p:nvPr/>
          </p:nvCxnSpPr>
          <p:spPr bwMode="auto">
            <a:xfrm flipV="1">
              <a:off x="7974270" y="3258101"/>
              <a:ext cx="880071" cy="952081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21" idx="0"/>
              <a:endCxn id="125" idx="4"/>
            </p:cNvCxnSpPr>
            <p:nvPr/>
          </p:nvCxnSpPr>
          <p:spPr bwMode="auto">
            <a:xfrm rot="5400000" flipH="1" flipV="1">
              <a:off x="5976057" y="3170326"/>
              <a:ext cx="499813" cy="168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25" idx="6"/>
              <a:endCxn id="128" idx="2"/>
            </p:cNvCxnSpPr>
            <p:nvPr/>
          </p:nvCxnSpPr>
          <p:spPr bwMode="auto">
            <a:xfrm flipV="1">
              <a:off x="6517922" y="2152787"/>
              <a:ext cx="955123" cy="498475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28" idx="5"/>
              <a:endCxn id="131" idx="1"/>
            </p:cNvCxnSpPr>
            <p:nvPr/>
          </p:nvCxnSpPr>
          <p:spPr bwMode="auto">
            <a:xfrm rot="16200000" flipH="1">
              <a:off x="8145889" y="2167818"/>
              <a:ext cx="532562" cy="88433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25" idx="5"/>
              <a:endCxn id="131" idx="2"/>
            </p:cNvCxnSpPr>
            <p:nvPr/>
          </p:nvCxnSpPr>
          <p:spPr bwMode="auto">
            <a:xfrm rot="16200000" flipH="1">
              <a:off x="7488358" y="1786460"/>
              <a:ext cx="225006" cy="233642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30" idx="2"/>
              <a:endCxn id="129" idx="6"/>
            </p:cNvCxnSpPr>
            <p:nvPr/>
          </p:nvCxnSpPr>
          <p:spPr bwMode="auto">
            <a:xfrm rot="10800000">
              <a:off x="9108307" y="1530475"/>
              <a:ext cx="875807" cy="127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29" idx="3"/>
              <a:endCxn id="128" idx="7"/>
            </p:cNvCxnSpPr>
            <p:nvPr/>
          </p:nvCxnSpPr>
          <p:spPr bwMode="auto">
            <a:xfrm rot="5400000">
              <a:off x="8170437" y="1520964"/>
              <a:ext cx="240462" cy="64133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 bwMode="auto">
            <a:xfrm>
              <a:off x="9903104" y="23399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pic>
          <p:nvPicPr>
            <p:cNvPr id="2" name="Picture 1" descr="dice2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076"/>
            <a:stretch/>
          </p:blipFill>
          <p:spPr>
            <a:xfrm>
              <a:off x="2062500" y="2921260"/>
              <a:ext cx="874420" cy="1050928"/>
            </a:xfrm>
            <a:prstGeom prst="rect">
              <a:avLst/>
            </a:prstGeom>
          </p:spPr>
        </p:pic>
        <p:sp>
          <p:nvSpPr>
            <p:cNvPr id="49" name="Oval 48"/>
            <p:cNvSpPr>
              <a:spLocks noChangeAspect="1"/>
            </p:cNvSpPr>
            <p:nvPr/>
          </p:nvSpPr>
          <p:spPr bwMode="auto">
            <a:xfrm>
              <a:off x="4718964" y="3421063"/>
              <a:ext cx="582232" cy="540000"/>
            </a:xfrm>
            <a:prstGeom prst="ellipse">
              <a:avLst/>
            </a:prstGeom>
            <a:solidFill>
              <a:srgbClr val="FF0000"/>
            </a:solidFill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71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643467" y="4303200"/>
            <a:ext cx="11548533" cy="17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, </a:t>
            </a:r>
            <a:r>
              <a:rPr lang="en-US" sz="2400" dirty="0" err="1">
                <a:latin typeface="Helvetica Neue Light"/>
                <a:cs typeface="Helvetica Neue Light"/>
              </a:rPr>
              <a:t>seguidamente</a:t>
            </a:r>
            <a:r>
              <a:rPr lang="en-US" sz="2400" dirty="0">
                <a:latin typeface="Helvetica Neue Light"/>
                <a:cs typeface="Helvetica Neue Light"/>
              </a:rPr>
              <a:t>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se </a:t>
            </a:r>
            <a:r>
              <a:rPr lang="en-US" sz="2400" dirty="0" err="1">
                <a:latin typeface="Helvetica Neue Light"/>
                <a:cs typeface="Helvetica Neue Light"/>
              </a:rPr>
              <a:t>recupera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725430" y="3732229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793286" y="887941"/>
            <a:ext cx="8925450" cy="3380566"/>
            <a:chOff x="1640886" y="1260475"/>
            <a:chExt cx="8925450" cy="3380566"/>
          </a:xfrm>
        </p:grpSpPr>
        <p:sp>
          <p:nvSpPr>
            <p:cNvPr id="3" name="Oval 2"/>
            <p:cNvSpPr>
              <a:spLocks noChangeAspect="1"/>
            </p:cNvSpPr>
            <p:nvPr/>
          </p:nvSpPr>
          <p:spPr bwMode="auto">
            <a:xfrm>
              <a:off x="164088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4" name="Oval 3"/>
            <p:cNvSpPr>
              <a:spLocks noChangeAspect="1"/>
            </p:cNvSpPr>
            <p:nvPr/>
          </p:nvSpPr>
          <p:spPr bwMode="auto">
            <a:xfrm>
              <a:off x="2936921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 bwMode="auto">
            <a:xfrm>
              <a:off x="411651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 bwMode="auto">
            <a:xfrm>
              <a:off x="4718964" y="24304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 bwMode="auto">
            <a:xfrm>
              <a:off x="3468493" y="24304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3468493" y="3421063"/>
              <a:ext cx="582230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4" name="Straight Connector 13"/>
            <p:cNvCxnSpPr>
              <a:stCxn id="6" idx="1"/>
              <a:endCxn id="5" idx="4"/>
            </p:cNvCxnSpPr>
            <p:nvPr/>
          </p:nvCxnSpPr>
          <p:spPr bwMode="auto">
            <a:xfrm rot="16200000" flipV="1">
              <a:off x="4417295" y="2122607"/>
              <a:ext cx="377281" cy="39660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7"/>
              <a:endCxn id="5" idx="4"/>
            </p:cNvCxnSpPr>
            <p:nvPr/>
          </p:nvCxnSpPr>
          <p:spPr bwMode="auto">
            <a:xfrm rot="5400000" flipH="1" flipV="1">
              <a:off x="3997908" y="2099832"/>
              <a:ext cx="377281" cy="44216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7" idx="5"/>
            </p:cNvCxnSpPr>
            <p:nvPr/>
          </p:nvCxnSpPr>
          <p:spPr bwMode="auto">
            <a:xfrm rot="16200000" flipV="1">
              <a:off x="4080462" y="2776377"/>
              <a:ext cx="608762" cy="838772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7" idx="4"/>
              <a:endCxn id="11" idx="0"/>
            </p:cNvCxnSpPr>
            <p:nvPr/>
          </p:nvCxnSpPr>
          <p:spPr bwMode="auto">
            <a:xfrm rot="5400000">
              <a:off x="3534308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  <a:endCxn id="7" idx="6"/>
            </p:cNvCxnSpPr>
            <p:nvPr/>
          </p:nvCxnSpPr>
          <p:spPr bwMode="auto">
            <a:xfrm rot="10800000">
              <a:off x="4050723" y="2700463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4"/>
            </p:cNvCxnSpPr>
            <p:nvPr/>
          </p:nvCxnSpPr>
          <p:spPr bwMode="auto">
            <a:xfrm rot="5400000">
              <a:off x="4784780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endCxn id="11" idx="6"/>
            </p:cNvCxnSpPr>
            <p:nvPr/>
          </p:nvCxnSpPr>
          <p:spPr bwMode="auto">
            <a:xfrm rot="10800000">
              <a:off x="4050723" y="3691062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" idx="6"/>
              <a:endCxn id="4" idx="2"/>
            </p:cNvCxnSpPr>
            <p:nvPr/>
          </p:nvCxnSpPr>
          <p:spPr bwMode="auto">
            <a:xfrm>
              <a:off x="2223117" y="1862263"/>
              <a:ext cx="71380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" idx="2"/>
              <a:endCxn id="4" idx="6"/>
            </p:cNvCxnSpPr>
            <p:nvPr/>
          </p:nvCxnSpPr>
          <p:spPr bwMode="auto">
            <a:xfrm rot="10800000">
              <a:off x="3519146" y="1862263"/>
              <a:ext cx="59736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>
              <a:spLocks noChangeAspect="1"/>
            </p:cNvSpPr>
            <p:nvPr/>
          </p:nvSpPr>
          <p:spPr bwMode="auto">
            <a:xfrm>
              <a:off x="5933999" y="3421063"/>
              <a:ext cx="582232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22" name="Straight Connector 121"/>
            <p:cNvCxnSpPr>
              <a:endCxn id="121" idx="2"/>
            </p:cNvCxnSpPr>
            <p:nvPr/>
          </p:nvCxnSpPr>
          <p:spPr bwMode="auto">
            <a:xfrm>
              <a:off x="5301196" y="3691063"/>
              <a:ext cx="63280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>
              <a:spLocks noChangeAspect="1"/>
            </p:cNvSpPr>
            <p:nvPr/>
          </p:nvSpPr>
          <p:spPr bwMode="auto">
            <a:xfrm>
              <a:off x="5935687" y="2381250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6" name="Oval 125"/>
            <p:cNvSpPr>
              <a:spLocks noChangeAspect="1"/>
            </p:cNvSpPr>
            <p:nvPr/>
          </p:nvSpPr>
          <p:spPr bwMode="auto">
            <a:xfrm>
              <a:off x="7392036" y="39401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 bwMode="auto">
            <a:xfrm>
              <a:off x="7295817" y="31019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8" name="Oval 127"/>
            <p:cNvSpPr>
              <a:spLocks noChangeAspect="1"/>
            </p:cNvSpPr>
            <p:nvPr/>
          </p:nvSpPr>
          <p:spPr bwMode="auto">
            <a:xfrm>
              <a:off x="7473038" y="18827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 bwMode="auto">
            <a:xfrm>
              <a:off x="8526067" y="12604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 bwMode="auto">
            <a:xfrm>
              <a:off x="9984106" y="1273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 bwMode="auto">
            <a:xfrm>
              <a:off x="8769079" y="2797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2" name="Oval 131"/>
            <p:cNvSpPr>
              <a:spLocks noChangeAspect="1"/>
            </p:cNvSpPr>
            <p:nvPr/>
          </p:nvSpPr>
          <p:spPr bwMode="auto">
            <a:xfrm>
              <a:off x="8891271" y="4101041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35" name="Straight Connector 134"/>
            <p:cNvCxnSpPr>
              <a:stCxn id="121" idx="5"/>
              <a:endCxn id="126" idx="2"/>
            </p:cNvCxnSpPr>
            <p:nvPr/>
          </p:nvCxnSpPr>
          <p:spPr bwMode="auto">
            <a:xfrm rot="16200000" flipH="1">
              <a:off x="6747410" y="3565547"/>
              <a:ext cx="328193" cy="96107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26" idx="5"/>
              <a:endCxn id="132" idx="2"/>
            </p:cNvCxnSpPr>
            <p:nvPr/>
          </p:nvCxnSpPr>
          <p:spPr bwMode="auto">
            <a:xfrm flipV="1">
              <a:off x="7889002" y="4371041"/>
              <a:ext cx="1002269" cy="3005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27" idx="2"/>
              <a:endCxn id="121" idx="6"/>
            </p:cNvCxnSpPr>
            <p:nvPr/>
          </p:nvCxnSpPr>
          <p:spPr bwMode="auto">
            <a:xfrm rot="10800000" flipV="1">
              <a:off x="6516228" y="3371975"/>
              <a:ext cx="779588" cy="3190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26" idx="0"/>
              <a:endCxn id="127" idx="4"/>
            </p:cNvCxnSpPr>
            <p:nvPr/>
          </p:nvCxnSpPr>
          <p:spPr bwMode="auto">
            <a:xfrm rot="16200000" flipV="1">
              <a:off x="7485943" y="3742973"/>
              <a:ext cx="298200" cy="9621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7" idx="6"/>
              <a:endCxn id="131" idx="2"/>
            </p:cNvCxnSpPr>
            <p:nvPr/>
          </p:nvCxnSpPr>
          <p:spPr bwMode="auto">
            <a:xfrm flipV="1">
              <a:off x="7878049" y="3067175"/>
              <a:ext cx="891024" cy="3048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26" idx="6"/>
              <a:endCxn id="131" idx="3"/>
            </p:cNvCxnSpPr>
            <p:nvPr/>
          </p:nvCxnSpPr>
          <p:spPr bwMode="auto">
            <a:xfrm flipV="1">
              <a:off x="7974270" y="3258101"/>
              <a:ext cx="880071" cy="952081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21" idx="0"/>
              <a:endCxn id="125" idx="4"/>
            </p:cNvCxnSpPr>
            <p:nvPr/>
          </p:nvCxnSpPr>
          <p:spPr bwMode="auto">
            <a:xfrm rot="5400000" flipH="1" flipV="1">
              <a:off x="5976057" y="3170326"/>
              <a:ext cx="499813" cy="168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25" idx="6"/>
              <a:endCxn id="128" idx="2"/>
            </p:cNvCxnSpPr>
            <p:nvPr/>
          </p:nvCxnSpPr>
          <p:spPr bwMode="auto">
            <a:xfrm flipV="1">
              <a:off x="6517922" y="2152787"/>
              <a:ext cx="955123" cy="498475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28" idx="5"/>
              <a:endCxn id="131" idx="1"/>
            </p:cNvCxnSpPr>
            <p:nvPr/>
          </p:nvCxnSpPr>
          <p:spPr bwMode="auto">
            <a:xfrm rot="16200000" flipH="1">
              <a:off x="8145889" y="2167818"/>
              <a:ext cx="532562" cy="88433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25" idx="5"/>
              <a:endCxn id="131" idx="2"/>
            </p:cNvCxnSpPr>
            <p:nvPr/>
          </p:nvCxnSpPr>
          <p:spPr bwMode="auto">
            <a:xfrm rot="16200000" flipH="1">
              <a:off x="7488358" y="1786460"/>
              <a:ext cx="225006" cy="233642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30" idx="2"/>
              <a:endCxn id="129" idx="6"/>
            </p:cNvCxnSpPr>
            <p:nvPr/>
          </p:nvCxnSpPr>
          <p:spPr bwMode="auto">
            <a:xfrm rot="10800000">
              <a:off x="9108307" y="1530475"/>
              <a:ext cx="875807" cy="127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29" idx="3"/>
              <a:endCxn id="128" idx="7"/>
            </p:cNvCxnSpPr>
            <p:nvPr/>
          </p:nvCxnSpPr>
          <p:spPr bwMode="auto">
            <a:xfrm rot="5400000">
              <a:off x="8170437" y="1520964"/>
              <a:ext cx="240462" cy="64133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 bwMode="auto">
            <a:xfrm>
              <a:off x="9903104" y="23399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pic>
          <p:nvPicPr>
            <p:cNvPr id="2" name="Picture 1" descr="dice2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076"/>
            <a:stretch/>
          </p:blipFill>
          <p:spPr>
            <a:xfrm>
              <a:off x="2062500" y="2921260"/>
              <a:ext cx="874420" cy="1050928"/>
            </a:xfrm>
            <a:prstGeom prst="rect">
              <a:avLst/>
            </a:prstGeom>
          </p:spPr>
        </p:pic>
        <p:sp>
          <p:nvSpPr>
            <p:cNvPr id="49" name="Oval 48"/>
            <p:cNvSpPr>
              <a:spLocks noChangeAspect="1"/>
            </p:cNvSpPr>
            <p:nvPr/>
          </p:nvSpPr>
          <p:spPr bwMode="auto">
            <a:xfrm>
              <a:off x="4718964" y="3421063"/>
              <a:ext cx="582232" cy="54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rot="16200000" flipH="1">
              <a:off x="4559055" y="3442639"/>
              <a:ext cx="885714" cy="496967"/>
            </a:xfrm>
            <a:prstGeom prst="line">
              <a:avLst/>
            </a:prstGeom>
            <a:solidFill>
              <a:srgbClr val="3366FF"/>
            </a:solidFill>
            <a:ln w="50800" cap="rnd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rot="5400000">
              <a:off x="4584456" y="3417237"/>
              <a:ext cx="885714" cy="547770"/>
            </a:xfrm>
            <a:prstGeom prst="line">
              <a:avLst/>
            </a:prstGeom>
            <a:solidFill>
              <a:srgbClr val="3366FF"/>
            </a:solidFill>
            <a:ln w="50800" cap="rnd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720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90629" y="4929732"/>
            <a:ext cx="9959504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endParaRPr lang="en-US" sz="2400" dirty="0" smtClean="0">
              <a:latin typeface="Helvetica Neue Light"/>
              <a:cs typeface="Helvetica Neue Light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741430" y="4358761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5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4760399"/>
            <a:ext cx="9756305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724497" y="4172494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68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73695" y="4828133"/>
            <a:ext cx="10145772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724496" y="4223295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cxnSp>
        <p:nvCxnSpPr>
          <p:cNvPr id="47" name="Straight Connector 46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33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707562" y="4811199"/>
            <a:ext cx="9773238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90630" y="4206361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22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39828" y="4895867"/>
            <a:ext cx="9874839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707563" y="4324894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2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Screen Shot 2014-09-21 at 11.22.39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0287" y="1752600"/>
            <a:ext cx="36512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Screen Shot 2014-09-21 at 11.22.2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2273" y="1828800"/>
            <a:ext cx="434181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391491" y="428625"/>
            <a:ext cx="3510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4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Redes</a:t>
            </a:r>
            <a:r>
              <a:rPr lang="en-US" sz="4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4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sociales</a:t>
            </a:r>
            <a:r>
              <a:rPr lang="en-US" sz="4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5632" y="1828800"/>
            <a:ext cx="1219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287" y="1752600"/>
            <a:ext cx="1219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79158" y="4981575"/>
            <a:ext cx="1628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Edad 4-5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522899" y="4981575"/>
            <a:ext cx="2027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Edad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10-11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67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724495" y="4895866"/>
            <a:ext cx="9959505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73697" y="4206362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720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724496" y="4845067"/>
            <a:ext cx="987483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274094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66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90629" y="4929733"/>
            <a:ext cx="9976438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39830" y="43926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08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73695" y="4929733"/>
            <a:ext cx="9976438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724496" y="42910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cxnSp>
        <p:nvCxnSpPr>
          <p:cNvPr id="51" name="Straight Connector 50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260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65" t="1059" r="33722" b="-1059"/>
          <a:stretch/>
        </p:blipFill>
        <p:spPr>
          <a:xfrm>
            <a:off x="2074069" y="2921260"/>
            <a:ext cx="840626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4777333"/>
            <a:ext cx="10298171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257161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090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65" t="1059" r="33722" b="-1059"/>
          <a:stretch/>
        </p:blipFill>
        <p:spPr>
          <a:xfrm>
            <a:off x="2074069" y="2921260"/>
            <a:ext cx="840626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73695" y="4878933"/>
            <a:ext cx="10094972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73697" y="4324894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435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707562" y="4912799"/>
            <a:ext cx="10484438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uno</a:t>
            </a:r>
            <a:r>
              <a:rPr lang="en-US" sz="2400" dirty="0">
                <a:latin typeface="Helvetica Neue Light"/>
                <a:cs typeface="Helvetica Neue Light"/>
              </a:rPr>
              <a:t> de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cada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274095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3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16200000" flipH="1">
            <a:off x="5783949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rot="5400000">
            <a:off x="5809350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926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Comienza</a:t>
            </a:r>
            <a:r>
              <a:rPr lang="en-US" sz="2400" dirty="0">
                <a:latin typeface="Helvetica Neue Light"/>
                <a:cs typeface="Helvetica Neue Light"/>
              </a:rPr>
              <a:t> con dos personas </a:t>
            </a:r>
            <a:r>
              <a:rPr lang="en-US" sz="2400" dirty="0" err="1">
                <a:latin typeface="Helvetica Neue Light"/>
                <a:cs typeface="Helvetica Neue Light"/>
              </a:rPr>
              <a:t>infectadas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endParaRPr lang="en-US" sz="2400" dirty="0" smtClean="0">
              <a:latin typeface="Helvetica Neue Light"/>
              <a:cs typeface="Helvetica Neue Light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>
                <a:latin typeface="Helvetica Neue Light"/>
                <a:cs typeface="Helvetica Neue Light"/>
              </a:rPr>
              <a:t>Continua hasta </a:t>
            </a:r>
            <a:r>
              <a:rPr lang="en-US" sz="2400" dirty="0" err="1">
                <a:latin typeface="Helvetica Neue Light"/>
                <a:cs typeface="Helvetica Neue Light"/>
              </a:rPr>
              <a:t>que</a:t>
            </a:r>
            <a:r>
              <a:rPr lang="en-US" sz="2400" dirty="0">
                <a:latin typeface="Helvetica Neue Light"/>
                <a:cs typeface="Helvetica Neue Light"/>
              </a:rPr>
              <a:t> la </a:t>
            </a:r>
            <a:r>
              <a:rPr lang="en-US" sz="2400" dirty="0" err="1">
                <a:latin typeface="Helvetica Neue Light"/>
                <a:cs typeface="Helvetica Neue Light"/>
              </a:rPr>
              <a:t>epidemia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finalice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</a:t>
            </a:r>
            <a:r>
              <a:rPr lang="es-ES_tradnl" sz="2800" b="1" dirty="0" smtClean="0">
                <a:latin typeface="Helvetica Neue"/>
                <a:cs typeface="Helvetica Neue"/>
              </a:rPr>
              <a:t>4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 bwMode="auto">
          <a:xfrm rot="16200000" flipH="1">
            <a:off x="5783949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 bwMode="auto">
          <a:xfrm rot="5400000">
            <a:off x="5809350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461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90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1" y="5183732"/>
            <a:ext cx="8676226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comienzan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siendo</a:t>
            </a:r>
            <a:r>
              <a:rPr lang="en-US" sz="2400" dirty="0">
                <a:latin typeface="Helvetica Neue Light"/>
                <a:cs typeface="Helvetica Neue Light"/>
              </a:rPr>
              <a:t>  </a:t>
            </a:r>
            <a:r>
              <a:rPr lang="en-US" sz="2400" dirty="0" err="1">
                <a:solidFill>
                  <a:srgbClr val="00C903"/>
                </a:solidFill>
                <a:latin typeface="Helvetica Neue Light"/>
                <a:cs typeface="Helvetica Neue Light"/>
              </a:rPr>
              <a:t>susceptibles</a:t>
            </a:r>
            <a:r>
              <a:rPr lang="en-US" sz="2400" dirty="0">
                <a:solidFill>
                  <a:srgbClr val="00C903"/>
                </a:solidFill>
                <a:latin typeface="Helvetica Neue Light"/>
                <a:cs typeface="Helvetica Neue Light"/>
              </a:rPr>
              <a:t> </a:t>
            </a:r>
            <a:r>
              <a:rPr lang="en-US" sz="2400" dirty="0">
                <a:latin typeface="Helvetica Neue Light"/>
                <a:cs typeface="Helvetica Neue Light"/>
              </a:rPr>
              <a:t>, </a:t>
            </a:r>
            <a:r>
              <a:rPr lang="en-US" sz="2400" dirty="0" err="1">
                <a:latin typeface="Helvetica Neue Light"/>
                <a:cs typeface="Helvetica Neue Light"/>
              </a:rPr>
              <a:t>además</a:t>
            </a:r>
            <a:r>
              <a:rPr lang="en-US" sz="2400" dirty="0">
                <a:latin typeface="Helvetica Neue Light"/>
                <a:cs typeface="Helvetica Neue Light"/>
              </a:rPr>
              <a:t> de </a:t>
            </a:r>
            <a:r>
              <a:rPr lang="en-US" sz="2400" dirty="0" err="1">
                <a:latin typeface="Helvetica Neue Light"/>
                <a:cs typeface="Helvetica Neue Light"/>
              </a:rPr>
              <a:t>una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smtClean="0">
                <a:latin typeface="Helvetica Neue Light"/>
                <a:cs typeface="Helvetica Neue Light"/>
              </a:rPr>
              <a:t>persona </a:t>
            </a:r>
            <a:r>
              <a:rPr lang="en-US" sz="2400" dirty="0" err="1" smtClean="0">
                <a:solidFill>
                  <a:srgbClr val="FF0000"/>
                </a:solidFill>
                <a:latin typeface="Helvetica Neue Light"/>
                <a:cs typeface="Helvetica Neue Light"/>
              </a:rPr>
              <a:t>infectada</a:t>
            </a:r>
            <a:r>
              <a:rPr lang="en-US" sz="2400" dirty="0" smtClean="0">
                <a:solidFill>
                  <a:srgbClr val="FF0000"/>
                </a:solidFill>
                <a:latin typeface="Helvetica Neue Light"/>
                <a:cs typeface="Helvetica Neue Light"/>
              </a:rPr>
              <a:t>.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1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099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33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2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0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065200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endParaRPr lang="en-US" sz="2400" dirty="0" smtClean="0">
              <a:latin typeface="Helvetica Neue Light"/>
              <a:cs typeface="Helvetica Neue Light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800" b="1" dirty="0" err="1"/>
              <a:t>Día</a:t>
            </a:r>
            <a:r>
              <a:rPr lang="en-GB" sz="2800" b="1" dirty="0"/>
              <a:t> 2</a:t>
            </a:r>
            <a:r>
              <a:rPr lang="en-US" sz="2800" dirty="0"/>
              <a:t>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2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2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2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2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2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2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160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4963599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endParaRPr lang="en-US" sz="2400" dirty="0" smtClean="0">
              <a:latin typeface="Helvetica Neue Light"/>
              <a:cs typeface="Helvetica Neue Light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358762"/>
            <a:ext cx="1377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2800" b="1" dirty="0">
                <a:latin typeface="Helvetica Neue"/>
                <a:cs typeface="Helvetica Neue"/>
              </a:rPr>
              <a:t>Día 2 </a:t>
            </a:r>
            <a:endParaRPr lang="en-US" sz="2800" b="1" dirty="0">
              <a:latin typeface="Helvetica Neue"/>
              <a:cs typeface="Helvetica Neue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3424888" y="3383727"/>
            <a:ext cx="668713" cy="62021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360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755804" y="4033309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>
            <a:off x="7804336" y="4045494"/>
            <a:ext cx="951468" cy="25781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846667" y="4591066"/>
            <a:ext cx="11142133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  <a:endParaRPr lang="en-US" sz="2400" dirty="0" smtClean="0">
              <a:latin typeface="Helvetica Neue Light"/>
              <a:cs typeface="Helvetica Neue Light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Helvetica Neue Light"/>
                <a:cs typeface="Helvetica Neue Light"/>
              </a:rPr>
              <a:t>• </a:t>
            </a:r>
            <a:r>
              <a:rPr lang="en-US" sz="2400" dirty="0">
                <a:latin typeface="Helvetica Neue Light"/>
                <a:cs typeface="Helvetica Neue Light"/>
              </a:rPr>
              <a:t>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238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827030" y="1236663"/>
            <a:ext cx="9573638" cy="3255852"/>
            <a:chOff x="911696" y="1592263"/>
            <a:chExt cx="9573638" cy="3255852"/>
          </a:xfrm>
        </p:grpSpPr>
        <p:sp>
          <p:nvSpPr>
            <p:cNvPr id="3" name="Oval 2"/>
            <p:cNvSpPr>
              <a:spLocks noChangeAspect="1"/>
            </p:cNvSpPr>
            <p:nvPr/>
          </p:nvSpPr>
          <p:spPr bwMode="auto">
            <a:xfrm>
              <a:off x="164088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4" name="Oval 3"/>
            <p:cNvSpPr>
              <a:spLocks noChangeAspect="1"/>
            </p:cNvSpPr>
            <p:nvPr/>
          </p:nvSpPr>
          <p:spPr bwMode="auto">
            <a:xfrm>
              <a:off x="2936921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 bwMode="auto">
            <a:xfrm>
              <a:off x="411651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 bwMode="auto">
            <a:xfrm>
              <a:off x="4718964" y="24304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 bwMode="auto">
            <a:xfrm>
              <a:off x="3468493" y="24304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4" name="Straight Connector 13"/>
            <p:cNvCxnSpPr>
              <a:stCxn id="6" idx="1"/>
              <a:endCxn id="5" idx="4"/>
            </p:cNvCxnSpPr>
            <p:nvPr/>
          </p:nvCxnSpPr>
          <p:spPr bwMode="auto">
            <a:xfrm rot="16200000" flipV="1">
              <a:off x="4417295" y="2122607"/>
              <a:ext cx="377281" cy="39660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7"/>
              <a:endCxn id="5" idx="4"/>
            </p:cNvCxnSpPr>
            <p:nvPr/>
          </p:nvCxnSpPr>
          <p:spPr bwMode="auto">
            <a:xfrm rot="5400000" flipH="1" flipV="1">
              <a:off x="3997908" y="2099832"/>
              <a:ext cx="377281" cy="44216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7" idx="5"/>
            </p:cNvCxnSpPr>
            <p:nvPr/>
          </p:nvCxnSpPr>
          <p:spPr bwMode="auto">
            <a:xfrm rot="16200000" flipV="1">
              <a:off x="4080462" y="2776377"/>
              <a:ext cx="608762" cy="838772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7" idx="4"/>
            </p:cNvCxnSpPr>
            <p:nvPr/>
          </p:nvCxnSpPr>
          <p:spPr bwMode="auto">
            <a:xfrm rot="5400000">
              <a:off x="3534308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  <a:endCxn id="7" idx="6"/>
            </p:cNvCxnSpPr>
            <p:nvPr/>
          </p:nvCxnSpPr>
          <p:spPr bwMode="auto">
            <a:xfrm rot="10800000">
              <a:off x="4050723" y="2700463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4"/>
            </p:cNvCxnSpPr>
            <p:nvPr/>
          </p:nvCxnSpPr>
          <p:spPr bwMode="auto">
            <a:xfrm rot="5400000">
              <a:off x="4784780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" idx="6"/>
              <a:endCxn id="4" idx="2"/>
            </p:cNvCxnSpPr>
            <p:nvPr/>
          </p:nvCxnSpPr>
          <p:spPr bwMode="auto">
            <a:xfrm>
              <a:off x="2223117" y="1862263"/>
              <a:ext cx="71380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" idx="2"/>
              <a:endCxn id="4" idx="6"/>
            </p:cNvCxnSpPr>
            <p:nvPr/>
          </p:nvCxnSpPr>
          <p:spPr bwMode="auto">
            <a:xfrm rot="10800000">
              <a:off x="3519146" y="1862263"/>
              <a:ext cx="59736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>
              <a:spLocks noChangeAspect="1"/>
            </p:cNvSpPr>
            <p:nvPr/>
          </p:nvSpPr>
          <p:spPr bwMode="auto">
            <a:xfrm>
              <a:off x="5933999" y="34210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22" name="Straight Connector 121"/>
            <p:cNvCxnSpPr>
              <a:endCxn id="121" idx="2"/>
            </p:cNvCxnSpPr>
            <p:nvPr/>
          </p:nvCxnSpPr>
          <p:spPr bwMode="auto">
            <a:xfrm>
              <a:off x="5301196" y="3691063"/>
              <a:ext cx="63280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>
              <a:spLocks noChangeAspect="1"/>
            </p:cNvSpPr>
            <p:nvPr/>
          </p:nvSpPr>
          <p:spPr bwMode="auto">
            <a:xfrm>
              <a:off x="5935687" y="2381250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6" name="Oval 125"/>
            <p:cNvSpPr>
              <a:spLocks noChangeAspect="1"/>
            </p:cNvSpPr>
            <p:nvPr/>
          </p:nvSpPr>
          <p:spPr bwMode="auto">
            <a:xfrm>
              <a:off x="7392036" y="39401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 bwMode="auto">
            <a:xfrm>
              <a:off x="7295817" y="31019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8" name="Oval 127"/>
            <p:cNvSpPr>
              <a:spLocks noChangeAspect="1"/>
            </p:cNvSpPr>
            <p:nvPr/>
          </p:nvSpPr>
          <p:spPr bwMode="auto">
            <a:xfrm>
              <a:off x="7473038" y="18827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 bwMode="auto">
            <a:xfrm>
              <a:off x="8769079" y="2797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35" name="Straight Connector 134"/>
            <p:cNvCxnSpPr>
              <a:stCxn id="121" idx="5"/>
              <a:endCxn id="126" idx="2"/>
            </p:cNvCxnSpPr>
            <p:nvPr/>
          </p:nvCxnSpPr>
          <p:spPr bwMode="auto">
            <a:xfrm rot="16200000" flipH="1">
              <a:off x="6747410" y="3565547"/>
              <a:ext cx="328193" cy="96107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27" idx="2"/>
              <a:endCxn id="121" idx="6"/>
            </p:cNvCxnSpPr>
            <p:nvPr/>
          </p:nvCxnSpPr>
          <p:spPr bwMode="auto">
            <a:xfrm rot="10800000" flipV="1">
              <a:off x="6516228" y="3371975"/>
              <a:ext cx="779588" cy="3190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26" idx="0"/>
              <a:endCxn id="127" idx="4"/>
            </p:cNvCxnSpPr>
            <p:nvPr/>
          </p:nvCxnSpPr>
          <p:spPr bwMode="auto">
            <a:xfrm rot="16200000" flipV="1">
              <a:off x="7485943" y="3742973"/>
              <a:ext cx="298200" cy="9621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7" idx="6"/>
              <a:endCxn id="131" idx="2"/>
            </p:cNvCxnSpPr>
            <p:nvPr/>
          </p:nvCxnSpPr>
          <p:spPr bwMode="auto">
            <a:xfrm flipV="1">
              <a:off x="7878049" y="3067175"/>
              <a:ext cx="891024" cy="3048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26" idx="6"/>
              <a:endCxn id="131" idx="3"/>
            </p:cNvCxnSpPr>
            <p:nvPr/>
          </p:nvCxnSpPr>
          <p:spPr bwMode="auto">
            <a:xfrm flipV="1">
              <a:off x="7974270" y="3258101"/>
              <a:ext cx="880071" cy="952081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21" idx="0"/>
              <a:endCxn id="125" idx="4"/>
            </p:cNvCxnSpPr>
            <p:nvPr/>
          </p:nvCxnSpPr>
          <p:spPr bwMode="auto">
            <a:xfrm rot="5400000" flipH="1" flipV="1">
              <a:off x="5976057" y="3170326"/>
              <a:ext cx="499813" cy="168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25" idx="6"/>
              <a:endCxn id="128" idx="2"/>
            </p:cNvCxnSpPr>
            <p:nvPr/>
          </p:nvCxnSpPr>
          <p:spPr bwMode="auto">
            <a:xfrm flipV="1">
              <a:off x="6517922" y="2152787"/>
              <a:ext cx="955123" cy="498475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28" idx="5"/>
              <a:endCxn id="131" idx="1"/>
            </p:cNvCxnSpPr>
            <p:nvPr/>
          </p:nvCxnSpPr>
          <p:spPr bwMode="auto">
            <a:xfrm rot="16200000" flipH="1">
              <a:off x="8145889" y="2167818"/>
              <a:ext cx="532562" cy="88433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25" idx="5"/>
              <a:endCxn id="131" idx="2"/>
            </p:cNvCxnSpPr>
            <p:nvPr/>
          </p:nvCxnSpPr>
          <p:spPr bwMode="auto">
            <a:xfrm rot="16200000" flipH="1">
              <a:off x="7488358" y="1786460"/>
              <a:ext cx="225006" cy="233642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auto">
            <a:xfrm rot="10800000">
              <a:off x="9176040" y="1869141"/>
              <a:ext cx="875807" cy="127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29" idx="3"/>
              <a:endCxn id="128" idx="7"/>
            </p:cNvCxnSpPr>
            <p:nvPr/>
          </p:nvCxnSpPr>
          <p:spPr bwMode="auto">
            <a:xfrm rot="5400000">
              <a:off x="8170437" y="1520964"/>
              <a:ext cx="240462" cy="64133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 bwMode="auto">
            <a:xfrm>
              <a:off x="9903104" y="23399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6" name="Rectangle 3"/>
            <p:cNvSpPr>
              <a:spLocks noChangeArrowheads="1"/>
            </p:cNvSpPr>
            <p:nvPr/>
          </p:nvSpPr>
          <p:spPr bwMode="auto">
            <a:xfrm>
              <a:off x="911696" y="4324895"/>
              <a:ext cx="137703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s-ES_tradnl" sz="2800" b="1" dirty="0">
                  <a:latin typeface="Helvetica Neue"/>
                  <a:cs typeface="Helvetica Neue"/>
                </a:rPr>
                <a:t>Día 2 </a:t>
              </a:r>
              <a:endParaRPr lang="en-US" sz="2800" b="1" dirty="0">
                <a:latin typeface="Helvetica Neue"/>
                <a:cs typeface="Helvetica Neue"/>
              </a:endParaRPr>
            </a:p>
          </p:txBody>
        </p:sp>
        <p:sp>
          <p:nvSpPr>
            <p:cNvPr id="48" name="Oval 47"/>
            <p:cNvSpPr>
              <a:spLocks noChangeAspect="1"/>
            </p:cNvSpPr>
            <p:nvPr/>
          </p:nvSpPr>
          <p:spPr bwMode="auto">
            <a:xfrm>
              <a:off x="4718964" y="3421063"/>
              <a:ext cx="582232" cy="540000"/>
            </a:xfrm>
            <a:prstGeom prst="ellipse">
              <a:avLst/>
            </a:prstGeom>
            <a:solidFill>
              <a:srgbClr val="FF0000"/>
            </a:solidFill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49" name="Oval 48"/>
            <p:cNvSpPr>
              <a:spLocks noChangeAspect="1"/>
            </p:cNvSpPr>
            <p:nvPr/>
          </p:nvSpPr>
          <p:spPr bwMode="auto">
            <a:xfrm>
              <a:off x="3468493" y="3421063"/>
              <a:ext cx="582230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50" name="Straight Connector 49"/>
            <p:cNvCxnSpPr>
              <a:endCxn id="49" idx="6"/>
            </p:cNvCxnSpPr>
            <p:nvPr/>
          </p:nvCxnSpPr>
          <p:spPr bwMode="auto">
            <a:xfrm rot="10800000">
              <a:off x="4050723" y="3691062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515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9026738" y="4151842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812801" y="4726532"/>
            <a:ext cx="11379200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Gira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sucesivamente</a:t>
            </a:r>
            <a:r>
              <a:rPr lang="en-US" sz="2400" dirty="0">
                <a:latin typeface="Helvetica Neue Light"/>
                <a:cs typeface="Helvetica Neue Light"/>
              </a:rPr>
              <a:t> en </a:t>
            </a:r>
            <a:r>
              <a:rPr lang="en-US" sz="2400" dirty="0" err="1">
                <a:latin typeface="Helvetica Neue Light"/>
                <a:cs typeface="Helvetica Neue Light"/>
              </a:rPr>
              <a:t>torno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las</a:t>
            </a:r>
            <a:r>
              <a:rPr lang="en-US" sz="2400" dirty="0">
                <a:latin typeface="Helvetica Neue Light"/>
                <a:cs typeface="Helvetica Neue Light"/>
              </a:rPr>
              <a:t> personas de </a:t>
            </a:r>
            <a:r>
              <a:rPr lang="en-US" sz="2400" dirty="0" err="1">
                <a:latin typeface="Helvetica Neue Light"/>
                <a:cs typeface="Helvetica Neue Light"/>
              </a:rPr>
              <a:t>contacto</a:t>
            </a:r>
            <a:r>
              <a:rPr lang="en-US" sz="2400" dirty="0">
                <a:latin typeface="Helvetica Neue Light"/>
                <a:cs typeface="Helvetica Neue Light"/>
              </a:rPr>
              <a:t> de la persona </a:t>
            </a:r>
            <a:r>
              <a:rPr lang="en-US" sz="2400" dirty="0" err="1">
                <a:latin typeface="Helvetica Neue Light"/>
                <a:cs typeface="Helvetica Neue Light"/>
              </a:rPr>
              <a:t>infectada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</a:t>
            </a:r>
            <a:r>
              <a:rPr lang="en-US" sz="2400" dirty="0" err="1">
                <a:latin typeface="Helvetica Neue Light"/>
                <a:cs typeface="Helvetica Neue Light"/>
              </a:rPr>
              <a:t>Tira</a:t>
            </a:r>
            <a:r>
              <a:rPr lang="en-US" sz="2400" dirty="0">
                <a:latin typeface="Helvetica Neue Light"/>
                <a:cs typeface="Helvetica Neue Light"/>
              </a:rPr>
              <a:t> el dado. Si el </a:t>
            </a:r>
            <a:r>
              <a:rPr lang="en-US" sz="2400" dirty="0" err="1">
                <a:latin typeface="Helvetica Neue Light"/>
                <a:cs typeface="Helvetica Neue Light"/>
              </a:rPr>
              <a:t>número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es</a:t>
            </a:r>
            <a:r>
              <a:rPr lang="en-US" sz="2400" dirty="0">
                <a:latin typeface="Helvetica Neue Light"/>
                <a:cs typeface="Helvetica Neue Light"/>
              </a:rPr>
              <a:t> 1 </a:t>
            </a:r>
            <a:r>
              <a:rPr lang="en-US" sz="2400" dirty="0" err="1">
                <a:latin typeface="Helvetica Neue Light"/>
                <a:cs typeface="Helvetica Neue Light"/>
              </a:rPr>
              <a:t>ó</a:t>
            </a:r>
            <a:r>
              <a:rPr lang="en-US" sz="2400" dirty="0">
                <a:latin typeface="Helvetica Neue Light"/>
                <a:cs typeface="Helvetica Neue Light"/>
              </a:rPr>
              <a:t> 2, </a:t>
            </a:r>
            <a:r>
              <a:rPr lang="en-US" sz="2400" dirty="0" err="1">
                <a:latin typeface="Helvetica Neue Light"/>
                <a:cs typeface="Helvetica Neue Light"/>
              </a:rPr>
              <a:t>infecta</a:t>
            </a:r>
            <a:r>
              <a:rPr lang="en-US" sz="2400" dirty="0">
                <a:latin typeface="Helvetica Neue Light"/>
                <a:cs typeface="Helvetica Neue Light"/>
              </a:rPr>
              <a:t> a </a:t>
            </a:r>
            <a:r>
              <a:rPr lang="en-US" sz="2400" dirty="0" err="1">
                <a:latin typeface="Helvetica Neue Light"/>
                <a:cs typeface="Helvetica Neue Light"/>
              </a:rPr>
              <a:t>esa</a:t>
            </a:r>
            <a:r>
              <a:rPr lang="en-US" sz="2400" dirty="0">
                <a:latin typeface="Helvetica Neue Light"/>
                <a:cs typeface="Helvetica Neue Light"/>
              </a:rPr>
              <a:t> persona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Continua </a:t>
            </a:r>
            <a:r>
              <a:rPr lang="en-US" sz="2400" dirty="0" err="1">
                <a:latin typeface="Helvetica Neue Light"/>
                <a:cs typeface="Helvetica Neue Light"/>
              </a:rPr>
              <a:t>así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para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  <a:r>
              <a:rPr lang="en-US" sz="2400" dirty="0" err="1">
                <a:latin typeface="Helvetica Neue Light"/>
                <a:cs typeface="Helvetica Neue Light"/>
              </a:rPr>
              <a:t>todos</a:t>
            </a:r>
            <a:r>
              <a:rPr lang="en-US" sz="2400" dirty="0">
                <a:latin typeface="Helvetica Neue Light"/>
                <a:cs typeface="Helvetica Neue Light"/>
              </a:rPr>
              <a:t> los </a:t>
            </a:r>
            <a:r>
              <a:rPr lang="en-US" sz="2400" dirty="0" err="1">
                <a:latin typeface="Helvetica Neue Light"/>
                <a:cs typeface="Helvetica Neue Light"/>
              </a:rPr>
              <a:t>contactos</a:t>
            </a:r>
            <a:r>
              <a:rPr lang="en-US" sz="2400" dirty="0"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propaga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</a:p>
        </p:txBody>
      </p:sp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860896" y="1074208"/>
            <a:ext cx="9756240" cy="3486040"/>
            <a:chOff x="810096" y="1260475"/>
            <a:chExt cx="9756240" cy="3486040"/>
          </a:xfrm>
        </p:grpSpPr>
        <p:sp>
          <p:nvSpPr>
            <p:cNvPr id="3" name="Oval 2"/>
            <p:cNvSpPr>
              <a:spLocks noChangeAspect="1"/>
            </p:cNvSpPr>
            <p:nvPr/>
          </p:nvSpPr>
          <p:spPr bwMode="auto">
            <a:xfrm>
              <a:off x="164088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4" name="Oval 3"/>
            <p:cNvSpPr>
              <a:spLocks noChangeAspect="1"/>
            </p:cNvSpPr>
            <p:nvPr/>
          </p:nvSpPr>
          <p:spPr bwMode="auto">
            <a:xfrm>
              <a:off x="2936921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5" name="Oval 4"/>
            <p:cNvSpPr>
              <a:spLocks noChangeAspect="1"/>
            </p:cNvSpPr>
            <p:nvPr/>
          </p:nvSpPr>
          <p:spPr bwMode="auto">
            <a:xfrm>
              <a:off x="4116516" y="15922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 bwMode="auto">
            <a:xfrm>
              <a:off x="4718964" y="24304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 bwMode="auto">
            <a:xfrm>
              <a:off x="3468493" y="2430463"/>
              <a:ext cx="582230" cy="540000"/>
            </a:xfrm>
            <a:prstGeom prst="ellipse">
              <a:avLst/>
            </a:prstGeom>
            <a:solidFill>
              <a:srgbClr val="00FF00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4" name="Straight Connector 13"/>
            <p:cNvCxnSpPr>
              <a:stCxn id="6" idx="1"/>
              <a:endCxn id="5" idx="4"/>
            </p:cNvCxnSpPr>
            <p:nvPr/>
          </p:nvCxnSpPr>
          <p:spPr bwMode="auto">
            <a:xfrm rot="16200000" flipV="1">
              <a:off x="4417295" y="2122607"/>
              <a:ext cx="377281" cy="39660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7"/>
              <a:endCxn id="5" idx="4"/>
            </p:cNvCxnSpPr>
            <p:nvPr/>
          </p:nvCxnSpPr>
          <p:spPr bwMode="auto">
            <a:xfrm rot="5400000" flipH="1" flipV="1">
              <a:off x="3997908" y="2099832"/>
              <a:ext cx="377281" cy="44216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7" idx="5"/>
            </p:cNvCxnSpPr>
            <p:nvPr/>
          </p:nvCxnSpPr>
          <p:spPr bwMode="auto">
            <a:xfrm rot="16200000" flipV="1">
              <a:off x="4080462" y="2776377"/>
              <a:ext cx="608762" cy="838772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7" idx="4"/>
            </p:cNvCxnSpPr>
            <p:nvPr/>
          </p:nvCxnSpPr>
          <p:spPr bwMode="auto">
            <a:xfrm rot="5400000">
              <a:off x="3534308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  <a:endCxn id="7" idx="6"/>
            </p:cNvCxnSpPr>
            <p:nvPr/>
          </p:nvCxnSpPr>
          <p:spPr bwMode="auto">
            <a:xfrm rot="10800000">
              <a:off x="4050723" y="2700463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4"/>
            </p:cNvCxnSpPr>
            <p:nvPr/>
          </p:nvCxnSpPr>
          <p:spPr bwMode="auto">
            <a:xfrm rot="5400000">
              <a:off x="4784780" y="3195712"/>
              <a:ext cx="450600" cy="16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" idx="6"/>
              <a:endCxn id="4" idx="2"/>
            </p:cNvCxnSpPr>
            <p:nvPr/>
          </p:nvCxnSpPr>
          <p:spPr bwMode="auto">
            <a:xfrm>
              <a:off x="2223117" y="1862263"/>
              <a:ext cx="71380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" idx="2"/>
              <a:endCxn id="4" idx="6"/>
            </p:cNvCxnSpPr>
            <p:nvPr/>
          </p:nvCxnSpPr>
          <p:spPr bwMode="auto">
            <a:xfrm rot="10800000">
              <a:off x="3519146" y="1862263"/>
              <a:ext cx="597365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>
              <a:spLocks noChangeAspect="1"/>
            </p:cNvSpPr>
            <p:nvPr/>
          </p:nvSpPr>
          <p:spPr bwMode="auto">
            <a:xfrm>
              <a:off x="5933999" y="3421063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22" name="Straight Connector 121"/>
            <p:cNvCxnSpPr>
              <a:endCxn id="121" idx="2"/>
            </p:cNvCxnSpPr>
            <p:nvPr/>
          </p:nvCxnSpPr>
          <p:spPr bwMode="auto">
            <a:xfrm>
              <a:off x="5301196" y="3691063"/>
              <a:ext cx="63280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>
              <a:spLocks noChangeAspect="1"/>
            </p:cNvSpPr>
            <p:nvPr/>
          </p:nvSpPr>
          <p:spPr bwMode="auto">
            <a:xfrm>
              <a:off x="5935687" y="2381250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6" name="Oval 125"/>
            <p:cNvSpPr>
              <a:spLocks noChangeAspect="1"/>
            </p:cNvSpPr>
            <p:nvPr/>
          </p:nvSpPr>
          <p:spPr bwMode="auto">
            <a:xfrm>
              <a:off x="7392036" y="39401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 bwMode="auto">
            <a:xfrm>
              <a:off x="7295817" y="31019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8" name="Oval 127"/>
            <p:cNvSpPr>
              <a:spLocks noChangeAspect="1"/>
            </p:cNvSpPr>
            <p:nvPr/>
          </p:nvSpPr>
          <p:spPr bwMode="auto">
            <a:xfrm>
              <a:off x="7473038" y="18827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 bwMode="auto">
            <a:xfrm>
              <a:off x="8526067" y="1260475"/>
              <a:ext cx="582232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 bwMode="auto">
            <a:xfrm>
              <a:off x="9984106" y="1273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 bwMode="auto">
            <a:xfrm>
              <a:off x="8769079" y="27971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35" name="Straight Connector 134"/>
            <p:cNvCxnSpPr>
              <a:stCxn id="121" idx="5"/>
              <a:endCxn id="126" idx="2"/>
            </p:cNvCxnSpPr>
            <p:nvPr/>
          </p:nvCxnSpPr>
          <p:spPr bwMode="auto">
            <a:xfrm rot="16200000" flipH="1">
              <a:off x="6747410" y="3565547"/>
              <a:ext cx="328193" cy="961073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26" idx="5"/>
              <a:endCxn id="132" idx="2"/>
            </p:cNvCxnSpPr>
            <p:nvPr/>
          </p:nvCxnSpPr>
          <p:spPr bwMode="auto">
            <a:xfrm>
              <a:off x="7889002" y="4401094"/>
              <a:ext cx="1086936" cy="207015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27" idx="2"/>
              <a:endCxn id="121" idx="6"/>
            </p:cNvCxnSpPr>
            <p:nvPr/>
          </p:nvCxnSpPr>
          <p:spPr bwMode="auto">
            <a:xfrm rot="10800000" flipV="1">
              <a:off x="6516228" y="3371975"/>
              <a:ext cx="779588" cy="3190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26" idx="0"/>
              <a:endCxn id="127" idx="4"/>
            </p:cNvCxnSpPr>
            <p:nvPr/>
          </p:nvCxnSpPr>
          <p:spPr bwMode="auto">
            <a:xfrm rot="16200000" flipV="1">
              <a:off x="7485943" y="3742973"/>
              <a:ext cx="298200" cy="96219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7" idx="6"/>
              <a:endCxn id="131" idx="2"/>
            </p:cNvCxnSpPr>
            <p:nvPr/>
          </p:nvCxnSpPr>
          <p:spPr bwMode="auto">
            <a:xfrm flipV="1">
              <a:off x="7878049" y="3067175"/>
              <a:ext cx="891024" cy="3048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26" idx="6"/>
              <a:endCxn id="131" idx="3"/>
            </p:cNvCxnSpPr>
            <p:nvPr/>
          </p:nvCxnSpPr>
          <p:spPr bwMode="auto">
            <a:xfrm flipV="1">
              <a:off x="7974270" y="3258101"/>
              <a:ext cx="880071" cy="952081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21" idx="0"/>
              <a:endCxn id="125" idx="4"/>
            </p:cNvCxnSpPr>
            <p:nvPr/>
          </p:nvCxnSpPr>
          <p:spPr bwMode="auto">
            <a:xfrm rot="5400000" flipH="1" flipV="1">
              <a:off x="5976057" y="3170326"/>
              <a:ext cx="499813" cy="168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25" idx="6"/>
              <a:endCxn id="128" idx="2"/>
            </p:cNvCxnSpPr>
            <p:nvPr/>
          </p:nvCxnSpPr>
          <p:spPr bwMode="auto">
            <a:xfrm flipV="1">
              <a:off x="6517922" y="2152787"/>
              <a:ext cx="955123" cy="498475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28" idx="5"/>
              <a:endCxn id="131" idx="1"/>
            </p:cNvCxnSpPr>
            <p:nvPr/>
          </p:nvCxnSpPr>
          <p:spPr bwMode="auto">
            <a:xfrm rot="16200000" flipH="1">
              <a:off x="8145889" y="2167818"/>
              <a:ext cx="532562" cy="884337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25" idx="5"/>
              <a:endCxn id="131" idx="2"/>
            </p:cNvCxnSpPr>
            <p:nvPr/>
          </p:nvCxnSpPr>
          <p:spPr bwMode="auto">
            <a:xfrm rot="16200000" flipH="1">
              <a:off x="7488358" y="1786460"/>
              <a:ext cx="225006" cy="2336424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30" idx="2"/>
              <a:endCxn id="129" idx="6"/>
            </p:cNvCxnSpPr>
            <p:nvPr/>
          </p:nvCxnSpPr>
          <p:spPr bwMode="auto">
            <a:xfrm rot="10800000">
              <a:off x="9108307" y="1530475"/>
              <a:ext cx="875807" cy="1270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29" idx="3"/>
              <a:endCxn id="128" idx="7"/>
            </p:cNvCxnSpPr>
            <p:nvPr/>
          </p:nvCxnSpPr>
          <p:spPr bwMode="auto">
            <a:xfrm rot="5400000">
              <a:off x="8170437" y="1520964"/>
              <a:ext cx="240462" cy="641330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 bwMode="auto">
            <a:xfrm>
              <a:off x="9903104" y="2339975"/>
              <a:ext cx="582230" cy="540000"/>
            </a:xfrm>
            <a:prstGeom prst="ellipse">
              <a:avLst/>
            </a:prstGeom>
            <a:solidFill>
              <a:srgbClr val="00FF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66" name="Rectangle 3"/>
            <p:cNvSpPr>
              <a:spLocks noChangeArrowheads="1"/>
            </p:cNvSpPr>
            <p:nvPr/>
          </p:nvSpPr>
          <p:spPr bwMode="auto">
            <a:xfrm>
              <a:off x="810096" y="4223295"/>
              <a:ext cx="137703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s-ES_tradnl" sz="2800" b="1" dirty="0">
                  <a:latin typeface="Helvetica Neue"/>
                  <a:cs typeface="Helvetica Neue"/>
                </a:rPr>
                <a:t>Día 2 </a:t>
              </a:r>
              <a:endParaRPr lang="en-US" sz="2800" b="1" dirty="0">
                <a:latin typeface="Helvetica Neue"/>
                <a:cs typeface="Helvetica Neue"/>
              </a:endParaRPr>
            </a:p>
          </p:txBody>
        </p:sp>
        <p:pic>
          <p:nvPicPr>
            <p:cNvPr id="2" name="Picture 1" descr="dice2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076"/>
            <a:stretch/>
          </p:blipFill>
          <p:spPr>
            <a:xfrm>
              <a:off x="2062500" y="2921260"/>
              <a:ext cx="874420" cy="1050928"/>
            </a:xfrm>
            <a:prstGeom prst="rect">
              <a:avLst/>
            </a:prstGeom>
          </p:spPr>
        </p:pic>
        <p:sp>
          <p:nvSpPr>
            <p:cNvPr id="48" name="Oval 47"/>
            <p:cNvSpPr>
              <a:spLocks noChangeAspect="1"/>
            </p:cNvSpPr>
            <p:nvPr/>
          </p:nvSpPr>
          <p:spPr bwMode="auto">
            <a:xfrm>
              <a:off x="4718964" y="3421063"/>
              <a:ext cx="582232" cy="540000"/>
            </a:xfrm>
            <a:prstGeom prst="ellipse">
              <a:avLst/>
            </a:prstGeom>
            <a:solidFill>
              <a:srgbClr val="FF0000"/>
            </a:solidFill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pic>
          <p:nvPicPr>
            <p:cNvPr id="49" name="Picture 48" descr="dice1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779"/>
            <a:stretch/>
          </p:blipFill>
          <p:spPr>
            <a:xfrm>
              <a:off x="2067765" y="2963480"/>
              <a:ext cx="869157" cy="966007"/>
            </a:xfrm>
            <a:prstGeom prst="rect">
              <a:avLst/>
            </a:prstGeom>
          </p:spPr>
        </p:pic>
        <p:sp>
          <p:nvSpPr>
            <p:cNvPr id="50" name="Oval 49"/>
            <p:cNvSpPr>
              <a:spLocks noChangeAspect="1"/>
            </p:cNvSpPr>
            <p:nvPr/>
          </p:nvSpPr>
          <p:spPr bwMode="auto">
            <a:xfrm>
              <a:off x="3468493" y="3421063"/>
              <a:ext cx="582230" cy="540000"/>
            </a:xfrm>
            <a:prstGeom prst="ellipse">
              <a:avLst/>
            </a:prstGeom>
            <a:solidFill>
              <a:srgbClr val="FF000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51" name="Straight Connector 50"/>
            <p:cNvCxnSpPr>
              <a:endCxn id="50" idx="6"/>
            </p:cNvCxnSpPr>
            <p:nvPr/>
          </p:nvCxnSpPr>
          <p:spPr bwMode="auto">
            <a:xfrm rot="10800000">
              <a:off x="4050723" y="3691062"/>
              <a:ext cx="668240" cy="1588"/>
            </a:xfrm>
            <a:prstGeom prst="line">
              <a:avLst/>
            </a:prstGeom>
            <a:solidFill>
              <a:srgbClr val="3366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>
              <a:spLocks noChangeAspect="1"/>
            </p:cNvSpPr>
            <p:nvPr/>
          </p:nvSpPr>
          <p:spPr bwMode="auto">
            <a:xfrm>
              <a:off x="1970040" y="2921861"/>
              <a:ext cx="1068073" cy="990604"/>
            </a:xfrm>
            <a:prstGeom prst="ellipse">
              <a:avLst/>
            </a:prstGeom>
            <a:no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/>
            <a:p>
              <a:pPr algn="ctr">
                <a:defRPr/>
              </a:pPr>
              <a:endParaRPr lang="en-US" sz="20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0" y="0"/>
            <a:ext cx="12153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967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2725</Words>
  <Application>Microsoft Macintosh PowerPoint</Application>
  <PresentationFormat>Custom</PresentationFormat>
  <Paragraphs>266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James Mannoor</cp:lastModifiedBy>
  <cp:revision>19</cp:revision>
  <dcterms:created xsi:type="dcterms:W3CDTF">2015-07-20T15:19:23Z</dcterms:created>
  <dcterms:modified xsi:type="dcterms:W3CDTF">2017-12-15T09:21:13Z</dcterms:modified>
</cp:coreProperties>
</file>