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23" d="100"/>
          <a:sy n="123" d="100"/>
        </p:scale>
        <p:origin x="-69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870" y="2086769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Wstawanie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z 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miejsca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pic>
        <p:nvPicPr>
          <p:cNvPr id="3" name="Picture 2" descr="nsit_600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204737" y="3397250"/>
            <a:ext cx="3556290" cy="2482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	</a:t>
            </a: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2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Stopa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reprodukcji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9109226" cy="1112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Helvetica Neue"/>
                <a:cs typeface="Helvetica Neue"/>
              </a:rPr>
              <a:t>Definicja</a:t>
            </a: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Jest to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średnia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liczba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ludzi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które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zaraża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osoba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zarażona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na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początku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epidemii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0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Stopa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reprodukcji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5" y="2593471"/>
            <a:ext cx="7712226" cy="1112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 smtClean="0">
                <a:solidFill>
                  <a:schemeClr val="tx2"/>
                </a:solidFill>
                <a:latin typeface="Helvetica Neue"/>
                <a:cs typeface="Helvetica Neue"/>
              </a:rPr>
              <a:t>Definicja</a:t>
            </a:r>
            <a:r>
              <a:rPr lang="en-US" sz="28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Jest to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średnia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liczba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ludzi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które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zaraża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osoba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zarażona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na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początku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epidemii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pic>
        <p:nvPicPr>
          <p:cNvPr id="13" name="Picture 12" descr="nsit_600.g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002921" y="4562820"/>
            <a:ext cx="2318784" cy="1618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5999" y="4847709"/>
            <a:ext cx="16027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5000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=2</a:t>
            </a:r>
            <a:endParaRPr lang="en-US" sz="5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9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450710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Liczba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R0 jest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miarą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tego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jak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szybko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będzie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się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szerzyć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...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0209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Liczba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przypadków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 smtClean="0">
                <a:latin typeface="Helvetica Neue Light"/>
                <a:ea typeface="Times New Roman" charset="0"/>
                <a:cs typeface="Helvetica Neue Light"/>
              </a:rPr>
              <a:t>zachorowań</a:t>
            </a:r>
            <a:endParaRPr lang="en-US" dirty="0" smtClean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b="1" dirty="0" err="1" smtClean="0">
                <a:latin typeface="Helvetica Neue"/>
                <a:ea typeface="Times New Roman" charset="0"/>
                <a:cs typeface="Helvetica Neue"/>
              </a:rPr>
              <a:t>maleje</a:t>
            </a:r>
            <a:r>
              <a:rPr lang="en-US" b="1" dirty="0" smtClean="0">
                <a:latin typeface="Helvetica Neue"/>
                <a:ea typeface="Times New Roman" charset="0"/>
                <a:cs typeface="Helvetica Neue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przy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każdym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kroku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Stopa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reprodukcji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3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399088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Liczba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R0 jest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miarą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tego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jak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szybko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będzie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się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szerzyć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...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Liczba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przypadków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zachorowań</a:t>
            </a:r>
            <a:endParaRPr lang="en-US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b="1" dirty="0" err="1">
                <a:latin typeface="Helvetica Neue"/>
                <a:ea typeface="Times New Roman" charset="0"/>
                <a:cs typeface="Helvetica Neue"/>
              </a:rPr>
              <a:t>maleje</a:t>
            </a:r>
            <a:r>
              <a:rPr lang="en-US" b="1" dirty="0">
                <a:latin typeface="Helvetica Neue"/>
                <a:ea typeface="Times New Roman" charset="0"/>
                <a:cs typeface="Helvetica Neue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przy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każdym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kroku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>
              <a:defRPr/>
            </a:pP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Liczba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przypadków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zachorowań</a:t>
            </a:r>
            <a:endParaRPr lang="en-US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b="1" dirty="0" err="1">
                <a:latin typeface="Helvetica Neue"/>
                <a:ea typeface="Times New Roman" charset="0"/>
                <a:cs typeface="Helvetica Neue"/>
              </a:rPr>
              <a:t>maleje</a:t>
            </a:r>
            <a:r>
              <a:rPr lang="en-US" b="1" dirty="0">
                <a:latin typeface="Helvetica Neue"/>
                <a:ea typeface="Times New Roman" charset="0"/>
                <a:cs typeface="Helvetica Neue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przy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każdym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kroku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/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45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Stopa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reprodukcji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102" name="TextBox 10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0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  <a:endParaRPr lang="en-GB" sz="1200" dirty="0" smtClean="0">
              <a:solidFill>
                <a:srgbClr val="A6A6A6"/>
              </a:solidFill>
              <a:latin typeface="Calibri" charset="0"/>
              <a:ea typeface="Times New Roman" charset="0"/>
              <a:cs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1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4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7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487"/>
          <p:cNvGrpSpPr>
            <a:grpSpLocks/>
          </p:cNvGrpSpPr>
          <p:nvPr/>
        </p:nvGrpSpPr>
        <p:grpSpPr bwMode="auto">
          <a:xfrm>
            <a:off x="7179469" y="228600"/>
            <a:ext cx="3200400" cy="6096000"/>
            <a:chOff x="5943600" y="228600"/>
            <a:chExt cx="3200400" cy="6096000"/>
          </a:xfrm>
        </p:grpSpPr>
        <p:grpSp>
          <p:nvGrpSpPr>
            <p:cNvPr id="68" name="Group 599"/>
            <p:cNvGrpSpPr>
              <a:grpSpLocks/>
            </p:cNvGrpSpPr>
            <p:nvPr/>
          </p:nvGrpSpPr>
          <p:grpSpPr bwMode="auto">
            <a:xfrm>
              <a:off x="6629400" y="381000"/>
              <a:ext cx="609600" cy="1295400"/>
              <a:chOff x="609600" y="5486400"/>
              <a:chExt cx="609600" cy="129540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06"/>
            <p:cNvGrpSpPr>
              <a:grpSpLocks/>
            </p:cNvGrpSpPr>
            <p:nvPr/>
          </p:nvGrpSpPr>
          <p:grpSpPr bwMode="auto">
            <a:xfrm>
              <a:off x="6019800" y="533400"/>
              <a:ext cx="609600" cy="1295400"/>
              <a:chOff x="609600" y="5486400"/>
              <a:chExt cx="609600" cy="1295400"/>
            </a:xfrm>
          </p:grpSpPr>
          <p:sp>
            <p:nvSpPr>
              <p:cNvPr id="281" name="Rounded Rectangle 28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13"/>
            <p:cNvGrpSpPr>
              <a:grpSpLocks/>
            </p:cNvGrpSpPr>
            <p:nvPr/>
          </p:nvGrpSpPr>
          <p:grpSpPr bwMode="auto">
            <a:xfrm>
              <a:off x="6934200" y="914400"/>
              <a:ext cx="609600" cy="1295400"/>
              <a:chOff x="609600" y="5486400"/>
              <a:chExt cx="609600" cy="1295400"/>
            </a:xfrm>
          </p:grpSpPr>
          <p:sp>
            <p:nvSpPr>
              <p:cNvPr id="275" name="Rounded Rectangle 27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620"/>
            <p:cNvGrpSpPr>
              <a:grpSpLocks/>
            </p:cNvGrpSpPr>
            <p:nvPr/>
          </p:nvGrpSpPr>
          <p:grpSpPr bwMode="auto">
            <a:xfrm>
              <a:off x="7162800" y="228600"/>
              <a:ext cx="609600" cy="1295400"/>
              <a:chOff x="609600" y="5486400"/>
              <a:chExt cx="609600" cy="1295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627"/>
            <p:cNvGrpSpPr>
              <a:grpSpLocks/>
            </p:cNvGrpSpPr>
            <p:nvPr/>
          </p:nvGrpSpPr>
          <p:grpSpPr bwMode="auto">
            <a:xfrm>
              <a:off x="6400800" y="1295400"/>
              <a:ext cx="609600" cy="1295400"/>
              <a:chOff x="609600" y="5486400"/>
              <a:chExt cx="609600" cy="1295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634"/>
            <p:cNvGrpSpPr>
              <a:grpSpLocks/>
            </p:cNvGrpSpPr>
            <p:nvPr/>
          </p:nvGrpSpPr>
          <p:grpSpPr bwMode="auto">
            <a:xfrm>
              <a:off x="5943600" y="1752600"/>
              <a:ext cx="609600" cy="1295400"/>
              <a:chOff x="609600" y="5486400"/>
              <a:chExt cx="609600" cy="1295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641"/>
            <p:cNvGrpSpPr>
              <a:grpSpLocks/>
            </p:cNvGrpSpPr>
            <p:nvPr/>
          </p:nvGrpSpPr>
          <p:grpSpPr bwMode="auto">
            <a:xfrm>
              <a:off x="6858000" y="2057400"/>
              <a:ext cx="609600" cy="1295400"/>
              <a:chOff x="609600" y="5486400"/>
              <a:chExt cx="609600" cy="129540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648"/>
            <p:cNvGrpSpPr>
              <a:grpSpLocks/>
            </p:cNvGrpSpPr>
            <p:nvPr/>
          </p:nvGrpSpPr>
          <p:grpSpPr bwMode="auto">
            <a:xfrm>
              <a:off x="7543800" y="1295400"/>
              <a:ext cx="609600" cy="1295400"/>
              <a:chOff x="609600" y="5486400"/>
              <a:chExt cx="609600" cy="1295400"/>
            </a:xfrm>
          </p:grpSpPr>
          <p:sp>
            <p:nvSpPr>
              <p:cNvPr id="245" name="Rounded Rectangle 24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655"/>
            <p:cNvGrpSpPr>
              <a:grpSpLocks/>
            </p:cNvGrpSpPr>
            <p:nvPr/>
          </p:nvGrpSpPr>
          <p:grpSpPr bwMode="auto">
            <a:xfrm>
              <a:off x="7620000" y="228600"/>
              <a:ext cx="609600" cy="1295400"/>
              <a:chOff x="609600" y="5486400"/>
              <a:chExt cx="609600" cy="129540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662"/>
            <p:cNvGrpSpPr>
              <a:grpSpLocks/>
            </p:cNvGrpSpPr>
            <p:nvPr/>
          </p:nvGrpSpPr>
          <p:grpSpPr bwMode="auto">
            <a:xfrm>
              <a:off x="7315200" y="1524000"/>
              <a:ext cx="609600" cy="1295400"/>
              <a:chOff x="609600" y="5486400"/>
              <a:chExt cx="609600" cy="1295400"/>
            </a:xfrm>
          </p:grpSpPr>
          <p:sp>
            <p:nvSpPr>
              <p:cNvPr id="233" name="Rounded Rectangle 23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669"/>
            <p:cNvGrpSpPr>
              <a:grpSpLocks/>
            </p:cNvGrpSpPr>
            <p:nvPr/>
          </p:nvGrpSpPr>
          <p:grpSpPr bwMode="auto">
            <a:xfrm>
              <a:off x="7848600" y="2362200"/>
              <a:ext cx="609600" cy="1295400"/>
              <a:chOff x="609600" y="5486400"/>
              <a:chExt cx="609600" cy="12954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676"/>
            <p:cNvGrpSpPr>
              <a:grpSpLocks/>
            </p:cNvGrpSpPr>
            <p:nvPr/>
          </p:nvGrpSpPr>
          <p:grpSpPr bwMode="auto">
            <a:xfrm>
              <a:off x="8077200" y="1295400"/>
              <a:ext cx="609600" cy="1295400"/>
              <a:chOff x="609600" y="5486400"/>
              <a:chExt cx="609600" cy="1295400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683"/>
            <p:cNvGrpSpPr>
              <a:grpSpLocks/>
            </p:cNvGrpSpPr>
            <p:nvPr/>
          </p:nvGrpSpPr>
          <p:grpSpPr bwMode="auto">
            <a:xfrm>
              <a:off x="6629400" y="2971800"/>
              <a:ext cx="609600" cy="1295400"/>
              <a:chOff x="609600" y="5486400"/>
              <a:chExt cx="609600" cy="129540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690"/>
            <p:cNvGrpSpPr>
              <a:grpSpLocks/>
            </p:cNvGrpSpPr>
            <p:nvPr/>
          </p:nvGrpSpPr>
          <p:grpSpPr bwMode="auto">
            <a:xfrm>
              <a:off x="6172200" y="2667000"/>
              <a:ext cx="609600" cy="1295400"/>
              <a:chOff x="609600" y="5486400"/>
              <a:chExt cx="609600" cy="1295400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697"/>
            <p:cNvGrpSpPr>
              <a:grpSpLocks/>
            </p:cNvGrpSpPr>
            <p:nvPr/>
          </p:nvGrpSpPr>
          <p:grpSpPr bwMode="auto">
            <a:xfrm>
              <a:off x="7315200" y="2895600"/>
              <a:ext cx="609600" cy="1295400"/>
              <a:chOff x="609600" y="5486400"/>
              <a:chExt cx="609600" cy="1295400"/>
            </a:xfrm>
          </p:grpSpPr>
          <p:sp>
            <p:nvSpPr>
              <p:cNvPr id="203" name="Rounded Rectangle 20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704"/>
            <p:cNvGrpSpPr>
              <a:grpSpLocks/>
            </p:cNvGrpSpPr>
            <p:nvPr/>
          </p:nvGrpSpPr>
          <p:grpSpPr bwMode="auto">
            <a:xfrm>
              <a:off x="8153400" y="2971800"/>
              <a:ext cx="609600" cy="1295400"/>
              <a:chOff x="609600" y="5486400"/>
              <a:chExt cx="609600" cy="12954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711"/>
            <p:cNvGrpSpPr>
              <a:grpSpLocks/>
            </p:cNvGrpSpPr>
            <p:nvPr/>
          </p:nvGrpSpPr>
          <p:grpSpPr bwMode="auto">
            <a:xfrm>
              <a:off x="8534400" y="1219200"/>
              <a:ext cx="609600" cy="1295400"/>
              <a:chOff x="609600" y="5486400"/>
              <a:chExt cx="609600" cy="1295400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718"/>
            <p:cNvGrpSpPr>
              <a:grpSpLocks/>
            </p:cNvGrpSpPr>
            <p:nvPr/>
          </p:nvGrpSpPr>
          <p:grpSpPr bwMode="auto">
            <a:xfrm>
              <a:off x="5943600" y="2971800"/>
              <a:ext cx="609600" cy="1295400"/>
              <a:chOff x="609600" y="5486400"/>
              <a:chExt cx="609600" cy="1295400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725"/>
            <p:cNvGrpSpPr>
              <a:grpSpLocks/>
            </p:cNvGrpSpPr>
            <p:nvPr/>
          </p:nvGrpSpPr>
          <p:grpSpPr bwMode="auto">
            <a:xfrm>
              <a:off x="8534400" y="3581400"/>
              <a:ext cx="609600" cy="1295400"/>
              <a:chOff x="609600" y="5486400"/>
              <a:chExt cx="609600" cy="12954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732"/>
            <p:cNvGrpSpPr>
              <a:grpSpLocks/>
            </p:cNvGrpSpPr>
            <p:nvPr/>
          </p:nvGrpSpPr>
          <p:grpSpPr bwMode="auto">
            <a:xfrm>
              <a:off x="7162800" y="2667000"/>
              <a:ext cx="609600" cy="1295400"/>
              <a:chOff x="609600" y="5486400"/>
              <a:chExt cx="609600" cy="1295400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739"/>
            <p:cNvGrpSpPr>
              <a:grpSpLocks/>
            </p:cNvGrpSpPr>
            <p:nvPr/>
          </p:nvGrpSpPr>
          <p:grpSpPr bwMode="auto">
            <a:xfrm>
              <a:off x="6324600" y="3733800"/>
              <a:ext cx="609600" cy="1295400"/>
              <a:chOff x="609600" y="5486400"/>
              <a:chExt cx="609600" cy="12954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746"/>
            <p:cNvGrpSpPr>
              <a:grpSpLocks/>
            </p:cNvGrpSpPr>
            <p:nvPr/>
          </p:nvGrpSpPr>
          <p:grpSpPr bwMode="auto">
            <a:xfrm>
              <a:off x="6858000" y="3810000"/>
              <a:ext cx="609600" cy="1295400"/>
              <a:chOff x="609600" y="5486400"/>
              <a:chExt cx="609600" cy="1295400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753"/>
            <p:cNvGrpSpPr>
              <a:grpSpLocks/>
            </p:cNvGrpSpPr>
            <p:nvPr/>
          </p:nvGrpSpPr>
          <p:grpSpPr bwMode="auto">
            <a:xfrm>
              <a:off x="6781800" y="4495800"/>
              <a:ext cx="609600" cy="1295400"/>
              <a:chOff x="609600" y="5486400"/>
              <a:chExt cx="609600" cy="129540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760"/>
            <p:cNvGrpSpPr>
              <a:grpSpLocks/>
            </p:cNvGrpSpPr>
            <p:nvPr/>
          </p:nvGrpSpPr>
          <p:grpSpPr bwMode="auto">
            <a:xfrm>
              <a:off x="7543800" y="3810000"/>
              <a:ext cx="609600" cy="1295400"/>
              <a:chOff x="609600" y="5486400"/>
              <a:chExt cx="609600" cy="12954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767"/>
            <p:cNvGrpSpPr>
              <a:grpSpLocks/>
            </p:cNvGrpSpPr>
            <p:nvPr/>
          </p:nvGrpSpPr>
          <p:grpSpPr bwMode="auto">
            <a:xfrm>
              <a:off x="8382000" y="2362200"/>
              <a:ext cx="609600" cy="1295400"/>
              <a:chOff x="609600" y="5486400"/>
              <a:chExt cx="609600" cy="12954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774"/>
            <p:cNvGrpSpPr>
              <a:grpSpLocks/>
            </p:cNvGrpSpPr>
            <p:nvPr/>
          </p:nvGrpSpPr>
          <p:grpSpPr bwMode="auto">
            <a:xfrm>
              <a:off x="7239000" y="3962400"/>
              <a:ext cx="609600" cy="1295400"/>
              <a:chOff x="609600" y="5486400"/>
              <a:chExt cx="609600" cy="1295400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781"/>
            <p:cNvGrpSpPr>
              <a:grpSpLocks/>
            </p:cNvGrpSpPr>
            <p:nvPr/>
          </p:nvGrpSpPr>
          <p:grpSpPr bwMode="auto">
            <a:xfrm>
              <a:off x="7772400" y="4800600"/>
              <a:ext cx="609600" cy="1295400"/>
              <a:chOff x="609600" y="5486400"/>
              <a:chExt cx="609600" cy="1295400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788"/>
            <p:cNvGrpSpPr>
              <a:grpSpLocks/>
            </p:cNvGrpSpPr>
            <p:nvPr/>
          </p:nvGrpSpPr>
          <p:grpSpPr bwMode="auto">
            <a:xfrm>
              <a:off x="8001000" y="3733800"/>
              <a:ext cx="609600" cy="1295400"/>
              <a:chOff x="609600" y="5486400"/>
              <a:chExt cx="609600" cy="1295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795"/>
            <p:cNvGrpSpPr>
              <a:grpSpLocks/>
            </p:cNvGrpSpPr>
            <p:nvPr/>
          </p:nvGrpSpPr>
          <p:grpSpPr bwMode="auto">
            <a:xfrm>
              <a:off x="6400800" y="5029200"/>
              <a:ext cx="609600" cy="1295400"/>
              <a:chOff x="609600" y="5486400"/>
              <a:chExt cx="609600" cy="1295400"/>
            </a:xfrm>
          </p:grpSpPr>
          <p:sp>
            <p:nvSpPr>
              <p:cNvPr id="119" name="Rounded Rectangle 11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802"/>
            <p:cNvGrpSpPr>
              <a:grpSpLocks/>
            </p:cNvGrpSpPr>
            <p:nvPr/>
          </p:nvGrpSpPr>
          <p:grpSpPr bwMode="auto">
            <a:xfrm>
              <a:off x="7391400" y="4953000"/>
              <a:ext cx="609600" cy="1295400"/>
              <a:chOff x="609600" y="5486400"/>
              <a:chExt cx="609600" cy="12954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809"/>
            <p:cNvGrpSpPr>
              <a:grpSpLocks/>
            </p:cNvGrpSpPr>
            <p:nvPr/>
          </p:nvGrpSpPr>
          <p:grpSpPr bwMode="auto">
            <a:xfrm>
              <a:off x="8382000" y="4648200"/>
              <a:ext cx="609600" cy="1295400"/>
              <a:chOff x="609600" y="5486400"/>
              <a:chExt cx="609600" cy="12954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816"/>
            <p:cNvGrpSpPr>
              <a:grpSpLocks/>
            </p:cNvGrpSpPr>
            <p:nvPr/>
          </p:nvGrpSpPr>
          <p:grpSpPr bwMode="auto">
            <a:xfrm>
              <a:off x="8229600" y="304800"/>
              <a:ext cx="609600" cy="1295400"/>
              <a:chOff x="609600" y="5486400"/>
              <a:chExt cx="609600" cy="1295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7543801" y="25908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32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465" name="TextBox 46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6" name="Rectangle 46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5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icture 42" descr="gl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250" y="1168400"/>
            <a:ext cx="431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" name="Text Box 44"/>
          <p:cNvSpPr txBox="1">
            <a:spLocks noChangeArrowheads="1"/>
          </p:cNvSpPr>
          <p:nvPr/>
        </p:nvSpPr>
        <p:spPr bwMode="auto">
          <a:xfrm>
            <a:off x="7044849" y="2997201"/>
            <a:ext cx="21237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chemeClr val="bg1"/>
                </a:solidFill>
              </a:rPr>
              <a:t>33 </a:t>
            </a:r>
            <a:r>
              <a:rPr lang="en-GB" sz="4000" b="1" dirty="0" err="1">
                <a:solidFill>
                  <a:schemeClr val="bg1"/>
                </a:solidFill>
              </a:rPr>
              <a:t>kroki</a:t>
            </a:r>
            <a:r>
              <a:rPr lang="en-GB" sz="4000" b="1" dirty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67" name="Table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41701"/>
              </p:ext>
            </p:extLst>
          </p:nvPr>
        </p:nvGraphicFramePr>
        <p:xfrm>
          <a:off x="2078283" y="495571"/>
          <a:ext cx="1490422" cy="587907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90422"/>
              </a:tblGrid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64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128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256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512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1,024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2,048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4,096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8,192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16,384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32,768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65,536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859" marR="434318" marT="42429" marB="42429"/>
                </a:tc>
              </a:tr>
            </a:tbl>
          </a:graphicData>
        </a:graphic>
      </p:graphicFrame>
      <p:graphicFrame>
        <p:nvGraphicFramePr>
          <p:cNvPr id="468" name="Table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32538"/>
              </p:ext>
            </p:extLst>
          </p:nvPr>
        </p:nvGraphicFramePr>
        <p:xfrm>
          <a:off x="3999243" y="495575"/>
          <a:ext cx="1882917" cy="587907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882917"/>
              </a:tblGrid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131,072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262,144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524,288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1,048,576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2,097,152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4,194,304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8,388,608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16,777,216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33,554,432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67,108,864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134,217,728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268,435,456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536,870,912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1,073,741,824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2,147,483,648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4,294,967,296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  <a:tr h="345828"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8,589,934,592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5394" marR="235338" marT="42697" marB="42697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848" y="1406243"/>
            <a:ext cx="651990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„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Ludzie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byli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zaniepokojeni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kiedy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model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Centrów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Kontroli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Prewencji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Chorób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przewidywał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77 </a:t>
            </a:r>
            <a:r>
              <a:rPr lang="en-US" sz="3000" b="1" dirty="0" err="1">
                <a:solidFill>
                  <a:srgbClr val="0000FF"/>
                </a:solidFill>
                <a:latin typeface="Helvetica Neue"/>
                <a:cs typeface="Helvetica Neue"/>
              </a:rPr>
              <a:t>bilionów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Helvetica Neue"/>
                <a:cs typeface="Helvetica Neue"/>
              </a:rPr>
              <a:t>przypadków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Helvetica Neue"/>
                <a:cs typeface="Helvetica Neue"/>
              </a:rPr>
              <a:t>zachorowań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jeśli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nie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zostaną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podjęte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żadne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działania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mające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na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celu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powstrzymanie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” - Ben Cooper, 2006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980" y="4889407"/>
            <a:ext cx="2924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– Ben Cooper, 2006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9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808</Words>
  <Application>Microsoft Macintosh PowerPoint</Application>
  <PresentationFormat>Custom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Spilios</cp:lastModifiedBy>
  <cp:revision>10</cp:revision>
  <dcterms:created xsi:type="dcterms:W3CDTF">2015-07-20T15:19:23Z</dcterms:created>
  <dcterms:modified xsi:type="dcterms:W3CDTF">2017-08-07T13:21:35Z</dcterms:modified>
</cp:coreProperties>
</file>