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9" autoAdjust="0"/>
    <p:restoredTop sz="95799" autoAdjust="0"/>
  </p:normalViewPr>
  <p:slideViewPr>
    <p:cSldViewPr snapToGrid="0">
      <p:cViewPr varScale="1">
        <p:scale>
          <a:sx n="117" d="100"/>
          <a:sy n="117" d="100"/>
        </p:scale>
        <p:origin x="-65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0579F2-9E04-4740-B111-58ADD3C41A57}" type="datetimeFigureOut">
              <a:rPr lang="en-GB" smtClean="0"/>
              <a:pPr/>
              <a:t>15.08.17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7B57BE-73C0-418F-9F80-D063FF79DBE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439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15.08.17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972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15.08.17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976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15.08.17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479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15.08.17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423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15.08.17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636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15.08.17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613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15.08.17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013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15.08.17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3446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15.08.17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291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15.08.17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638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15.08.17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879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630E2-0E3E-49EB-997D-01400722AB5A}" type="datetimeFigureOut">
              <a:rPr lang="en-GB" smtClean="0"/>
              <a:pPr/>
              <a:t>15.08.17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390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Relationship Id="rId3" Type="http://schemas.openxmlformats.org/officeDocument/2006/relationships/image" Target="../media/image1.gi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35870" y="2086769"/>
            <a:ext cx="97202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5000" dirty="0">
                <a:solidFill>
                  <a:schemeClr val="tx2"/>
                </a:solidFill>
                <a:latin typeface="Helvetica Neue Light"/>
                <a:cs typeface="Helvetica Neue Light"/>
              </a:rPr>
              <a:t>La malattia dello stare in piedi </a:t>
            </a:r>
            <a:endParaRPr lang="en-US" sz="5000" dirty="0">
              <a:latin typeface="Helvetica Neue Light"/>
              <a:cs typeface="Helvetica Neue Light"/>
            </a:endParaRPr>
          </a:p>
        </p:txBody>
      </p:sp>
      <p:pic>
        <p:nvPicPr>
          <p:cNvPr id="3" name="Picture 2" descr="nsit_600.gif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04" t="4398" r="20133" b="51158"/>
          <a:stretch/>
        </p:blipFill>
        <p:spPr>
          <a:xfrm>
            <a:off x="4204737" y="3397250"/>
            <a:ext cx="3556290" cy="248273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0"/>
            <a:ext cx="121539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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Numero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40: Estate 2017 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it-IT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Materiale aggiuntivo per l’articolo:</a:t>
            </a:r>
          </a:p>
          <a:p>
            <a:pPr marL="182880">
              <a:spcAft>
                <a:spcPts val="600"/>
              </a:spcAft>
            </a:pPr>
            <a:r>
              <a:rPr lang="en-US" sz="1200" kern="1200" dirty="0" err="1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US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A et al. 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323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30268" y="1227536"/>
            <a:ext cx="90958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it-IT" sz="3000" b="1" dirty="0">
                <a:solidFill>
                  <a:schemeClr val="tx2"/>
                </a:solidFill>
                <a:latin typeface="Helvetica Neue"/>
                <a:cs typeface="Helvetica Neue"/>
              </a:rPr>
              <a:t>Il tasso di Riproduzione (R0) </a:t>
            </a:r>
            <a:endParaRPr lang="en-US" sz="3000" b="1" dirty="0">
              <a:solidFill>
                <a:schemeClr val="tx2"/>
              </a:solidFill>
              <a:latin typeface="Helvetica Neue"/>
              <a:cs typeface="Helvetica Neue"/>
            </a:endParaRPr>
          </a:p>
        </p:txBody>
      </p:sp>
      <p:pic>
        <p:nvPicPr>
          <p:cNvPr id="4" name="Picture 3" descr="015_people-silhouettes-vector-l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40" t="6151" r="19257"/>
          <a:stretch/>
        </p:blipFill>
        <p:spPr>
          <a:xfrm>
            <a:off x="7673879" y="1101398"/>
            <a:ext cx="386220" cy="967167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8114109" y="1513298"/>
            <a:ext cx="499181" cy="675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8114102" y="851535"/>
            <a:ext cx="636750" cy="513478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8114102" y="1695979"/>
            <a:ext cx="636750" cy="527156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8801484" y="973713"/>
            <a:ext cx="577402" cy="9387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500" dirty="0">
                <a:solidFill>
                  <a:schemeClr val="tx2"/>
                </a:solidFill>
                <a:latin typeface="Helvetica Neue Light"/>
                <a:cs typeface="Helvetica Neue Light"/>
              </a:rPr>
              <a:t>?</a:t>
            </a:r>
            <a:endParaRPr lang="en-US" sz="5500" dirty="0"/>
          </a:p>
        </p:txBody>
      </p:sp>
      <p:sp>
        <p:nvSpPr>
          <p:cNvPr id="7" name="Rectangle 6"/>
          <p:cNvSpPr/>
          <p:nvPr/>
        </p:nvSpPr>
        <p:spPr>
          <a:xfrm>
            <a:off x="2130274" y="2593471"/>
            <a:ext cx="8212505" cy="1112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it-IT" sz="2800" b="1" dirty="0">
                <a:solidFill>
                  <a:schemeClr val="tx2"/>
                </a:solidFill>
                <a:latin typeface="Helvetica Neue"/>
                <a:cs typeface="Helvetica Neue"/>
              </a:rPr>
              <a:t>Definizione </a:t>
            </a:r>
            <a:r>
              <a:rPr lang="en-US" sz="2800" b="1" dirty="0">
                <a:solidFill>
                  <a:schemeClr val="tx2"/>
                </a:solidFill>
                <a:latin typeface="Helvetica Neue"/>
                <a:cs typeface="Helvetica Neue"/>
              </a:rPr>
              <a:t>: </a:t>
            </a:r>
            <a:r>
              <a:rPr lang="it-IT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Il numero medio di individui che</a:t>
            </a:r>
          </a:p>
          <a:p>
            <a:pPr>
              <a:lnSpc>
                <a:spcPct val="120000"/>
              </a:lnSpc>
            </a:pPr>
            <a:r>
              <a:rPr lang="it-IT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una persona infetta contagia all’inizio di un’epidemia </a:t>
            </a:r>
            <a:endParaRPr lang="en-US" sz="2800" dirty="0">
              <a:solidFill>
                <a:schemeClr val="tx2"/>
              </a:solidFill>
              <a:latin typeface="Helvetica Neue Light"/>
              <a:cs typeface="Helvetica Neue Ligh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0"/>
            <a:ext cx="121539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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Numero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40: Estate 2017 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it-IT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Materiale aggiuntivo per l’articolo:</a:t>
            </a:r>
          </a:p>
          <a:p>
            <a:pPr marL="182880">
              <a:spcAft>
                <a:spcPts val="600"/>
              </a:spcAft>
            </a:pPr>
            <a:r>
              <a:rPr lang="en-US" sz="1200" kern="1200" dirty="0" err="1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US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A et al. 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302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30268" y="1227536"/>
            <a:ext cx="909587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it-IT" sz="3000" b="1" dirty="0">
                <a:solidFill>
                  <a:schemeClr val="tx2"/>
                </a:solidFill>
                <a:latin typeface="Helvetica Neue"/>
                <a:cs typeface="Helvetica Neue"/>
              </a:rPr>
              <a:t>Il tasso di Riproduzione (</a:t>
            </a:r>
            <a:r>
              <a:rPr lang="it-IT" sz="3000" b="1" dirty="0" smtClean="0">
                <a:solidFill>
                  <a:schemeClr val="tx2"/>
                </a:solidFill>
                <a:latin typeface="Helvetica Neue"/>
                <a:cs typeface="Helvetica Neue"/>
              </a:rPr>
              <a:t>R0</a:t>
            </a:r>
            <a:r>
              <a:rPr lang="en-US" sz="3200" b="1" dirty="0" smtClean="0">
                <a:solidFill>
                  <a:schemeClr val="tx2"/>
                </a:solidFill>
                <a:latin typeface="Helvetica Neue"/>
                <a:cs typeface="Helvetica Neue"/>
              </a:rPr>
              <a:t>)</a:t>
            </a:r>
            <a:endParaRPr lang="en-US" sz="3000" b="1" dirty="0">
              <a:solidFill>
                <a:schemeClr val="tx2"/>
              </a:solidFill>
              <a:latin typeface="Helvetica Neue"/>
              <a:cs typeface="Helvetica Neue"/>
            </a:endParaRPr>
          </a:p>
        </p:txBody>
      </p:sp>
      <p:pic>
        <p:nvPicPr>
          <p:cNvPr id="4" name="Picture 3" descr="015_people-silhouettes-vector-l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40" t="6151" r="19257"/>
          <a:stretch/>
        </p:blipFill>
        <p:spPr>
          <a:xfrm>
            <a:off x="7673879" y="1101398"/>
            <a:ext cx="386220" cy="967167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8114109" y="1513298"/>
            <a:ext cx="499181" cy="675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8114102" y="851535"/>
            <a:ext cx="636750" cy="513478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8114102" y="1695979"/>
            <a:ext cx="636750" cy="527156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8801484" y="973713"/>
            <a:ext cx="577402" cy="9387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500" dirty="0">
                <a:solidFill>
                  <a:schemeClr val="tx2"/>
                </a:solidFill>
                <a:latin typeface="Helvetica Neue Light"/>
                <a:cs typeface="Helvetica Neue Light"/>
              </a:rPr>
              <a:t>?</a:t>
            </a:r>
            <a:endParaRPr lang="en-US" sz="5500" dirty="0"/>
          </a:p>
        </p:txBody>
      </p:sp>
      <p:sp>
        <p:nvSpPr>
          <p:cNvPr id="7" name="Rectangle 6"/>
          <p:cNvSpPr/>
          <p:nvPr/>
        </p:nvSpPr>
        <p:spPr>
          <a:xfrm>
            <a:off x="2130274" y="2593471"/>
            <a:ext cx="8315097" cy="1112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it-IT" sz="2800" b="1" dirty="0">
                <a:solidFill>
                  <a:schemeClr val="tx2"/>
                </a:solidFill>
                <a:latin typeface="Helvetica Neue"/>
                <a:cs typeface="Helvetica Neue"/>
              </a:rPr>
              <a:t>Definizione </a:t>
            </a:r>
            <a:r>
              <a:rPr lang="en-US" sz="2800" b="1" dirty="0" smtClean="0">
                <a:solidFill>
                  <a:schemeClr val="tx2"/>
                </a:solidFill>
                <a:latin typeface="Helvetica Neue"/>
                <a:cs typeface="Helvetica Neue"/>
              </a:rPr>
              <a:t>: </a:t>
            </a:r>
            <a:r>
              <a:rPr lang="it-IT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Il numero medio di individui </a:t>
            </a:r>
            <a:r>
              <a:rPr lang="it-IT" sz="28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che</a:t>
            </a:r>
          </a:p>
          <a:p>
            <a:pPr>
              <a:lnSpc>
                <a:spcPct val="120000"/>
              </a:lnSpc>
            </a:pPr>
            <a:r>
              <a:rPr lang="it-IT" sz="28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una persona </a:t>
            </a:r>
            <a:r>
              <a:rPr lang="it-IT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infetta contagia all’inizio di un’epidemia </a:t>
            </a:r>
            <a:endParaRPr lang="en-US" sz="2800" dirty="0">
              <a:solidFill>
                <a:schemeClr val="tx2"/>
              </a:solidFill>
              <a:latin typeface="Helvetica Neue Light"/>
              <a:cs typeface="Helvetica Neue Light"/>
            </a:endParaRPr>
          </a:p>
        </p:txBody>
      </p:sp>
      <p:pic>
        <p:nvPicPr>
          <p:cNvPr id="13" name="Picture 12" descr="nsit_600.gif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04" t="4398" r="20133" b="51158"/>
          <a:stretch/>
        </p:blipFill>
        <p:spPr>
          <a:xfrm>
            <a:off x="4002921" y="4562820"/>
            <a:ext cx="2318784" cy="1618801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215999" y="4847709"/>
            <a:ext cx="1602781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000" dirty="0">
                <a:solidFill>
                  <a:schemeClr val="tx2"/>
                </a:solidFill>
                <a:latin typeface="Helvetica Neue"/>
                <a:cs typeface="Helvetica Neue"/>
              </a:rPr>
              <a:t>R</a:t>
            </a:r>
            <a:r>
              <a:rPr lang="en-US" sz="5000" baseline="-25000" dirty="0">
                <a:solidFill>
                  <a:schemeClr val="tx2"/>
                </a:solidFill>
                <a:latin typeface="Helvetica Neue"/>
                <a:cs typeface="Helvetica Neue"/>
              </a:rPr>
              <a:t>0</a:t>
            </a:r>
            <a:r>
              <a:rPr lang="en-US" sz="5000" dirty="0">
                <a:solidFill>
                  <a:schemeClr val="tx2"/>
                </a:solidFill>
                <a:latin typeface="Helvetica Neue"/>
                <a:cs typeface="Helvetica Neue"/>
              </a:rPr>
              <a:t>=2</a:t>
            </a:r>
            <a:endParaRPr lang="en-US" sz="5000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0"/>
            <a:ext cx="121539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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Numero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40: Estate 2017 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it-IT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Materiale aggiuntivo per l’articolo:</a:t>
            </a:r>
          </a:p>
          <a:p>
            <a:pPr marL="182880">
              <a:spcAft>
                <a:spcPts val="600"/>
              </a:spcAft>
            </a:pPr>
            <a:r>
              <a:rPr lang="en-US" sz="1200" kern="1200" dirty="0" err="1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US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A et al. 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495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029393" y="2506282"/>
            <a:ext cx="835123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L’R0 misura quanto velocemente una epidemia si espande… </a:t>
            </a:r>
            <a:endParaRPr lang="en-US" sz="2800" dirty="0">
              <a:solidFill>
                <a:schemeClr val="tx2"/>
              </a:solidFill>
              <a:latin typeface="Helvetica Neue Light"/>
              <a:cs typeface="Helvetica Neue Light"/>
            </a:endParaRPr>
          </a:p>
        </p:txBody>
      </p:sp>
      <p:sp>
        <p:nvSpPr>
          <p:cNvPr id="19" name="AutoShape 14"/>
          <p:cNvSpPr>
            <a:spLocks noChangeArrowheads="1"/>
          </p:cNvSpPr>
          <p:nvPr/>
        </p:nvSpPr>
        <p:spPr bwMode="auto">
          <a:xfrm>
            <a:off x="2108766" y="3503626"/>
            <a:ext cx="3374280" cy="1719263"/>
          </a:xfrm>
          <a:prstGeom prst="roundRect">
            <a:avLst>
              <a:gd name="adj" fmla="val 16667"/>
            </a:avLst>
          </a:prstGeom>
          <a:solidFill>
            <a:srgbClr val="66FF66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en-US" sz="2000" dirty="0"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r>
              <a:rPr lang="en-US" sz="4000" dirty="0">
                <a:latin typeface="Helvetica Neue Light"/>
                <a:ea typeface="Times New Roman" charset="0"/>
                <a:cs typeface="Helvetica Neue Light"/>
              </a:rPr>
              <a:t>R</a:t>
            </a:r>
            <a:r>
              <a:rPr lang="en-US" sz="4000" baseline="-30000" dirty="0">
                <a:latin typeface="Helvetica Neue Light"/>
                <a:ea typeface="Times New Roman" charset="0"/>
                <a:cs typeface="Helvetica Neue Light"/>
              </a:rPr>
              <a:t>0 </a:t>
            </a:r>
            <a:r>
              <a:rPr lang="en-US" sz="4000" dirty="0">
                <a:latin typeface="Helvetica Neue Light"/>
                <a:ea typeface="Times New Roman" charset="0"/>
                <a:cs typeface="Helvetica Neue Light"/>
              </a:rPr>
              <a:t>&lt; 1</a:t>
            </a:r>
          </a:p>
          <a:p>
            <a:pPr algn="ctr">
              <a:defRPr/>
            </a:pPr>
            <a:endParaRPr lang="en-US" dirty="0">
              <a:ln>
                <a:solidFill>
                  <a:srgbClr val="000000"/>
                </a:solidFill>
              </a:ln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r>
              <a:rPr lang="it-IT" dirty="0">
                <a:latin typeface="Helvetica Neue Light"/>
                <a:ea typeface="Times New Roman" charset="0"/>
                <a:cs typeface="Helvetica Neue Light"/>
              </a:rPr>
              <a:t>I casi </a:t>
            </a:r>
            <a:r>
              <a:rPr lang="it-IT" b="1" dirty="0">
                <a:latin typeface="Helvetica Neue"/>
                <a:ea typeface="Times New Roman" charset="0"/>
                <a:cs typeface="Helvetica Neue"/>
              </a:rPr>
              <a:t>diminuiscono</a:t>
            </a:r>
          </a:p>
          <a:p>
            <a:pPr algn="ctr">
              <a:defRPr/>
            </a:pPr>
            <a:r>
              <a:rPr lang="it-IT" dirty="0">
                <a:latin typeface="Helvetica Neue Light"/>
                <a:ea typeface="Times New Roman" charset="0"/>
                <a:cs typeface="Helvetica Neue Light"/>
              </a:rPr>
              <a:t>ad ogni passaggio </a:t>
            </a:r>
            <a:endParaRPr lang="en-US" sz="2400" dirty="0"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endParaRPr lang="en-US" sz="2400" dirty="0">
              <a:latin typeface="Helvetica Neue Light"/>
              <a:ea typeface="Times New Roman" charset="0"/>
              <a:cs typeface="Helvetica Neue Light"/>
            </a:endParaRPr>
          </a:p>
        </p:txBody>
      </p:sp>
      <p:grpSp>
        <p:nvGrpSpPr>
          <p:cNvPr id="21" name="Group 80"/>
          <p:cNvGrpSpPr>
            <a:grpSpLocks/>
          </p:cNvGrpSpPr>
          <p:nvPr/>
        </p:nvGrpSpPr>
        <p:grpSpPr bwMode="auto">
          <a:xfrm>
            <a:off x="3124134" y="5432953"/>
            <a:ext cx="1435389" cy="965200"/>
            <a:chOff x="1219200" y="5410200"/>
            <a:chExt cx="1862138" cy="1177925"/>
          </a:xfrm>
        </p:grpSpPr>
        <p:grpSp>
          <p:nvGrpSpPr>
            <p:cNvPr id="22" name="Group 73"/>
            <p:cNvGrpSpPr>
              <a:grpSpLocks noChangeAspect="1"/>
            </p:cNvGrpSpPr>
            <p:nvPr/>
          </p:nvGrpSpPr>
          <p:grpSpPr bwMode="auto">
            <a:xfrm>
              <a:off x="1447800" y="5867400"/>
              <a:ext cx="338138" cy="720725"/>
              <a:chOff x="609600" y="5486400"/>
              <a:chExt cx="609600" cy="1295400"/>
            </a:xfrm>
          </p:grpSpPr>
          <p:sp>
            <p:nvSpPr>
              <p:cNvPr id="38" name="Rounded Rectangle 37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40" name="Straight Connector 39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94"/>
            <p:cNvGrpSpPr>
              <a:grpSpLocks noChangeAspect="1"/>
            </p:cNvGrpSpPr>
            <p:nvPr/>
          </p:nvGrpSpPr>
          <p:grpSpPr bwMode="auto">
            <a:xfrm>
              <a:off x="1219200" y="5410200"/>
              <a:ext cx="338138" cy="720725"/>
              <a:chOff x="609600" y="5486400"/>
              <a:chExt cx="609600" cy="1295400"/>
            </a:xfrm>
          </p:grpSpPr>
          <p:sp>
            <p:nvSpPr>
              <p:cNvPr id="32" name="Rounded Rectangle 31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34" name="Straight Connector 33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101"/>
            <p:cNvGrpSpPr>
              <a:grpSpLocks noChangeAspect="1"/>
            </p:cNvGrpSpPr>
            <p:nvPr/>
          </p:nvGrpSpPr>
          <p:grpSpPr bwMode="auto">
            <a:xfrm>
              <a:off x="2743200" y="5638800"/>
              <a:ext cx="338138" cy="720725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" name="Straight Arrow Connector 24"/>
            <p:cNvCxnSpPr/>
            <p:nvPr/>
          </p:nvCxnSpPr>
          <p:spPr>
            <a:xfrm>
              <a:off x="1828800" y="6096000"/>
              <a:ext cx="762000" cy="1588"/>
            </a:xfrm>
            <a:prstGeom prst="straightConnector1">
              <a:avLst/>
            </a:prstGeom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6" name="TextBox 95"/>
          <p:cNvSpPr txBox="1"/>
          <p:nvPr/>
        </p:nvSpPr>
        <p:spPr>
          <a:xfrm>
            <a:off x="2130268" y="1227536"/>
            <a:ext cx="90958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it-IT" sz="3000" b="1" dirty="0">
                <a:solidFill>
                  <a:schemeClr val="tx2"/>
                </a:solidFill>
                <a:latin typeface="Helvetica Neue"/>
                <a:cs typeface="Helvetica Neue"/>
              </a:rPr>
              <a:t>Il tasso di Riproduzione (R0) </a:t>
            </a:r>
            <a:endParaRPr lang="en-US" sz="3000" b="1" dirty="0">
              <a:solidFill>
                <a:schemeClr val="tx2"/>
              </a:solidFill>
              <a:latin typeface="Helvetica Neue"/>
              <a:cs typeface="Helvetica Neue"/>
            </a:endParaRPr>
          </a:p>
        </p:txBody>
      </p:sp>
      <p:pic>
        <p:nvPicPr>
          <p:cNvPr id="97" name="Picture 96" descr="015_people-silhouettes-vector-l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40" t="6151" r="19257"/>
          <a:stretch/>
        </p:blipFill>
        <p:spPr>
          <a:xfrm>
            <a:off x="7673879" y="1101398"/>
            <a:ext cx="386220" cy="967167"/>
          </a:xfrm>
          <a:prstGeom prst="rect">
            <a:avLst/>
          </a:prstGeom>
        </p:spPr>
      </p:pic>
      <p:cxnSp>
        <p:nvCxnSpPr>
          <p:cNvPr id="98" name="Straight Arrow Connector 97"/>
          <p:cNvCxnSpPr/>
          <p:nvPr/>
        </p:nvCxnSpPr>
        <p:spPr>
          <a:xfrm>
            <a:off x="8114109" y="1513298"/>
            <a:ext cx="499181" cy="675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 flipV="1">
            <a:off x="8114102" y="851535"/>
            <a:ext cx="636750" cy="513478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8114102" y="1695979"/>
            <a:ext cx="636750" cy="527156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8801484" y="973713"/>
            <a:ext cx="577402" cy="9387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500" dirty="0">
                <a:solidFill>
                  <a:schemeClr val="tx2"/>
                </a:solidFill>
                <a:latin typeface="Helvetica Neue Light"/>
                <a:cs typeface="Helvetica Neue Light"/>
              </a:rPr>
              <a:t>?</a:t>
            </a:r>
            <a:endParaRPr lang="en-US" sz="5500" dirty="0"/>
          </a:p>
        </p:txBody>
      </p:sp>
      <p:sp>
        <p:nvSpPr>
          <p:cNvPr id="44" name="TextBox 43"/>
          <p:cNvSpPr txBox="1"/>
          <p:nvPr/>
        </p:nvSpPr>
        <p:spPr>
          <a:xfrm>
            <a:off x="0" y="0"/>
            <a:ext cx="121539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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Numero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40: Estate 2017 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it-IT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Materiale aggiuntivo per l’articolo:</a:t>
            </a:r>
          </a:p>
          <a:p>
            <a:pPr marL="182880">
              <a:spcAft>
                <a:spcPts val="600"/>
              </a:spcAft>
            </a:pPr>
            <a:r>
              <a:rPr lang="en-US" sz="1200" kern="1200" dirty="0" err="1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US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A et al. 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130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040247" y="2462860"/>
            <a:ext cx="835123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L’R0 misura quanto velocemente una epidemia si espande… </a:t>
            </a:r>
            <a:endParaRPr lang="en-US" sz="2800" dirty="0">
              <a:solidFill>
                <a:schemeClr val="tx2"/>
              </a:solidFill>
              <a:latin typeface="Helvetica Neue Light"/>
              <a:cs typeface="Helvetica Neue Light"/>
            </a:endParaRPr>
          </a:p>
        </p:txBody>
      </p:sp>
      <p:sp>
        <p:nvSpPr>
          <p:cNvPr id="19" name="AutoShape 14"/>
          <p:cNvSpPr>
            <a:spLocks noChangeArrowheads="1"/>
          </p:cNvSpPr>
          <p:nvPr/>
        </p:nvSpPr>
        <p:spPr bwMode="auto">
          <a:xfrm>
            <a:off x="2108766" y="3460204"/>
            <a:ext cx="3374280" cy="1870654"/>
          </a:xfrm>
          <a:prstGeom prst="roundRect">
            <a:avLst>
              <a:gd name="adj" fmla="val 16667"/>
            </a:avLst>
          </a:prstGeom>
          <a:solidFill>
            <a:srgbClr val="66FF66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en-US" sz="2000" dirty="0"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r>
              <a:rPr lang="en-US" sz="4000" dirty="0">
                <a:latin typeface="Helvetica Neue Light"/>
                <a:ea typeface="Times New Roman" charset="0"/>
                <a:cs typeface="Helvetica Neue Light"/>
              </a:rPr>
              <a:t>R</a:t>
            </a:r>
            <a:r>
              <a:rPr lang="en-US" sz="4000" baseline="-30000" dirty="0">
                <a:latin typeface="Helvetica Neue Light"/>
                <a:ea typeface="Times New Roman" charset="0"/>
                <a:cs typeface="Helvetica Neue Light"/>
              </a:rPr>
              <a:t>0 </a:t>
            </a:r>
            <a:r>
              <a:rPr lang="en-US" sz="4000" dirty="0">
                <a:latin typeface="Helvetica Neue Light"/>
                <a:ea typeface="Times New Roman" charset="0"/>
                <a:cs typeface="Helvetica Neue Light"/>
              </a:rPr>
              <a:t>&lt; 1</a:t>
            </a:r>
          </a:p>
          <a:p>
            <a:pPr algn="ctr">
              <a:defRPr/>
            </a:pPr>
            <a:endParaRPr lang="en-US" dirty="0">
              <a:ln>
                <a:solidFill>
                  <a:srgbClr val="000000"/>
                </a:solidFill>
              </a:ln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r>
              <a:rPr lang="it-IT" dirty="0">
                <a:latin typeface="Helvetica Neue Light"/>
                <a:ea typeface="Times New Roman" charset="0"/>
                <a:cs typeface="Helvetica Neue Light"/>
              </a:rPr>
              <a:t>I casi </a:t>
            </a:r>
            <a:r>
              <a:rPr lang="it-IT" b="1" dirty="0" smtClean="0">
                <a:latin typeface="Helvetica Neue"/>
                <a:ea typeface="Times New Roman" charset="0"/>
                <a:cs typeface="Helvetica Neue"/>
              </a:rPr>
              <a:t>diminuiscono</a:t>
            </a:r>
          </a:p>
          <a:p>
            <a:pPr algn="ctr">
              <a:defRPr/>
            </a:pPr>
            <a:r>
              <a:rPr lang="it-IT" dirty="0" smtClean="0">
                <a:latin typeface="Helvetica Neue Light"/>
                <a:ea typeface="Times New Roman" charset="0"/>
                <a:cs typeface="Helvetica Neue Light"/>
              </a:rPr>
              <a:t>ad </a:t>
            </a:r>
            <a:r>
              <a:rPr lang="it-IT" dirty="0">
                <a:latin typeface="Helvetica Neue Light"/>
                <a:ea typeface="Times New Roman" charset="0"/>
                <a:cs typeface="Helvetica Neue Light"/>
              </a:rPr>
              <a:t>ogni passaggio </a:t>
            </a:r>
            <a:endParaRPr lang="en-US" sz="2400" dirty="0">
              <a:latin typeface="Helvetica Neue Light"/>
              <a:ea typeface="Times New Roman" charset="0"/>
              <a:cs typeface="Helvetica Neue Light"/>
            </a:endParaRPr>
          </a:p>
        </p:txBody>
      </p:sp>
      <p:sp>
        <p:nvSpPr>
          <p:cNvPr id="20" name="AutoShape 15"/>
          <p:cNvSpPr>
            <a:spLocks noChangeArrowheads="1"/>
          </p:cNvSpPr>
          <p:nvPr/>
        </p:nvSpPr>
        <p:spPr bwMode="auto">
          <a:xfrm>
            <a:off x="6249924" y="3460204"/>
            <a:ext cx="3374280" cy="1826454"/>
          </a:xfrm>
          <a:prstGeom prst="roundRect">
            <a:avLst>
              <a:gd name="adj" fmla="val 16667"/>
            </a:avLst>
          </a:prstGeom>
          <a:solidFill>
            <a:srgbClr val="FF505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000" dirty="0">
              <a:latin typeface="Helvetica Neue Light"/>
              <a:cs typeface="Helvetica Neue Light"/>
            </a:endParaRPr>
          </a:p>
          <a:p>
            <a:pPr algn="ctr"/>
            <a:r>
              <a:rPr lang="en-US" sz="4000" dirty="0">
                <a:latin typeface="Helvetica Neue Light"/>
                <a:cs typeface="Helvetica Neue Light"/>
              </a:rPr>
              <a:t>R</a:t>
            </a:r>
            <a:r>
              <a:rPr lang="en-US" sz="4000" baseline="-30000" dirty="0">
                <a:latin typeface="Helvetica Neue Light"/>
                <a:cs typeface="Helvetica Neue Light"/>
              </a:rPr>
              <a:t>0 </a:t>
            </a:r>
            <a:r>
              <a:rPr lang="en-US" sz="4000" dirty="0">
                <a:latin typeface="Helvetica Neue Light"/>
                <a:cs typeface="Helvetica Neue Light"/>
              </a:rPr>
              <a:t>&gt; 1</a:t>
            </a:r>
          </a:p>
          <a:p>
            <a:pPr algn="ctr"/>
            <a:endParaRPr lang="en-US" dirty="0">
              <a:latin typeface="Helvetica Neue Light"/>
              <a:cs typeface="Helvetica Neue Light"/>
            </a:endParaRPr>
          </a:p>
          <a:p>
            <a:pPr algn="ctr"/>
            <a:r>
              <a:rPr lang="it-IT" dirty="0">
                <a:latin typeface="Helvetica Neue Light"/>
                <a:cs typeface="Helvetica Neue Light"/>
              </a:rPr>
              <a:t>I casi </a:t>
            </a:r>
            <a:r>
              <a:rPr lang="it-IT" b="1" dirty="0" smtClean="0">
                <a:latin typeface="Helvetica Neue"/>
                <a:cs typeface="Helvetica Neue"/>
              </a:rPr>
              <a:t>aumentano</a:t>
            </a:r>
          </a:p>
          <a:p>
            <a:pPr algn="ctr"/>
            <a:r>
              <a:rPr lang="it-IT" dirty="0" smtClean="0">
                <a:latin typeface="Helvetica Neue Light"/>
                <a:cs typeface="Helvetica Neue Light"/>
              </a:rPr>
              <a:t>ad </a:t>
            </a:r>
            <a:r>
              <a:rPr lang="it-IT" dirty="0">
                <a:latin typeface="Helvetica Neue Light"/>
                <a:cs typeface="Helvetica Neue Light"/>
              </a:rPr>
              <a:t>ogni passaggio </a:t>
            </a:r>
            <a:endParaRPr lang="en-US" sz="2400" dirty="0">
              <a:latin typeface="Helvetica Neue Light"/>
              <a:cs typeface="Helvetica Neue Light"/>
            </a:endParaRPr>
          </a:p>
        </p:txBody>
      </p:sp>
      <p:grpSp>
        <p:nvGrpSpPr>
          <p:cNvPr id="21" name="Group 80"/>
          <p:cNvGrpSpPr>
            <a:grpSpLocks/>
          </p:cNvGrpSpPr>
          <p:nvPr/>
        </p:nvGrpSpPr>
        <p:grpSpPr bwMode="auto">
          <a:xfrm>
            <a:off x="3124134" y="5432953"/>
            <a:ext cx="1435389" cy="965200"/>
            <a:chOff x="1219200" y="5410200"/>
            <a:chExt cx="1862138" cy="1177925"/>
          </a:xfrm>
        </p:grpSpPr>
        <p:grpSp>
          <p:nvGrpSpPr>
            <p:cNvPr id="22" name="Group 73"/>
            <p:cNvGrpSpPr>
              <a:grpSpLocks noChangeAspect="1"/>
            </p:cNvGrpSpPr>
            <p:nvPr/>
          </p:nvGrpSpPr>
          <p:grpSpPr bwMode="auto">
            <a:xfrm>
              <a:off x="1447800" y="5867400"/>
              <a:ext cx="338138" cy="720725"/>
              <a:chOff x="609600" y="5486400"/>
              <a:chExt cx="609600" cy="1295400"/>
            </a:xfrm>
          </p:grpSpPr>
          <p:sp>
            <p:nvSpPr>
              <p:cNvPr id="38" name="Rounded Rectangle 37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40" name="Straight Connector 39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94"/>
            <p:cNvGrpSpPr>
              <a:grpSpLocks noChangeAspect="1"/>
            </p:cNvGrpSpPr>
            <p:nvPr/>
          </p:nvGrpSpPr>
          <p:grpSpPr bwMode="auto">
            <a:xfrm>
              <a:off x="1219200" y="5410200"/>
              <a:ext cx="338138" cy="720725"/>
              <a:chOff x="609600" y="5486400"/>
              <a:chExt cx="609600" cy="1295400"/>
            </a:xfrm>
          </p:grpSpPr>
          <p:sp>
            <p:nvSpPr>
              <p:cNvPr id="32" name="Rounded Rectangle 31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34" name="Straight Connector 33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101"/>
            <p:cNvGrpSpPr>
              <a:grpSpLocks noChangeAspect="1"/>
            </p:cNvGrpSpPr>
            <p:nvPr/>
          </p:nvGrpSpPr>
          <p:grpSpPr bwMode="auto">
            <a:xfrm>
              <a:off x="2743200" y="5638800"/>
              <a:ext cx="338138" cy="720725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" name="Straight Arrow Connector 24"/>
            <p:cNvCxnSpPr/>
            <p:nvPr/>
          </p:nvCxnSpPr>
          <p:spPr>
            <a:xfrm>
              <a:off x="1828800" y="6096000"/>
              <a:ext cx="762000" cy="1588"/>
            </a:xfrm>
            <a:prstGeom prst="straightConnector1">
              <a:avLst/>
            </a:prstGeom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81"/>
          <p:cNvGrpSpPr>
            <a:grpSpLocks/>
          </p:cNvGrpSpPr>
          <p:nvPr/>
        </p:nvGrpSpPr>
        <p:grpSpPr bwMode="auto">
          <a:xfrm>
            <a:off x="6556633" y="5532950"/>
            <a:ext cx="2878119" cy="965200"/>
            <a:chOff x="4953000" y="5410200"/>
            <a:chExt cx="3733800" cy="1177925"/>
          </a:xfrm>
        </p:grpSpPr>
        <p:grpSp>
          <p:nvGrpSpPr>
            <p:cNvPr id="45" name="Group 108"/>
            <p:cNvGrpSpPr>
              <a:grpSpLocks noChangeAspect="1"/>
            </p:cNvGrpSpPr>
            <p:nvPr/>
          </p:nvGrpSpPr>
          <p:grpSpPr bwMode="auto">
            <a:xfrm>
              <a:off x="4953000" y="5562600"/>
              <a:ext cx="338138" cy="720725"/>
              <a:chOff x="609600" y="5486400"/>
              <a:chExt cx="609600" cy="1295400"/>
            </a:xfrm>
          </p:grpSpPr>
          <p:sp>
            <p:nvSpPr>
              <p:cNvPr id="90" name="Rounded Rectangle 89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91" name="Oval 90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92" name="Straight Connector 91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6" name="Group 115"/>
            <p:cNvGrpSpPr>
              <a:grpSpLocks noChangeAspect="1"/>
            </p:cNvGrpSpPr>
            <p:nvPr/>
          </p:nvGrpSpPr>
          <p:grpSpPr bwMode="auto">
            <a:xfrm>
              <a:off x="6324600" y="5867400"/>
              <a:ext cx="338138" cy="720725"/>
              <a:chOff x="609600" y="5486400"/>
              <a:chExt cx="609600" cy="1295400"/>
            </a:xfrm>
          </p:grpSpPr>
          <p:sp>
            <p:nvSpPr>
              <p:cNvPr id="84" name="Rounded Rectangle 83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85" name="Oval 84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86" name="Straight Connector 85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" name="Group 122"/>
            <p:cNvGrpSpPr>
              <a:grpSpLocks noChangeAspect="1"/>
            </p:cNvGrpSpPr>
            <p:nvPr/>
          </p:nvGrpSpPr>
          <p:grpSpPr bwMode="auto">
            <a:xfrm>
              <a:off x="6096000" y="5410200"/>
              <a:ext cx="338138" cy="720725"/>
              <a:chOff x="609600" y="5486400"/>
              <a:chExt cx="609600" cy="1295400"/>
            </a:xfrm>
          </p:grpSpPr>
          <p:sp>
            <p:nvSpPr>
              <p:cNvPr id="78" name="Rounded Rectangle 77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79" name="Oval 78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80" name="Straight Connector 79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" name="Group 129"/>
            <p:cNvGrpSpPr>
              <a:grpSpLocks noChangeAspect="1"/>
            </p:cNvGrpSpPr>
            <p:nvPr/>
          </p:nvGrpSpPr>
          <p:grpSpPr bwMode="auto">
            <a:xfrm>
              <a:off x="8348663" y="5867400"/>
              <a:ext cx="338137" cy="720725"/>
              <a:chOff x="609600" y="5486400"/>
              <a:chExt cx="609600" cy="1295400"/>
            </a:xfrm>
          </p:grpSpPr>
          <p:sp>
            <p:nvSpPr>
              <p:cNvPr id="72" name="Rounded Rectangle 71"/>
              <p:cNvSpPr/>
              <p:nvPr/>
            </p:nvSpPr>
            <p:spPr>
              <a:xfrm>
                <a:off x="724079" y="5791704"/>
                <a:ext cx="380642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73" name="Oval 72"/>
              <p:cNvSpPr>
                <a:spLocks noChangeAspect="1"/>
              </p:cNvSpPr>
              <p:nvPr/>
            </p:nvSpPr>
            <p:spPr>
              <a:xfrm>
                <a:off x="778456" y="5486400"/>
                <a:ext cx="269026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74" name="Straight Connector 73"/>
              <p:cNvCxnSpPr/>
              <p:nvPr/>
            </p:nvCxnSpPr>
            <p:spPr>
              <a:xfrm rot="5400000">
                <a:off x="494271" y="5941274"/>
                <a:ext cx="382343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 rot="5400000">
                <a:off x="645954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 rot="5400000">
                <a:off x="800501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 rot="16200000" flipH="1">
                <a:off x="953614" y="5939846"/>
                <a:ext cx="379489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" name="Group 136"/>
            <p:cNvGrpSpPr>
              <a:grpSpLocks noChangeAspect="1"/>
            </p:cNvGrpSpPr>
            <p:nvPr/>
          </p:nvGrpSpPr>
          <p:grpSpPr bwMode="auto">
            <a:xfrm>
              <a:off x="7586663" y="5486400"/>
              <a:ext cx="338137" cy="720725"/>
              <a:chOff x="609600" y="5486400"/>
              <a:chExt cx="609600" cy="1295400"/>
            </a:xfrm>
          </p:grpSpPr>
          <p:sp>
            <p:nvSpPr>
              <p:cNvPr id="66" name="Rounded Rectangle 65"/>
              <p:cNvSpPr/>
              <p:nvPr/>
            </p:nvSpPr>
            <p:spPr>
              <a:xfrm>
                <a:off x="724079" y="5791704"/>
                <a:ext cx="380642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>
                <a:off x="778456" y="5486400"/>
                <a:ext cx="269026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68" name="Straight Connector 67"/>
              <p:cNvCxnSpPr/>
              <p:nvPr/>
            </p:nvCxnSpPr>
            <p:spPr>
              <a:xfrm rot="5400000">
                <a:off x="494271" y="5941274"/>
                <a:ext cx="382343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 rot="5400000">
                <a:off x="645954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 rot="5400000">
                <a:off x="800501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 rot="16200000" flipH="1">
                <a:off x="953614" y="5939846"/>
                <a:ext cx="379489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" name="Group 143"/>
            <p:cNvGrpSpPr>
              <a:grpSpLocks noChangeAspect="1"/>
            </p:cNvGrpSpPr>
            <p:nvPr/>
          </p:nvGrpSpPr>
          <p:grpSpPr bwMode="auto">
            <a:xfrm>
              <a:off x="7891463" y="5867400"/>
              <a:ext cx="338137" cy="720725"/>
              <a:chOff x="609600" y="5486400"/>
              <a:chExt cx="609600" cy="1295400"/>
            </a:xfrm>
          </p:grpSpPr>
          <p:sp>
            <p:nvSpPr>
              <p:cNvPr id="60" name="Rounded Rectangle 59"/>
              <p:cNvSpPr/>
              <p:nvPr/>
            </p:nvSpPr>
            <p:spPr>
              <a:xfrm>
                <a:off x="724079" y="5791704"/>
                <a:ext cx="380642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>
                <a:off x="778456" y="5486400"/>
                <a:ext cx="269026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 rot="5400000">
                <a:off x="494271" y="5941274"/>
                <a:ext cx="382343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 rot="5400000">
                <a:off x="645954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5400000">
                <a:off x="800501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16200000" flipH="1">
                <a:off x="953614" y="5939846"/>
                <a:ext cx="379489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" name="Group 150"/>
            <p:cNvGrpSpPr>
              <a:grpSpLocks noChangeAspect="1"/>
            </p:cNvGrpSpPr>
            <p:nvPr/>
          </p:nvGrpSpPr>
          <p:grpSpPr bwMode="auto">
            <a:xfrm>
              <a:off x="8120063" y="5410200"/>
              <a:ext cx="338137" cy="720725"/>
              <a:chOff x="609600" y="5486400"/>
              <a:chExt cx="609600" cy="1295400"/>
            </a:xfrm>
          </p:grpSpPr>
          <p:sp>
            <p:nvSpPr>
              <p:cNvPr id="54" name="Rounded Rectangle 53"/>
              <p:cNvSpPr/>
              <p:nvPr/>
            </p:nvSpPr>
            <p:spPr>
              <a:xfrm>
                <a:off x="724079" y="5791704"/>
                <a:ext cx="380642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>
                <a:off x="778456" y="5486400"/>
                <a:ext cx="269026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56" name="Straight Connector 55"/>
              <p:cNvCxnSpPr/>
              <p:nvPr/>
            </p:nvCxnSpPr>
            <p:spPr>
              <a:xfrm rot="5400000">
                <a:off x="494271" y="5941274"/>
                <a:ext cx="382343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 rot="5400000">
                <a:off x="645954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5400000">
                <a:off x="800501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16200000" flipH="1">
                <a:off x="953614" y="5939846"/>
                <a:ext cx="379489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2" name="Straight Arrow Connector 51"/>
            <p:cNvCxnSpPr/>
            <p:nvPr/>
          </p:nvCxnSpPr>
          <p:spPr>
            <a:xfrm>
              <a:off x="6705600" y="5943600"/>
              <a:ext cx="762000" cy="1588"/>
            </a:xfrm>
            <a:prstGeom prst="straightConnector1">
              <a:avLst/>
            </a:prstGeom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>
              <a:off x="5334000" y="5943600"/>
              <a:ext cx="762000" cy="1588"/>
            </a:xfrm>
            <a:prstGeom prst="straightConnector1">
              <a:avLst/>
            </a:prstGeom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6" name="TextBox 95"/>
          <p:cNvSpPr txBox="1"/>
          <p:nvPr/>
        </p:nvSpPr>
        <p:spPr>
          <a:xfrm>
            <a:off x="2130268" y="1227536"/>
            <a:ext cx="90958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it-IT" sz="3000" b="1" dirty="0">
                <a:solidFill>
                  <a:schemeClr val="tx2"/>
                </a:solidFill>
                <a:latin typeface="Helvetica Neue"/>
                <a:cs typeface="Helvetica Neue"/>
              </a:rPr>
              <a:t>Il tasso di Riproduzione (R0) </a:t>
            </a:r>
            <a:endParaRPr lang="en-US" sz="3000" b="1" dirty="0">
              <a:solidFill>
                <a:schemeClr val="tx2"/>
              </a:solidFill>
              <a:latin typeface="Helvetica Neue"/>
              <a:cs typeface="Helvetica Neue"/>
            </a:endParaRPr>
          </a:p>
        </p:txBody>
      </p:sp>
      <p:pic>
        <p:nvPicPr>
          <p:cNvPr id="97" name="Picture 96" descr="015_people-silhouettes-vector-l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40" t="6151" r="19257"/>
          <a:stretch/>
        </p:blipFill>
        <p:spPr>
          <a:xfrm>
            <a:off x="7673879" y="1101398"/>
            <a:ext cx="386220" cy="967167"/>
          </a:xfrm>
          <a:prstGeom prst="rect">
            <a:avLst/>
          </a:prstGeom>
        </p:spPr>
      </p:pic>
      <p:cxnSp>
        <p:nvCxnSpPr>
          <p:cNvPr id="98" name="Straight Arrow Connector 97"/>
          <p:cNvCxnSpPr/>
          <p:nvPr/>
        </p:nvCxnSpPr>
        <p:spPr>
          <a:xfrm>
            <a:off x="8114109" y="1513298"/>
            <a:ext cx="499181" cy="675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 flipV="1">
            <a:off x="8114102" y="851535"/>
            <a:ext cx="636750" cy="513478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8114102" y="1695979"/>
            <a:ext cx="636750" cy="527156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8801484" y="973713"/>
            <a:ext cx="577402" cy="9387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500" dirty="0">
                <a:solidFill>
                  <a:schemeClr val="tx2"/>
                </a:solidFill>
                <a:latin typeface="Helvetica Neue Light"/>
                <a:cs typeface="Helvetica Neue Light"/>
              </a:rPr>
              <a:t>?</a:t>
            </a:r>
            <a:endParaRPr lang="en-US" sz="5500" dirty="0"/>
          </a:p>
        </p:txBody>
      </p:sp>
      <p:sp>
        <p:nvSpPr>
          <p:cNvPr id="102" name="TextBox 101"/>
          <p:cNvSpPr txBox="1"/>
          <p:nvPr/>
        </p:nvSpPr>
        <p:spPr>
          <a:xfrm>
            <a:off x="0" y="0"/>
            <a:ext cx="121539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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Numero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40: Estate 2017 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103" name="Rectangle 102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it-IT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Materiale aggiuntivo per l’articolo:</a:t>
            </a:r>
          </a:p>
          <a:p>
            <a:pPr marL="182880">
              <a:spcAft>
                <a:spcPts val="600"/>
              </a:spcAft>
            </a:pPr>
            <a:r>
              <a:rPr lang="en-US" sz="1200" kern="1200" dirty="0" err="1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US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A et al. 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54080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52"/>
          <p:cNvGrpSpPr>
            <a:grpSpLocks/>
          </p:cNvGrpSpPr>
          <p:nvPr/>
        </p:nvGrpSpPr>
        <p:grpSpPr bwMode="auto">
          <a:xfrm>
            <a:off x="1693069" y="381000"/>
            <a:ext cx="609600" cy="1295400"/>
            <a:chOff x="457200" y="381000"/>
            <a:chExt cx="609600" cy="1295400"/>
          </a:xfrm>
        </p:grpSpPr>
        <p:grpSp>
          <p:nvGrpSpPr>
            <p:cNvPr id="8" name="Group 388"/>
            <p:cNvGrpSpPr>
              <a:grpSpLocks/>
            </p:cNvGrpSpPr>
            <p:nvPr/>
          </p:nvGrpSpPr>
          <p:grpSpPr bwMode="auto">
            <a:xfrm>
              <a:off x="457200" y="381000"/>
              <a:ext cx="609600" cy="1295400"/>
              <a:chOff x="609600" y="5486400"/>
              <a:chExt cx="609600" cy="12954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 Box 368"/>
            <p:cNvSpPr txBox="1">
              <a:spLocks noChangeArrowheads="1"/>
            </p:cNvSpPr>
            <p:nvPr/>
          </p:nvSpPr>
          <p:spPr bwMode="auto">
            <a:xfrm>
              <a:off x="457200" y="7620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 dirty="0">
                  <a:latin typeface="Helvetica"/>
                  <a:cs typeface="Helvetica"/>
                </a:rPr>
                <a:t>1</a:t>
              </a:r>
              <a:endParaRPr lang="en-US" sz="3600" b="1" dirty="0">
                <a:latin typeface="Helvetica"/>
                <a:cs typeface="Helvetica"/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0" y="0"/>
            <a:ext cx="121539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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Numero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40: Estate 2017 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it-IT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Materiale aggiuntivo per l’articolo:</a:t>
            </a:r>
          </a:p>
          <a:p>
            <a:pPr marL="182880">
              <a:spcAft>
                <a:spcPts val="600"/>
              </a:spcAft>
            </a:pPr>
            <a:r>
              <a:rPr lang="en-US" sz="1200" kern="1200" dirty="0" err="1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US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A et al. 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06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52"/>
          <p:cNvGrpSpPr>
            <a:grpSpLocks/>
          </p:cNvGrpSpPr>
          <p:nvPr/>
        </p:nvGrpSpPr>
        <p:grpSpPr bwMode="auto">
          <a:xfrm>
            <a:off x="1693069" y="381000"/>
            <a:ext cx="609600" cy="1295400"/>
            <a:chOff x="457200" y="381000"/>
            <a:chExt cx="609600" cy="1295400"/>
          </a:xfrm>
        </p:grpSpPr>
        <p:grpSp>
          <p:nvGrpSpPr>
            <p:cNvPr id="8" name="Group 388"/>
            <p:cNvGrpSpPr>
              <a:grpSpLocks/>
            </p:cNvGrpSpPr>
            <p:nvPr/>
          </p:nvGrpSpPr>
          <p:grpSpPr bwMode="auto">
            <a:xfrm>
              <a:off x="457200" y="381000"/>
              <a:ext cx="609600" cy="1295400"/>
              <a:chOff x="609600" y="5486400"/>
              <a:chExt cx="609600" cy="12954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 Box 368"/>
            <p:cNvSpPr txBox="1">
              <a:spLocks noChangeArrowheads="1"/>
            </p:cNvSpPr>
            <p:nvPr/>
          </p:nvSpPr>
          <p:spPr bwMode="auto">
            <a:xfrm>
              <a:off x="457200" y="7620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 dirty="0">
                  <a:latin typeface="Helvetica"/>
                  <a:cs typeface="Helvetica"/>
                </a:rPr>
                <a:t>1</a:t>
              </a:r>
              <a:endParaRPr lang="en-US" sz="3600" b="1" dirty="0">
                <a:latin typeface="Helvetica"/>
                <a:cs typeface="Helvetica"/>
              </a:endParaRPr>
            </a:p>
          </p:txBody>
        </p:sp>
      </p:grpSp>
      <p:grpSp>
        <p:nvGrpSpPr>
          <p:cNvPr id="16" name="Group 459"/>
          <p:cNvGrpSpPr>
            <a:grpSpLocks/>
          </p:cNvGrpSpPr>
          <p:nvPr/>
        </p:nvGrpSpPr>
        <p:grpSpPr bwMode="auto">
          <a:xfrm>
            <a:off x="3064669" y="381000"/>
            <a:ext cx="1143000" cy="1600200"/>
            <a:chOff x="1828800" y="381000"/>
            <a:chExt cx="1143000" cy="1600200"/>
          </a:xfrm>
        </p:grpSpPr>
        <p:grpSp>
          <p:nvGrpSpPr>
            <p:cNvPr id="17" name="Group 389"/>
            <p:cNvGrpSpPr>
              <a:grpSpLocks/>
            </p:cNvGrpSpPr>
            <p:nvPr/>
          </p:nvGrpSpPr>
          <p:grpSpPr bwMode="auto">
            <a:xfrm>
              <a:off x="2362200" y="685800"/>
              <a:ext cx="609600" cy="1295400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396"/>
            <p:cNvGrpSpPr>
              <a:grpSpLocks/>
            </p:cNvGrpSpPr>
            <p:nvPr/>
          </p:nvGrpSpPr>
          <p:grpSpPr bwMode="auto">
            <a:xfrm>
              <a:off x="1828800" y="381000"/>
              <a:ext cx="609600" cy="1295400"/>
              <a:chOff x="609600" y="5486400"/>
              <a:chExt cx="609600" cy="1295400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" name="Oval 2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368"/>
            <p:cNvSpPr txBox="1">
              <a:spLocks noChangeArrowheads="1"/>
            </p:cNvSpPr>
            <p:nvPr/>
          </p:nvSpPr>
          <p:spPr bwMode="auto">
            <a:xfrm>
              <a:off x="2209800" y="9906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2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0" y="0"/>
            <a:ext cx="121539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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Numero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40: Estate 2017 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it-IT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Materiale aggiuntivo per l’articolo:</a:t>
            </a:r>
          </a:p>
          <a:p>
            <a:pPr marL="182880">
              <a:spcAft>
                <a:spcPts val="600"/>
              </a:spcAft>
            </a:pPr>
            <a:r>
              <a:rPr lang="en-US" sz="1200" kern="1200" dirty="0" err="1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US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A et al. 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616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52"/>
          <p:cNvGrpSpPr>
            <a:grpSpLocks/>
          </p:cNvGrpSpPr>
          <p:nvPr/>
        </p:nvGrpSpPr>
        <p:grpSpPr bwMode="auto">
          <a:xfrm>
            <a:off x="1693069" y="381000"/>
            <a:ext cx="609600" cy="1295400"/>
            <a:chOff x="457200" y="381000"/>
            <a:chExt cx="609600" cy="1295400"/>
          </a:xfrm>
        </p:grpSpPr>
        <p:grpSp>
          <p:nvGrpSpPr>
            <p:cNvPr id="8" name="Group 388"/>
            <p:cNvGrpSpPr>
              <a:grpSpLocks/>
            </p:cNvGrpSpPr>
            <p:nvPr/>
          </p:nvGrpSpPr>
          <p:grpSpPr bwMode="auto">
            <a:xfrm>
              <a:off x="457200" y="381000"/>
              <a:ext cx="609600" cy="1295400"/>
              <a:chOff x="609600" y="5486400"/>
              <a:chExt cx="609600" cy="12954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 Box 368"/>
            <p:cNvSpPr txBox="1">
              <a:spLocks noChangeArrowheads="1"/>
            </p:cNvSpPr>
            <p:nvPr/>
          </p:nvSpPr>
          <p:spPr bwMode="auto">
            <a:xfrm>
              <a:off x="457200" y="7620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 dirty="0">
                  <a:latin typeface="Helvetica"/>
                  <a:cs typeface="Helvetica"/>
                </a:rPr>
                <a:t>1</a:t>
              </a:r>
              <a:endParaRPr lang="en-US" sz="3600" b="1" dirty="0">
                <a:latin typeface="Helvetica"/>
                <a:cs typeface="Helvetica"/>
              </a:endParaRPr>
            </a:p>
          </p:txBody>
        </p:sp>
      </p:grpSp>
      <p:grpSp>
        <p:nvGrpSpPr>
          <p:cNvPr id="16" name="Group 459"/>
          <p:cNvGrpSpPr>
            <a:grpSpLocks/>
          </p:cNvGrpSpPr>
          <p:nvPr/>
        </p:nvGrpSpPr>
        <p:grpSpPr bwMode="auto">
          <a:xfrm>
            <a:off x="3064669" y="381000"/>
            <a:ext cx="1143000" cy="1600200"/>
            <a:chOff x="1828800" y="381000"/>
            <a:chExt cx="1143000" cy="1600200"/>
          </a:xfrm>
        </p:grpSpPr>
        <p:grpSp>
          <p:nvGrpSpPr>
            <p:cNvPr id="17" name="Group 389"/>
            <p:cNvGrpSpPr>
              <a:grpSpLocks/>
            </p:cNvGrpSpPr>
            <p:nvPr/>
          </p:nvGrpSpPr>
          <p:grpSpPr bwMode="auto">
            <a:xfrm>
              <a:off x="2362200" y="685800"/>
              <a:ext cx="609600" cy="1295400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396"/>
            <p:cNvGrpSpPr>
              <a:grpSpLocks/>
            </p:cNvGrpSpPr>
            <p:nvPr/>
          </p:nvGrpSpPr>
          <p:grpSpPr bwMode="auto">
            <a:xfrm>
              <a:off x="1828800" y="381000"/>
              <a:ext cx="609600" cy="1295400"/>
              <a:chOff x="609600" y="5486400"/>
              <a:chExt cx="609600" cy="1295400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" name="Oval 2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368"/>
            <p:cNvSpPr txBox="1">
              <a:spLocks noChangeArrowheads="1"/>
            </p:cNvSpPr>
            <p:nvPr/>
          </p:nvSpPr>
          <p:spPr bwMode="auto">
            <a:xfrm>
              <a:off x="2209800" y="9906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2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32" name="Group 466"/>
          <p:cNvGrpSpPr>
            <a:grpSpLocks/>
          </p:cNvGrpSpPr>
          <p:nvPr/>
        </p:nvGrpSpPr>
        <p:grpSpPr bwMode="auto">
          <a:xfrm>
            <a:off x="4817274" y="381000"/>
            <a:ext cx="1676400" cy="2133600"/>
            <a:chOff x="3581400" y="381000"/>
            <a:chExt cx="1676400" cy="2133600"/>
          </a:xfrm>
        </p:grpSpPr>
        <p:grpSp>
          <p:nvGrpSpPr>
            <p:cNvPr id="33" name="Group 403"/>
            <p:cNvGrpSpPr>
              <a:grpSpLocks/>
            </p:cNvGrpSpPr>
            <p:nvPr/>
          </p:nvGrpSpPr>
          <p:grpSpPr bwMode="auto">
            <a:xfrm>
              <a:off x="4038600" y="381000"/>
              <a:ext cx="609600" cy="1295400"/>
              <a:chOff x="609600" y="5486400"/>
              <a:chExt cx="609600" cy="1295400"/>
            </a:xfrm>
          </p:grpSpPr>
          <p:sp>
            <p:nvSpPr>
              <p:cNvPr id="61" name="Rounded Rectangle 6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63" name="Straight Connector 6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410"/>
            <p:cNvGrpSpPr>
              <a:grpSpLocks/>
            </p:cNvGrpSpPr>
            <p:nvPr/>
          </p:nvGrpSpPr>
          <p:grpSpPr bwMode="auto">
            <a:xfrm>
              <a:off x="3581400" y="838200"/>
              <a:ext cx="609600" cy="1295400"/>
              <a:chOff x="609600" y="5486400"/>
              <a:chExt cx="609600" cy="1295400"/>
            </a:xfrm>
          </p:grpSpPr>
          <p:sp>
            <p:nvSpPr>
              <p:cNvPr id="55" name="Rounded Rectangle 5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417"/>
            <p:cNvGrpSpPr>
              <a:grpSpLocks/>
            </p:cNvGrpSpPr>
            <p:nvPr/>
          </p:nvGrpSpPr>
          <p:grpSpPr bwMode="auto">
            <a:xfrm>
              <a:off x="4343400" y="1219200"/>
              <a:ext cx="609600" cy="1295400"/>
              <a:chOff x="609600" y="5486400"/>
              <a:chExt cx="609600" cy="1295400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1" name="Straight Connector 5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424"/>
            <p:cNvGrpSpPr>
              <a:grpSpLocks/>
            </p:cNvGrpSpPr>
            <p:nvPr/>
          </p:nvGrpSpPr>
          <p:grpSpPr bwMode="auto">
            <a:xfrm>
              <a:off x="4648200" y="457200"/>
              <a:ext cx="609600" cy="1295400"/>
              <a:chOff x="609600" y="5486400"/>
              <a:chExt cx="609600" cy="1295400"/>
            </a:xfrm>
          </p:grpSpPr>
          <p:sp>
            <p:nvSpPr>
              <p:cNvPr id="43" name="Rounded Rectangle 4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" name="Straight Connector 4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 Box 368"/>
            <p:cNvSpPr txBox="1">
              <a:spLocks noChangeArrowheads="1"/>
            </p:cNvSpPr>
            <p:nvPr/>
          </p:nvSpPr>
          <p:spPr bwMode="auto">
            <a:xfrm>
              <a:off x="4267201" y="914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4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0" y="0"/>
            <a:ext cx="121539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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Numero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40: Estate 2017 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it-IT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Materiale aggiuntivo per l’articolo:</a:t>
            </a:r>
          </a:p>
          <a:p>
            <a:pPr marL="182880">
              <a:spcAft>
                <a:spcPts val="600"/>
              </a:spcAft>
            </a:pPr>
            <a:r>
              <a:rPr lang="en-US" sz="1200" kern="1200" dirty="0" err="1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US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A et al. 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048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52"/>
          <p:cNvGrpSpPr>
            <a:grpSpLocks/>
          </p:cNvGrpSpPr>
          <p:nvPr/>
        </p:nvGrpSpPr>
        <p:grpSpPr bwMode="auto">
          <a:xfrm>
            <a:off x="1693069" y="381000"/>
            <a:ext cx="609600" cy="1295400"/>
            <a:chOff x="457200" y="381000"/>
            <a:chExt cx="609600" cy="1295400"/>
          </a:xfrm>
        </p:grpSpPr>
        <p:grpSp>
          <p:nvGrpSpPr>
            <p:cNvPr id="8" name="Group 388"/>
            <p:cNvGrpSpPr>
              <a:grpSpLocks/>
            </p:cNvGrpSpPr>
            <p:nvPr/>
          </p:nvGrpSpPr>
          <p:grpSpPr bwMode="auto">
            <a:xfrm>
              <a:off x="457200" y="381000"/>
              <a:ext cx="609600" cy="1295400"/>
              <a:chOff x="609600" y="5486400"/>
              <a:chExt cx="609600" cy="12954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 Box 368"/>
            <p:cNvSpPr txBox="1">
              <a:spLocks noChangeArrowheads="1"/>
            </p:cNvSpPr>
            <p:nvPr/>
          </p:nvSpPr>
          <p:spPr bwMode="auto">
            <a:xfrm>
              <a:off x="457200" y="7620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 dirty="0">
                  <a:latin typeface="Helvetica"/>
                  <a:cs typeface="Helvetica"/>
                </a:rPr>
                <a:t>1</a:t>
              </a:r>
              <a:endParaRPr lang="en-US" sz="3600" b="1" dirty="0">
                <a:latin typeface="Helvetica"/>
                <a:cs typeface="Helvetica"/>
              </a:endParaRPr>
            </a:p>
          </p:txBody>
        </p:sp>
      </p:grpSp>
      <p:grpSp>
        <p:nvGrpSpPr>
          <p:cNvPr id="16" name="Group 459"/>
          <p:cNvGrpSpPr>
            <a:grpSpLocks/>
          </p:cNvGrpSpPr>
          <p:nvPr/>
        </p:nvGrpSpPr>
        <p:grpSpPr bwMode="auto">
          <a:xfrm>
            <a:off x="3064669" y="381000"/>
            <a:ext cx="1143000" cy="1600200"/>
            <a:chOff x="1828800" y="381000"/>
            <a:chExt cx="1143000" cy="1600200"/>
          </a:xfrm>
        </p:grpSpPr>
        <p:grpSp>
          <p:nvGrpSpPr>
            <p:cNvPr id="17" name="Group 389"/>
            <p:cNvGrpSpPr>
              <a:grpSpLocks/>
            </p:cNvGrpSpPr>
            <p:nvPr/>
          </p:nvGrpSpPr>
          <p:grpSpPr bwMode="auto">
            <a:xfrm>
              <a:off x="2362200" y="685800"/>
              <a:ext cx="609600" cy="1295400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396"/>
            <p:cNvGrpSpPr>
              <a:grpSpLocks/>
            </p:cNvGrpSpPr>
            <p:nvPr/>
          </p:nvGrpSpPr>
          <p:grpSpPr bwMode="auto">
            <a:xfrm>
              <a:off x="1828800" y="381000"/>
              <a:ext cx="609600" cy="1295400"/>
              <a:chOff x="609600" y="5486400"/>
              <a:chExt cx="609600" cy="1295400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" name="Oval 2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368"/>
            <p:cNvSpPr txBox="1">
              <a:spLocks noChangeArrowheads="1"/>
            </p:cNvSpPr>
            <p:nvPr/>
          </p:nvSpPr>
          <p:spPr bwMode="auto">
            <a:xfrm>
              <a:off x="2209800" y="9906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2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32" name="Group 466"/>
          <p:cNvGrpSpPr>
            <a:grpSpLocks/>
          </p:cNvGrpSpPr>
          <p:nvPr/>
        </p:nvGrpSpPr>
        <p:grpSpPr bwMode="auto">
          <a:xfrm>
            <a:off x="4817274" y="381000"/>
            <a:ext cx="1676400" cy="2133600"/>
            <a:chOff x="3581400" y="381000"/>
            <a:chExt cx="1676400" cy="2133600"/>
          </a:xfrm>
        </p:grpSpPr>
        <p:grpSp>
          <p:nvGrpSpPr>
            <p:cNvPr id="33" name="Group 403"/>
            <p:cNvGrpSpPr>
              <a:grpSpLocks/>
            </p:cNvGrpSpPr>
            <p:nvPr/>
          </p:nvGrpSpPr>
          <p:grpSpPr bwMode="auto">
            <a:xfrm>
              <a:off x="4038600" y="381000"/>
              <a:ext cx="609600" cy="1295400"/>
              <a:chOff x="609600" y="5486400"/>
              <a:chExt cx="609600" cy="1295400"/>
            </a:xfrm>
          </p:grpSpPr>
          <p:sp>
            <p:nvSpPr>
              <p:cNvPr id="61" name="Rounded Rectangle 6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63" name="Straight Connector 6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410"/>
            <p:cNvGrpSpPr>
              <a:grpSpLocks/>
            </p:cNvGrpSpPr>
            <p:nvPr/>
          </p:nvGrpSpPr>
          <p:grpSpPr bwMode="auto">
            <a:xfrm>
              <a:off x="3581400" y="838200"/>
              <a:ext cx="609600" cy="1295400"/>
              <a:chOff x="609600" y="5486400"/>
              <a:chExt cx="609600" cy="1295400"/>
            </a:xfrm>
          </p:grpSpPr>
          <p:sp>
            <p:nvSpPr>
              <p:cNvPr id="55" name="Rounded Rectangle 5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417"/>
            <p:cNvGrpSpPr>
              <a:grpSpLocks/>
            </p:cNvGrpSpPr>
            <p:nvPr/>
          </p:nvGrpSpPr>
          <p:grpSpPr bwMode="auto">
            <a:xfrm>
              <a:off x="4343400" y="1219200"/>
              <a:ext cx="609600" cy="1295400"/>
              <a:chOff x="609600" y="5486400"/>
              <a:chExt cx="609600" cy="1295400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1" name="Straight Connector 5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424"/>
            <p:cNvGrpSpPr>
              <a:grpSpLocks/>
            </p:cNvGrpSpPr>
            <p:nvPr/>
          </p:nvGrpSpPr>
          <p:grpSpPr bwMode="auto">
            <a:xfrm>
              <a:off x="4648200" y="457200"/>
              <a:ext cx="609600" cy="1295400"/>
              <a:chOff x="609600" y="5486400"/>
              <a:chExt cx="609600" cy="1295400"/>
            </a:xfrm>
          </p:grpSpPr>
          <p:sp>
            <p:nvSpPr>
              <p:cNvPr id="43" name="Rounded Rectangle 4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" name="Straight Connector 4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 Box 368"/>
            <p:cNvSpPr txBox="1">
              <a:spLocks noChangeArrowheads="1"/>
            </p:cNvSpPr>
            <p:nvPr/>
          </p:nvSpPr>
          <p:spPr bwMode="auto">
            <a:xfrm>
              <a:off x="4267201" y="914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4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407" name="Group 473"/>
          <p:cNvGrpSpPr>
            <a:grpSpLocks/>
          </p:cNvGrpSpPr>
          <p:nvPr/>
        </p:nvGrpSpPr>
        <p:grpSpPr bwMode="auto">
          <a:xfrm>
            <a:off x="1616869" y="3048000"/>
            <a:ext cx="2133600" cy="3200400"/>
            <a:chOff x="381000" y="3048000"/>
            <a:chExt cx="2133600" cy="3200400"/>
          </a:xfrm>
        </p:grpSpPr>
        <p:grpSp>
          <p:nvGrpSpPr>
            <p:cNvPr id="408" name="Group 431"/>
            <p:cNvGrpSpPr>
              <a:grpSpLocks/>
            </p:cNvGrpSpPr>
            <p:nvPr/>
          </p:nvGrpSpPr>
          <p:grpSpPr bwMode="auto">
            <a:xfrm>
              <a:off x="914400" y="3048000"/>
              <a:ext cx="609600" cy="1295400"/>
              <a:chOff x="609600" y="5486400"/>
              <a:chExt cx="609600" cy="1295400"/>
            </a:xfrm>
          </p:grpSpPr>
          <p:sp>
            <p:nvSpPr>
              <p:cNvPr id="459" name="Rounded Rectangle 45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60" name="Oval 45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61" name="Straight Connector 46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2" name="Straight Connector 46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3" name="Straight Connector 46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4" name="Straight Connector 46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9" name="Group 438"/>
            <p:cNvGrpSpPr>
              <a:grpSpLocks/>
            </p:cNvGrpSpPr>
            <p:nvPr/>
          </p:nvGrpSpPr>
          <p:grpSpPr bwMode="auto">
            <a:xfrm>
              <a:off x="457200" y="3429000"/>
              <a:ext cx="609600" cy="1295400"/>
              <a:chOff x="609600" y="5486400"/>
              <a:chExt cx="609600" cy="1295400"/>
            </a:xfrm>
          </p:grpSpPr>
          <p:sp>
            <p:nvSpPr>
              <p:cNvPr id="453" name="Rounded Rectangle 45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54" name="Oval 45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5" name="Straight Connector 45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6" name="Straight Connector 45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7" name="Straight Connector 45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8" name="Straight Connector 45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0" name="Group 445"/>
            <p:cNvGrpSpPr>
              <a:grpSpLocks/>
            </p:cNvGrpSpPr>
            <p:nvPr/>
          </p:nvGrpSpPr>
          <p:grpSpPr bwMode="auto">
            <a:xfrm>
              <a:off x="1371600" y="3810000"/>
              <a:ext cx="609600" cy="1295400"/>
              <a:chOff x="609600" y="5486400"/>
              <a:chExt cx="609600" cy="1295400"/>
            </a:xfrm>
          </p:grpSpPr>
          <p:sp>
            <p:nvSpPr>
              <p:cNvPr id="447" name="Rounded Rectangle 44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8" name="Oval 44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49" name="Straight Connector 44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0" name="Straight Connector 44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1" name="Straight Connector 45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2" name="Straight Connector 45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1" name="Group 452"/>
            <p:cNvGrpSpPr>
              <a:grpSpLocks/>
            </p:cNvGrpSpPr>
            <p:nvPr/>
          </p:nvGrpSpPr>
          <p:grpSpPr bwMode="auto">
            <a:xfrm>
              <a:off x="1676400" y="3048000"/>
              <a:ext cx="609600" cy="1295400"/>
              <a:chOff x="609600" y="5486400"/>
              <a:chExt cx="609600" cy="1295400"/>
            </a:xfrm>
          </p:grpSpPr>
          <p:sp>
            <p:nvSpPr>
              <p:cNvPr id="441" name="Rounded Rectangle 44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2" name="Oval 44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43" name="Straight Connector 44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4" name="Straight Connector 44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5" name="Straight Connector 44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6" name="Straight Connector 44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2" name="Group 459"/>
            <p:cNvGrpSpPr>
              <a:grpSpLocks/>
            </p:cNvGrpSpPr>
            <p:nvPr/>
          </p:nvGrpSpPr>
          <p:grpSpPr bwMode="auto">
            <a:xfrm>
              <a:off x="838200" y="4191000"/>
              <a:ext cx="609600" cy="1295400"/>
              <a:chOff x="609600" y="5486400"/>
              <a:chExt cx="609600" cy="1295400"/>
            </a:xfrm>
          </p:grpSpPr>
          <p:sp>
            <p:nvSpPr>
              <p:cNvPr id="435" name="Rounded Rectangle 43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36" name="Oval 43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37" name="Straight Connector 43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8" name="Straight Connector 43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9" name="Straight Connector 43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0" name="Straight Connector 43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3" name="Group 466"/>
            <p:cNvGrpSpPr>
              <a:grpSpLocks/>
            </p:cNvGrpSpPr>
            <p:nvPr/>
          </p:nvGrpSpPr>
          <p:grpSpPr bwMode="auto">
            <a:xfrm>
              <a:off x="381000" y="4648200"/>
              <a:ext cx="609600" cy="1295400"/>
              <a:chOff x="609600" y="5486400"/>
              <a:chExt cx="609600" cy="1295400"/>
            </a:xfrm>
          </p:grpSpPr>
          <p:sp>
            <p:nvSpPr>
              <p:cNvPr id="429" name="Rounded Rectangle 42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30" name="Oval 42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31" name="Straight Connector 43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2" name="Straight Connector 43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3" name="Straight Connector 43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4" name="Straight Connector 43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4" name="Group 473"/>
            <p:cNvGrpSpPr>
              <a:grpSpLocks/>
            </p:cNvGrpSpPr>
            <p:nvPr/>
          </p:nvGrpSpPr>
          <p:grpSpPr bwMode="auto">
            <a:xfrm>
              <a:off x="1295400" y="4953000"/>
              <a:ext cx="609600" cy="1295400"/>
              <a:chOff x="609600" y="5486400"/>
              <a:chExt cx="609600" cy="1295400"/>
            </a:xfrm>
          </p:grpSpPr>
          <p:sp>
            <p:nvSpPr>
              <p:cNvPr id="423" name="Rounded Rectangle 42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24" name="Oval 42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25" name="Straight Connector 42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6" name="Straight Connector 42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7" name="Straight Connector 42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8" name="Straight Connector 42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5" name="Group 480"/>
            <p:cNvGrpSpPr>
              <a:grpSpLocks/>
            </p:cNvGrpSpPr>
            <p:nvPr/>
          </p:nvGrpSpPr>
          <p:grpSpPr bwMode="auto">
            <a:xfrm>
              <a:off x="1905000" y="4267200"/>
              <a:ext cx="609600" cy="1295400"/>
              <a:chOff x="609600" y="5486400"/>
              <a:chExt cx="609600" cy="1295400"/>
            </a:xfrm>
          </p:grpSpPr>
          <p:sp>
            <p:nvSpPr>
              <p:cNvPr id="417" name="Rounded Rectangle 41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18" name="Oval 41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19" name="Straight Connector 41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0" name="Straight Connector 41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1" name="Straight Connector 42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2" name="Straight Connector 42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6" name="Text Box 368"/>
            <p:cNvSpPr txBox="1">
              <a:spLocks noChangeArrowheads="1"/>
            </p:cNvSpPr>
            <p:nvPr/>
          </p:nvSpPr>
          <p:spPr bwMode="auto">
            <a:xfrm>
              <a:off x="1143000" y="4343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8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sp>
        <p:nvSpPr>
          <p:cNvPr id="115" name="TextBox 114"/>
          <p:cNvSpPr txBox="1"/>
          <p:nvPr/>
        </p:nvSpPr>
        <p:spPr>
          <a:xfrm>
            <a:off x="0" y="0"/>
            <a:ext cx="121539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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Numero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40: Estate 2017 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116" name="Rectangle 115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it-IT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Materiale aggiuntivo per l’articolo:</a:t>
            </a:r>
          </a:p>
          <a:p>
            <a:pPr marL="182880">
              <a:spcAft>
                <a:spcPts val="600"/>
              </a:spcAft>
            </a:pPr>
            <a:r>
              <a:rPr lang="en-US" sz="1200" kern="1200" dirty="0" err="1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US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A et al. 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90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52"/>
          <p:cNvGrpSpPr>
            <a:grpSpLocks/>
          </p:cNvGrpSpPr>
          <p:nvPr/>
        </p:nvGrpSpPr>
        <p:grpSpPr bwMode="auto">
          <a:xfrm>
            <a:off x="1693069" y="381000"/>
            <a:ext cx="609600" cy="1295400"/>
            <a:chOff x="457200" y="381000"/>
            <a:chExt cx="609600" cy="1295400"/>
          </a:xfrm>
        </p:grpSpPr>
        <p:grpSp>
          <p:nvGrpSpPr>
            <p:cNvPr id="8" name="Group 388"/>
            <p:cNvGrpSpPr>
              <a:grpSpLocks/>
            </p:cNvGrpSpPr>
            <p:nvPr/>
          </p:nvGrpSpPr>
          <p:grpSpPr bwMode="auto">
            <a:xfrm>
              <a:off x="457200" y="381000"/>
              <a:ext cx="609600" cy="1295400"/>
              <a:chOff x="609600" y="5486400"/>
              <a:chExt cx="609600" cy="12954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 Box 368"/>
            <p:cNvSpPr txBox="1">
              <a:spLocks noChangeArrowheads="1"/>
            </p:cNvSpPr>
            <p:nvPr/>
          </p:nvSpPr>
          <p:spPr bwMode="auto">
            <a:xfrm>
              <a:off x="457200" y="7620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 dirty="0">
                  <a:latin typeface="Helvetica"/>
                  <a:cs typeface="Helvetica"/>
                </a:rPr>
                <a:t>1</a:t>
              </a:r>
              <a:endParaRPr lang="en-US" sz="3600" b="1" dirty="0">
                <a:latin typeface="Helvetica"/>
                <a:cs typeface="Helvetica"/>
              </a:endParaRPr>
            </a:p>
          </p:txBody>
        </p:sp>
      </p:grpSp>
      <p:grpSp>
        <p:nvGrpSpPr>
          <p:cNvPr id="16" name="Group 459"/>
          <p:cNvGrpSpPr>
            <a:grpSpLocks/>
          </p:cNvGrpSpPr>
          <p:nvPr/>
        </p:nvGrpSpPr>
        <p:grpSpPr bwMode="auto">
          <a:xfrm>
            <a:off x="3064669" y="381000"/>
            <a:ext cx="1143000" cy="1600200"/>
            <a:chOff x="1828800" y="381000"/>
            <a:chExt cx="1143000" cy="1600200"/>
          </a:xfrm>
        </p:grpSpPr>
        <p:grpSp>
          <p:nvGrpSpPr>
            <p:cNvPr id="17" name="Group 389"/>
            <p:cNvGrpSpPr>
              <a:grpSpLocks/>
            </p:cNvGrpSpPr>
            <p:nvPr/>
          </p:nvGrpSpPr>
          <p:grpSpPr bwMode="auto">
            <a:xfrm>
              <a:off x="2362200" y="685800"/>
              <a:ext cx="609600" cy="1295400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396"/>
            <p:cNvGrpSpPr>
              <a:grpSpLocks/>
            </p:cNvGrpSpPr>
            <p:nvPr/>
          </p:nvGrpSpPr>
          <p:grpSpPr bwMode="auto">
            <a:xfrm>
              <a:off x="1828800" y="381000"/>
              <a:ext cx="609600" cy="1295400"/>
              <a:chOff x="609600" y="5486400"/>
              <a:chExt cx="609600" cy="1295400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" name="Oval 2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368"/>
            <p:cNvSpPr txBox="1">
              <a:spLocks noChangeArrowheads="1"/>
            </p:cNvSpPr>
            <p:nvPr/>
          </p:nvSpPr>
          <p:spPr bwMode="auto">
            <a:xfrm>
              <a:off x="2209800" y="9906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2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32" name="Group 466"/>
          <p:cNvGrpSpPr>
            <a:grpSpLocks/>
          </p:cNvGrpSpPr>
          <p:nvPr/>
        </p:nvGrpSpPr>
        <p:grpSpPr bwMode="auto">
          <a:xfrm>
            <a:off x="4817274" y="381000"/>
            <a:ext cx="1676400" cy="2133600"/>
            <a:chOff x="3581400" y="381000"/>
            <a:chExt cx="1676400" cy="2133600"/>
          </a:xfrm>
        </p:grpSpPr>
        <p:grpSp>
          <p:nvGrpSpPr>
            <p:cNvPr id="33" name="Group 403"/>
            <p:cNvGrpSpPr>
              <a:grpSpLocks/>
            </p:cNvGrpSpPr>
            <p:nvPr/>
          </p:nvGrpSpPr>
          <p:grpSpPr bwMode="auto">
            <a:xfrm>
              <a:off x="4038600" y="381000"/>
              <a:ext cx="609600" cy="1295400"/>
              <a:chOff x="609600" y="5486400"/>
              <a:chExt cx="609600" cy="1295400"/>
            </a:xfrm>
          </p:grpSpPr>
          <p:sp>
            <p:nvSpPr>
              <p:cNvPr id="61" name="Rounded Rectangle 6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63" name="Straight Connector 6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410"/>
            <p:cNvGrpSpPr>
              <a:grpSpLocks/>
            </p:cNvGrpSpPr>
            <p:nvPr/>
          </p:nvGrpSpPr>
          <p:grpSpPr bwMode="auto">
            <a:xfrm>
              <a:off x="3581400" y="838200"/>
              <a:ext cx="609600" cy="1295400"/>
              <a:chOff x="609600" y="5486400"/>
              <a:chExt cx="609600" cy="1295400"/>
            </a:xfrm>
          </p:grpSpPr>
          <p:sp>
            <p:nvSpPr>
              <p:cNvPr id="55" name="Rounded Rectangle 5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417"/>
            <p:cNvGrpSpPr>
              <a:grpSpLocks/>
            </p:cNvGrpSpPr>
            <p:nvPr/>
          </p:nvGrpSpPr>
          <p:grpSpPr bwMode="auto">
            <a:xfrm>
              <a:off x="4343400" y="1219200"/>
              <a:ext cx="609600" cy="1295400"/>
              <a:chOff x="609600" y="5486400"/>
              <a:chExt cx="609600" cy="1295400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1" name="Straight Connector 5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424"/>
            <p:cNvGrpSpPr>
              <a:grpSpLocks/>
            </p:cNvGrpSpPr>
            <p:nvPr/>
          </p:nvGrpSpPr>
          <p:grpSpPr bwMode="auto">
            <a:xfrm>
              <a:off x="4648200" y="457200"/>
              <a:ext cx="609600" cy="1295400"/>
              <a:chOff x="609600" y="5486400"/>
              <a:chExt cx="609600" cy="1295400"/>
            </a:xfrm>
          </p:grpSpPr>
          <p:sp>
            <p:nvSpPr>
              <p:cNvPr id="43" name="Rounded Rectangle 4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" name="Straight Connector 4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 Box 368"/>
            <p:cNvSpPr txBox="1">
              <a:spLocks noChangeArrowheads="1"/>
            </p:cNvSpPr>
            <p:nvPr/>
          </p:nvSpPr>
          <p:spPr bwMode="auto">
            <a:xfrm>
              <a:off x="4267201" y="914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4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293" name="Group 480"/>
          <p:cNvGrpSpPr>
            <a:grpSpLocks/>
          </p:cNvGrpSpPr>
          <p:nvPr/>
        </p:nvGrpSpPr>
        <p:grpSpPr bwMode="auto">
          <a:xfrm>
            <a:off x="4207670" y="2590800"/>
            <a:ext cx="2819400" cy="4038600"/>
            <a:chOff x="2971800" y="2590800"/>
            <a:chExt cx="2819400" cy="4038600"/>
          </a:xfrm>
        </p:grpSpPr>
        <p:grpSp>
          <p:nvGrpSpPr>
            <p:cNvPr id="294" name="Group 487"/>
            <p:cNvGrpSpPr>
              <a:grpSpLocks/>
            </p:cNvGrpSpPr>
            <p:nvPr/>
          </p:nvGrpSpPr>
          <p:grpSpPr bwMode="auto">
            <a:xfrm>
              <a:off x="3657600" y="2590800"/>
              <a:ext cx="609600" cy="1295400"/>
              <a:chOff x="609600" y="5486400"/>
              <a:chExt cx="609600" cy="1295400"/>
            </a:xfrm>
          </p:grpSpPr>
          <p:sp>
            <p:nvSpPr>
              <p:cNvPr id="401" name="Rounded Rectangle 40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02" name="Oval 40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03" name="Straight Connector 40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4" name="Straight Connector 40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5" name="Straight Connector 40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6" name="Straight Connector 40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5" name="Group 494"/>
            <p:cNvGrpSpPr>
              <a:grpSpLocks/>
            </p:cNvGrpSpPr>
            <p:nvPr/>
          </p:nvGrpSpPr>
          <p:grpSpPr bwMode="auto">
            <a:xfrm>
              <a:off x="3048000" y="2895600"/>
              <a:ext cx="609600" cy="1295400"/>
              <a:chOff x="609600" y="5486400"/>
              <a:chExt cx="609600" cy="1295400"/>
            </a:xfrm>
          </p:grpSpPr>
          <p:sp>
            <p:nvSpPr>
              <p:cNvPr id="395" name="Rounded Rectangle 39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96" name="Oval 39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97" name="Straight Connector 39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8" name="Straight Connector 39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9" name="Straight Connector 39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0" name="Straight Connector 39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6" name="Group 501"/>
            <p:cNvGrpSpPr>
              <a:grpSpLocks/>
            </p:cNvGrpSpPr>
            <p:nvPr/>
          </p:nvGrpSpPr>
          <p:grpSpPr bwMode="auto">
            <a:xfrm>
              <a:off x="3962400" y="3276600"/>
              <a:ext cx="609600" cy="1295400"/>
              <a:chOff x="609600" y="5486400"/>
              <a:chExt cx="609600" cy="1295400"/>
            </a:xfrm>
          </p:grpSpPr>
          <p:sp>
            <p:nvSpPr>
              <p:cNvPr id="389" name="Rounded Rectangle 38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90" name="Oval 38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91" name="Straight Connector 39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2" name="Straight Connector 39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3" name="Straight Connector 39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Straight Connector 39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7" name="Group 508"/>
            <p:cNvGrpSpPr>
              <a:grpSpLocks/>
            </p:cNvGrpSpPr>
            <p:nvPr/>
          </p:nvGrpSpPr>
          <p:grpSpPr bwMode="auto">
            <a:xfrm>
              <a:off x="4343400" y="2590800"/>
              <a:ext cx="609600" cy="1295400"/>
              <a:chOff x="609600" y="5486400"/>
              <a:chExt cx="609600" cy="1295400"/>
            </a:xfrm>
          </p:grpSpPr>
          <p:sp>
            <p:nvSpPr>
              <p:cNvPr id="383" name="Rounded Rectangle 38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84" name="Oval 38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85" name="Straight Connector 38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6" name="Straight Connector 38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7" name="Straight Connector 38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8" name="Straight Connector 38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8" name="Group 515"/>
            <p:cNvGrpSpPr>
              <a:grpSpLocks/>
            </p:cNvGrpSpPr>
            <p:nvPr/>
          </p:nvGrpSpPr>
          <p:grpSpPr bwMode="auto">
            <a:xfrm>
              <a:off x="3429000" y="3657600"/>
              <a:ext cx="609600" cy="1295400"/>
              <a:chOff x="609600" y="5486400"/>
              <a:chExt cx="609600" cy="1295400"/>
            </a:xfrm>
          </p:grpSpPr>
          <p:sp>
            <p:nvSpPr>
              <p:cNvPr id="377" name="Rounded Rectangle 37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78" name="Oval 37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79" name="Straight Connector 37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0" name="Straight Connector 37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1" name="Straight Connector 38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2" name="Straight Connector 38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9" name="Group 522"/>
            <p:cNvGrpSpPr>
              <a:grpSpLocks/>
            </p:cNvGrpSpPr>
            <p:nvPr/>
          </p:nvGrpSpPr>
          <p:grpSpPr bwMode="auto">
            <a:xfrm>
              <a:off x="2971800" y="4114800"/>
              <a:ext cx="609600" cy="1295400"/>
              <a:chOff x="609600" y="5486400"/>
              <a:chExt cx="609600" cy="1295400"/>
            </a:xfrm>
          </p:grpSpPr>
          <p:sp>
            <p:nvSpPr>
              <p:cNvPr id="371" name="Rounded Rectangle 37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72" name="Oval 37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73" name="Straight Connector 37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4" name="Straight Connector 37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5" name="Straight Connector 37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6" name="Straight Connector 37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0" name="Group 529"/>
            <p:cNvGrpSpPr>
              <a:grpSpLocks/>
            </p:cNvGrpSpPr>
            <p:nvPr/>
          </p:nvGrpSpPr>
          <p:grpSpPr bwMode="auto">
            <a:xfrm>
              <a:off x="3886200" y="4419600"/>
              <a:ext cx="609600" cy="1295400"/>
              <a:chOff x="609600" y="5486400"/>
              <a:chExt cx="609600" cy="1295400"/>
            </a:xfrm>
          </p:grpSpPr>
          <p:sp>
            <p:nvSpPr>
              <p:cNvPr id="365" name="Rounded Rectangle 36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66" name="Oval 36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67" name="Straight Connector 36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8" name="Straight Connector 36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9" name="Straight Connector 36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0" name="Straight Connector 36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1" name="Group 536"/>
            <p:cNvGrpSpPr>
              <a:grpSpLocks/>
            </p:cNvGrpSpPr>
            <p:nvPr/>
          </p:nvGrpSpPr>
          <p:grpSpPr bwMode="auto">
            <a:xfrm>
              <a:off x="4495800" y="3733800"/>
              <a:ext cx="609600" cy="1295400"/>
              <a:chOff x="609600" y="5486400"/>
              <a:chExt cx="609600" cy="1295400"/>
            </a:xfrm>
          </p:grpSpPr>
          <p:sp>
            <p:nvSpPr>
              <p:cNvPr id="359" name="Rounded Rectangle 35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60" name="Oval 35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61" name="Straight Connector 36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2" name="Straight Connector 36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3" name="Straight Connector 36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4" name="Straight Connector 36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2" name="Group 543"/>
            <p:cNvGrpSpPr>
              <a:grpSpLocks/>
            </p:cNvGrpSpPr>
            <p:nvPr/>
          </p:nvGrpSpPr>
          <p:grpSpPr bwMode="auto">
            <a:xfrm>
              <a:off x="4724400" y="3048000"/>
              <a:ext cx="609600" cy="1295400"/>
              <a:chOff x="609600" y="5486400"/>
              <a:chExt cx="609600" cy="1295400"/>
            </a:xfrm>
          </p:grpSpPr>
          <p:sp>
            <p:nvSpPr>
              <p:cNvPr id="353" name="Rounded Rectangle 35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54" name="Oval 35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55" name="Straight Connector 35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6" name="Straight Connector 35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7" name="Straight Connector 35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8" name="Straight Connector 35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3" name="Group 550"/>
            <p:cNvGrpSpPr>
              <a:grpSpLocks/>
            </p:cNvGrpSpPr>
            <p:nvPr/>
          </p:nvGrpSpPr>
          <p:grpSpPr bwMode="auto">
            <a:xfrm>
              <a:off x="4343400" y="3886200"/>
              <a:ext cx="609600" cy="1295400"/>
              <a:chOff x="609600" y="5486400"/>
              <a:chExt cx="609600" cy="1295400"/>
            </a:xfrm>
          </p:grpSpPr>
          <p:sp>
            <p:nvSpPr>
              <p:cNvPr id="347" name="Rounded Rectangle 34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48" name="Oval 34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49" name="Straight Connector 34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0" name="Straight Connector 34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1" name="Straight Connector 35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2" name="Straight Connector 35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4" name="Group 557"/>
            <p:cNvGrpSpPr>
              <a:grpSpLocks/>
            </p:cNvGrpSpPr>
            <p:nvPr/>
          </p:nvGrpSpPr>
          <p:grpSpPr bwMode="auto">
            <a:xfrm>
              <a:off x="4876800" y="4724400"/>
              <a:ext cx="609600" cy="1295400"/>
              <a:chOff x="609600" y="5486400"/>
              <a:chExt cx="609600" cy="1295400"/>
            </a:xfrm>
          </p:grpSpPr>
          <p:sp>
            <p:nvSpPr>
              <p:cNvPr id="341" name="Rounded Rectangle 34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42" name="Oval 34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43" name="Straight Connector 34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4" name="Straight Connector 34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" name="Straight Connector 34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6" name="Straight Connector 34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5" name="Group 564"/>
            <p:cNvGrpSpPr>
              <a:grpSpLocks/>
            </p:cNvGrpSpPr>
            <p:nvPr/>
          </p:nvGrpSpPr>
          <p:grpSpPr bwMode="auto">
            <a:xfrm>
              <a:off x="5105400" y="3657600"/>
              <a:ext cx="609600" cy="1295400"/>
              <a:chOff x="609600" y="5486400"/>
              <a:chExt cx="609600" cy="1295400"/>
            </a:xfrm>
          </p:grpSpPr>
          <p:sp>
            <p:nvSpPr>
              <p:cNvPr id="335" name="Rounded Rectangle 33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36" name="Oval 33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37" name="Straight Connector 33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9" name="Straight Connector 33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" name="Straight Connector 33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6" name="Group 571"/>
            <p:cNvGrpSpPr>
              <a:grpSpLocks/>
            </p:cNvGrpSpPr>
            <p:nvPr/>
          </p:nvGrpSpPr>
          <p:grpSpPr bwMode="auto">
            <a:xfrm>
              <a:off x="3657600" y="5334000"/>
              <a:ext cx="609600" cy="1295400"/>
              <a:chOff x="609600" y="5486400"/>
              <a:chExt cx="609600" cy="1295400"/>
            </a:xfrm>
          </p:grpSpPr>
          <p:sp>
            <p:nvSpPr>
              <p:cNvPr id="329" name="Rounded Rectangle 32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30" name="Oval 32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31" name="Straight Connector 33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" name="Straight Connector 33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Straight Connector 33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" name="Straight Connector 33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7" name="Group 578"/>
            <p:cNvGrpSpPr>
              <a:grpSpLocks/>
            </p:cNvGrpSpPr>
            <p:nvPr/>
          </p:nvGrpSpPr>
          <p:grpSpPr bwMode="auto">
            <a:xfrm>
              <a:off x="3200400" y="5029200"/>
              <a:ext cx="609600" cy="1295400"/>
              <a:chOff x="609600" y="5486400"/>
              <a:chExt cx="609600" cy="1295400"/>
            </a:xfrm>
          </p:grpSpPr>
          <p:sp>
            <p:nvSpPr>
              <p:cNvPr id="323" name="Rounded Rectangle 32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24" name="Oval 32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25" name="Straight Connector 32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Straight Connector 32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Straight Connector 32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8" name="Group 585"/>
            <p:cNvGrpSpPr>
              <a:grpSpLocks/>
            </p:cNvGrpSpPr>
            <p:nvPr/>
          </p:nvGrpSpPr>
          <p:grpSpPr bwMode="auto">
            <a:xfrm>
              <a:off x="4343400" y="5257800"/>
              <a:ext cx="609600" cy="1295400"/>
              <a:chOff x="609600" y="5486400"/>
              <a:chExt cx="609600" cy="1295400"/>
            </a:xfrm>
          </p:grpSpPr>
          <p:sp>
            <p:nvSpPr>
              <p:cNvPr id="317" name="Rounded Rectangle 31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18" name="Oval 31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19" name="Straight Connector 31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0" name="Straight Connector 31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1" name="Straight Connector 32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2" name="Straight Connector 32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9" name="Group 592"/>
            <p:cNvGrpSpPr>
              <a:grpSpLocks/>
            </p:cNvGrpSpPr>
            <p:nvPr/>
          </p:nvGrpSpPr>
          <p:grpSpPr bwMode="auto">
            <a:xfrm>
              <a:off x="5181600" y="5334000"/>
              <a:ext cx="609600" cy="1295400"/>
              <a:chOff x="609600" y="5486400"/>
              <a:chExt cx="609600" cy="1295400"/>
            </a:xfrm>
          </p:grpSpPr>
          <p:sp>
            <p:nvSpPr>
              <p:cNvPr id="311" name="Rounded Rectangle 31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12" name="Oval 31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13" name="Straight Connector 31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" name="Straight Connector 31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5" name="Straight Connector 31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6" name="Straight Connector 31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0" name="Text Box 368"/>
            <p:cNvSpPr txBox="1">
              <a:spLocks noChangeArrowheads="1"/>
            </p:cNvSpPr>
            <p:nvPr/>
          </p:nvSpPr>
          <p:spPr bwMode="auto">
            <a:xfrm>
              <a:off x="4267200" y="4191000"/>
              <a:ext cx="698178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16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407" name="Group 473"/>
          <p:cNvGrpSpPr>
            <a:grpSpLocks/>
          </p:cNvGrpSpPr>
          <p:nvPr/>
        </p:nvGrpSpPr>
        <p:grpSpPr bwMode="auto">
          <a:xfrm>
            <a:off x="1616869" y="3048000"/>
            <a:ext cx="2133600" cy="3200400"/>
            <a:chOff x="381000" y="3048000"/>
            <a:chExt cx="2133600" cy="3200400"/>
          </a:xfrm>
        </p:grpSpPr>
        <p:grpSp>
          <p:nvGrpSpPr>
            <p:cNvPr id="408" name="Group 431"/>
            <p:cNvGrpSpPr>
              <a:grpSpLocks/>
            </p:cNvGrpSpPr>
            <p:nvPr/>
          </p:nvGrpSpPr>
          <p:grpSpPr bwMode="auto">
            <a:xfrm>
              <a:off x="914400" y="3048000"/>
              <a:ext cx="609600" cy="1295400"/>
              <a:chOff x="609600" y="5486400"/>
              <a:chExt cx="609600" cy="1295400"/>
            </a:xfrm>
          </p:grpSpPr>
          <p:sp>
            <p:nvSpPr>
              <p:cNvPr id="459" name="Rounded Rectangle 45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60" name="Oval 45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61" name="Straight Connector 46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2" name="Straight Connector 46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3" name="Straight Connector 46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4" name="Straight Connector 46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9" name="Group 438"/>
            <p:cNvGrpSpPr>
              <a:grpSpLocks/>
            </p:cNvGrpSpPr>
            <p:nvPr/>
          </p:nvGrpSpPr>
          <p:grpSpPr bwMode="auto">
            <a:xfrm>
              <a:off x="457200" y="3429000"/>
              <a:ext cx="609600" cy="1295400"/>
              <a:chOff x="609600" y="5486400"/>
              <a:chExt cx="609600" cy="1295400"/>
            </a:xfrm>
          </p:grpSpPr>
          <p:sp>
            <p:nvSpPr>
              <p:cNvPr id="453" name="Rounded Rectangle 45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54" name="Oval 45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5" name="Straight Connector 45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6" name="Straight Connector 45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7" name="Straight Connector 45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8" name="Straight Connector 45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0" name="Group 445"/>
            <p:cNvGrpSpPr>
              <a:grpSpLocks/>
            </p:cNvGrpSpPr>
            <p:nvPr/>
          </p:nvGrpSpPr>
          <p:grpSpPr bwMode="auto">
            <a:xfrm>
              <a:off x="1371600" y="3810000"/>
              <a:ext cx="609600" cy="1295400"/>
              <a:chOff x="609600" y="5486400"/>
              <a:chExt cx="609600" cy="1295400"/>
            </a:xfrm>
          </p:grpSpPr>
          <p:sp>
            <p:nvSpPr>
              <p:cNvPr id="447" name="Rounded Rectangle 44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8" name="Oval 44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49" name="Straight Connector 44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0" name="Straight Connector 44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1" name="Straight Connector 45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2" name="Straight Connector 45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1" name="Group 452"/>
            <p:cNvGrpSpPr>
              <a:grpSpLocks/>
            </p:cNvGrpSpPr>
            <p:nvPr/>
          </p:nvGrpSpPr>
          <p:grpSpPr bwMode="auto">
            <a:xfrm>
              <a:off x="1676400" y="3048000"/>
              <a:ext cx="609600" cy="1295400"/>
              <a:chOff x="609600" y="5486400"/>
              <a:chExt cx="609600" cy="1295400"/>
            </a:xfrm>
          </p:grpSpPr>
          <p:sp>
            <p:nvSpPr>
              <p:cNvPr id="441" name="Rounded Rectangle 44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2" name="Oval 44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43" name="Straight Connector 44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4" name="Straight Connector 44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5" name="Straight Connector 44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6" name="Straight Connector 44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2" name="Group 459"/>
            <p:cNvGrpSpPr>
              <a:grpSpLocks/>
            </p:cNvGrpSpPr>
            <p:nvPr/>
          </p:nvGrpSpPr>
          <p:grpSpPr bwMode="auto">
            <a:xfrm>
              <a:off x="838200" y="4191000"/>
              <a:ext cx="609600" cy="1295400"/>
              <a:chOff x="609600" y="5486400"/>
              <a:chExt cx="609600" cy="1295400"/>
            </a:xfrm>
          </p:grpSpPr>
          <p:sp>
            <p:nvSpPr>
              <p:cNvPr id="435" name="Rounded Rectangle 43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36" name="Oval 43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37" name="Straight Connector 43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8" name="Straight Connector 43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9" name="Straight Connector 43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0" name="Straight Connector 43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3" name="Group 466"/>
            <p:cNvGrpSpPr>
              <a:grpSpLocks/>
            </p:cNvGrpSpPr>
            <p:nvPr/>
          </p:nvGrpSpPr>
          <p:grpSpPr bwMode="auto">
            <a:xfrm>
              <a:off x="381000" y="4648200"/>
              <a:ext cx="609600" cy="1295400"/>
              <a:chOff x="609600" y="5486400"/>
              <a:chExt cx="609600" cy="1295400"/>
            </a:xfrm>
          </p:grpSpPr>
          <p:sp>
            <p:nvSpPr>
              <p:cNvPr id="429" name="Rounded Rectangle 42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30" name="Oval 42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31" name="Straight Connector 43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2" name="Straight Connector 43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3" name="Straight Connector 43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4" name="Straight Connector 43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4" name="Group 473"/>
            <p:cNvGrpSpPr>
              <a:grpSpLocks/>
            </p:cNvGrpSpPr>
            <p:nvPr/>
          </p:nvGrpSpPr>
          <p:grpSpPr bwMode="auto">
            <a:xfrm>
              <a:off x="1295400" y="4953000"/>
              <a:ext cx="609600" cy="1295400"/>
              <a:chOff x="609600" y="5486400"/>
              <a:chExt cx="609600" cy="1295400"/>
            </a:xfrm>
          </p:grpSpPr>
          <p:sp>
            <p:nvSpPr>
              <p:cNvPr id="423" name="Rounded Rectangle 42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24" name="Oval 42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25" name="Straight Connector 42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6" name="Straight Connector 42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7" name="Straight Connector 42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8" name="Straight Connector 42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5" name="Group 480"/>
            <p:cNvGrpSpPr>
              <a:grpSpLocks/>
            </p:cNvGrpSpPr>
            <p:nvPr/>
          </p:nvGrpSpPr>
          <p:grpSpPr bwMode="auto">
            <a:xfrm>
              <a:off x="1905000" y="4267200"/>
              <a:ext cx="609600" cy="1295400"/>
              <a:chOff x="609600" y="5486400"/>
              <a:chExt cx="609600" cy="1295400"/>
            </a:xfrm>
          </p:grpSpPr>
          <p:sp>
            <p:nvSpPr>
              <p:cNvPr id="417" name="Rounded Rectangle 41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18" name="Oval 41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19" name="Straight Connector 41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0" name="Straight Connector 41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1" name="Straight Connector 42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2" name="Straight Connector 42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6" name="Text Box 368"/>
            <p:cNvSpPr txBox="1">
              <a:spLocks noChangeArrowheads="1"/>
            </p:cNvSpPr>
            <p:nvPr/>
          </p:nvSpPr>
          <p:spPr bwMode="auto">
            <a:xfrm>
              <a:off x="1143000" y="4343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8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sp>
        <p:nvSpPr>
          <p:cNvPr id="229" name="TextBox 228"/>
          <p:cNvSpPr txBox="1"/>
          <p:nvPr/>
        </p:nvSpPr>
        <p:spPr>
          <a:xfrm>
            <a:off x="0" y="0"/>
            <a:ext cx="121539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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Numero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40: Estate 2017 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230" name="Rectangle 229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it-IT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Materiale aggiuntivo per l’articolo:</a:t>
            </a:r>
          </a:p>
          <a:p>
            <a:pPr marL="182880">
              <a:spcAft>
                <a:spcPts val="600"/>
              </a:spcAft>
            </a:pPr>
            <a:r>
              <a:rPr lang="en-US" sz="1200" kern="1200" dirty="0" err="1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US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A et al. 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378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52"/>
          <p:cNvGrpSpPr>
            <a:grpSpLocks/>
          </p:cNvGrpSpPr>
          <p:nvPr/>
        </p:nvGrpSpPr>
        <p:grpSpPr bwMode="auto">
          <a:xfrm>
            <a:off x="1693069" y="381000"/>
            <a:ext cx="609600" cy="1295400"/>
            <a:chOff x="457200" y="381000"/>
            <a:chExt cx="609600" cy="1295400"/>
          </a:xfrm>
        </p:grpSpPr>
        <p:grpSp>
          <p:nvGrpSpPr>
            <p:cNvPr id="8" name="Group 388"/>
            <p:cNvGrpSpPr>
              <a:grpSpLocks/>
            </p:cNvGrpSpPr>
            <p:nvPr/>
          </p:nvGrpSpPr>
          <p:grpSpPr bwMode="auto">
            <a:xfrm>
              <a:off x="457200" y="381000"/>
              <a:ext cx="609600" cy="1295400"/>
              <a:chOff x="609600" y="5486400"/>
              <a:chExt cx="609600" cy="12954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 Box 368"/>
            <p:cNvSpPr txBox="1">
              <a:spLocks noChangeArrowheads="1"/>
            </p:cNvSpPr>
            <p:nvPr/>
          </p:nvSpPr>
          <p:spPr bwMode="auto">
            <a:xfrm>
              <a:off x="457200" y="7620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 dirty="0">
                  <a:latin typeface="Helvetica"/>
                  <a:cs typeface="Helvetica"/>
                </a:rPr>
                <a:t>1</a:t>
              </a:r>
              <a:endParaRPr lang="en-US" sz="3600" b="1" dirty="0">
                <a:latin typeface="Helvetica"/>
                <a:cs typeface="Helvetica"/>
              </a:endParaRPr>
            </a:p>
          </p:txBody>
        </p:sp>
      </p:grpSp>
      <p:grpSp>
        <p:nvGrpSpPr>
          <p:cNvPr id="16" name="Group 459"/>
          <p:cNvGrpSpPr>
            <a:grpSpLocks/>
          </p:cNvGrpSpPr>
          <p:nvPr/>
        </p:nvGrpSpPr>
        <p:grpSpPr bwMode="auto">
          <a:xfrm>
            <a:off x="3064669" y="381000"/>
            <a:ext cx="1143000" cy="1600200"/>
            <a:chOff x="1828800" y="381000"/>
            <a:chExt cx="1143000" cy="1600200"/>
          </a:xfrm>
        </p:grpSpPr>
        <p:grpSp>
          <p:nvGrpSpPr>
            <p:cNvPr id="17" name="Group 389"/>
            <p:cNvGrpSpPr>
              <a:grpSpLocks/>
            </p:cNvGrpSpPr>
            <p:nvPr/>
          </p:nvGrpSpPr>
          <p:grpSpPr bwMode="auto">
            <a:xfrm>
              <a:off x="2362200" y="685800"/>
              <a:ext cx="609600" cy="1295400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396"/>
            <p:cNvGrpSpPr>
              <a:grpSpLocks/>
            </p:cNvGrpSpPr>
            <p:nvPr/>
          </p:nvGrpSpPr>
          <p:grpSpPr bwMode="auto">
            <a:xfrm>
              <a:off x="1828800" y="381000"/>
              <a:ext cx="609600" cy="1295400"/>
              <a:chOff x="609600" y="5486400"/>
              <a:chExt cx="609600" cy="1295400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" name="Oval 2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368"/>
            <p:cNvSpPr txBox="1">
              <a:spLocks noChangeArrowheads="1"/>
            </p:cNvSpPr>
            <p:nvPr/>
          </p:nvSpPr>
          <p:spPr bwMode="auto">
            <a:xfrm>
              <a:off x="2209800" y="9906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2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32" name="Group 466"/>
          <p:cNvGrpSpPr>
            <a:grpSpLocks/>
          </p:cNvGrpSpPr>
          <p:nvPr/>
        </p:nvGrpSpPr>
        <p:grpSpPr bwMode="auto">
          <a:xfrm>
            <a:off x="4817274" y="381000"/>
            <a:ext cx="1676400" cy="2133600"/>
            <a:chOff x="3581400" y="381000"/>
            <a:chExt cx="1676400" cy="2133600"/>
          </a:xfrm>
        </p:grpSpPr>
        <p:grpSp>
          <p:nvGrpSpPr>
            <p:cNvPr id="33" name="Group 403"/>
            <p:cNvGrpSpPr>
              <a:grpSpLocks/>
            </p:cNvGrpSpPr>
            <p:nvPr/>
          </p:nvGrpSpPr>
          <p:grpSpPr bwMode="auto">
            <a:xfrm>
              <a:off x="4038600" y="381000"/>
              <a:ext cx="609600" cy="1295400"/>
              <a:chOff x="609600" y="5486400"/>
              <a:chExt cx="609600" cy="1295400"/>
            </a:xfrm>
          </p:grpSpPr>
          <p:sp>
            <p:nvSpPr>
              <p:cNvPr id="61" name="Rounded Rectangle 6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63" name="Straight Connector 6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410"/>
            <p:cNvGrpSpPr>
              <a:grpSpLocks/>
            </p:cNvGrpSpPr>
            <p:nvPr/>
          </p:nvGrpSpPr>
          <p:grpSpPr bwMode="auto">
            <a:xfrm>
              <a:off x="3581400" y="838200"/>
              <a:ext cx="609600" cy="1295400"/>
              <a:chOff x="609600" y="5486400"/>
              <a:chExt cx="609600" cy="1295400"/>
            </a:xfrm>
          </p:grpSpPr>
          <p:sp>
            <p:nvSpPr>
              <p:cNvPr id="55" name="Rounded Rectangle 5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417"/>
            <p:cNvGrpSpPr>
              <a:grpSpLocks/>
            </p:cNvGrpSpPr>
            <p:nvPr/>
          </p:nvGrpSpPr>
          <p:grpSpPr bwMode="auto">
            <a:xfrm>
              <a:off x="4343400" y="1219200"/>
              <a:ext cx="609600" cy="1295400"/>
              <a:chOff x="609600" y="5486400"/>
              <a:chExt cx="609600" cy="1295400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1" name="Straight Connector 5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424"/>
            <p:cNvGrpSpPr>
              <a:grpSpLocks/>
            </p:cNvGrpSpPr>
            <p:nvPr/>
          </p:nvGrpSpPr>
          <p:grpSpPr bwMode="auto">
            <a:xfrm>
              <a:off x="4648200" y="457200"/>
              <a:ext cx="609600" cy="1295400"/>
              <a:chOff x="609600" y="5486400"/>
              <a:chExt cx="609600" cy="1295400"/>
            </a:xfrm>
          </p:grpSpPr>
          <p:sp>
            <p:nvSpPr>
              <p:cNvPr id="43" name="Rounded Rectangle 4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" name="Straight Connector 4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 Box 368"/>
            <p:cNvSpPr txBox="1">
              <a:spLocks noChangeArrowheads="1"/>
            </p:cNvSpPr>
            <p:nvPr/>
          </p:nvSpPr>
          <p:spPr bwMode="auto">
            <a:xfrm>
              <a:off x="4267201" y="914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4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67" name="Group 487"/>
          <p:cNvGrpSpPr>
            <a:grpSpLocks/>
          </p:cNvGrpSpPr>
          <p:nvPr/>
        </p:nvGrpSpPr>
        <p:grpSpPr bwMode="auto">
          <a:xfrm>
            <a:off x="7179469" y="228600"/>
            <a:ext cx="3200400" cy="6096000"/>
            <a:chOff x="5943600" y="228600"/>
            <a:chExt cx="3200400" cy="6096000"/>
          </a:xfrm>
        </p:grpSpPr>
        <p:grpSp>
          <p:nvGrpSpPr>
            <p:cNvPr id="68" name="Group 599"/>
            <p:cNvGrpSpPr>
              <a:grpSpLocks/>
            </p:cNvGrpSpPr>
            <p:nvPr/>
          </p:nvGrpSpPr>
          <p:grpSpPr bwMode="auto">
            <a:xfrm>
              <a:off x="6629400" y="381000"/>
              <a:ext cx="609600" cy="1295400"/>
              <a:chOff x="609600" y="5486400"/>
              <a:chExt cx="609600" cy="1295400"/>
            </a:xfrm>
          </p:grpSpPr>
          <p:sp>
            <p:nvSpPr>
              <p:cNvPr id="287" name="Rounded Rectangle 28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88" name="Oval 28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9" name="Straight Connector 28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0" name="Straight Connector 28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" name="Straight Connector 29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" name="Straight Connector 29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9" name="Group 606"/>
            <p:cNvGrpSpPr>
              <a:grpSpLocks/>
            </p:cNvGrpSpPr>
            <p:nvPr/>
          </p:nvGrpSpPr>
          <p:grpSpPr bwMode="auto">
            <a:xfrm>
              <a:off x="6019800" y="533400"/>
              <a:ext cx="609600" cy="1295400"/>
              <a:chOff x="609600" y="5486400"/>
              <a:chExt cx="609600" cy="1295400"/>
            </a:xfrm>
          </p:grpSpPr>
          <p:sp>
            <p:nvSpPr>
              <p:cNvPr id="281" name="Rounded Rectangle 28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82" name="Oval 28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3" name="Straight Connector 28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" name="Straight Connector 28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5" name="Straight Connector 28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" name="Straight Connector 28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" name="Group 613"/>
            <p:cNvGrpSpPr>
              <a:grpSpLocks/>
            </p:cNvGrpSpPr>
            <p:nvPr/>
          </p:nvGrpSpPr>
          <p:grpSpPr bwMode="auto">
            <a:xfrm>
              <a:off x="6934200" y="914400"/>
              <a:ext cx="609600" cy="1295400"/>
              <a:chOff x="609600" y="5486400"/>
              <a:chExt cx="609600" cy="1295400"/>
            </a:xfrm>
          </p:grpSpPr>
          <p:sp>
            <p:nvSpPr>
              <p:cNvPr id="275" name="Rounded Rectangle 27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6" name="Oval 27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77" name="Straight Connector 27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Straight Connector 27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" name="Straight Connector 27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" name="Group 620"/>
            <p:cNvGrpSpPr>
              <a:grpSpLocks/>
            </p:cNvGrpSpPr>
            <p:nvPr/>
          </p:nvGrpSpPr>
          <p:grpSpPr bwMode="auto">
            <a:xfrm>
              <a:off x="7162800" y="228600"/>
              <a:ext cx="609600" cy="1295400"/>
              <a:chOff x="609600" y="5486400"/>
              <a:chExt cx="609600" cy="1295400"/>
            </a:xfrm>
          </p:grpSpPr>
          <p:sp>
            <p:nvSpPr>
              <p:cNvPr id="269" name="Rounded Rectangle 26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0" name="Oval 26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71" name="Straight Connector 27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Straight Connector 27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Straight Connector 27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27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2" name="Group 627"/>
            <p:cNvGrpSpPr>
              <a:grpSpLocks/>
            </p:cNvGrpSpPr>
            <p:nvPr/>
          </p:nvGrpSpPr>
          <p:grpSpPr bwMode="auto">
            <a:xfrm>
              <a:off x="6400800" y="1295400"/>
              <a:ext cx="609600" cy="1295400"/>
              <a:chOff x="609600" y="5486400"/>
              <a:chExt cx="609600" cy="1295400"/>
            </a:xfrm>
          </p:grpSpPr>
          <p:sp>
            <p:nvSpPr>
              <p:cNvPr id="263" name="Rounded Rectangle 26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64" name="Oval 26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65" name="Straight Connector 26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Straight Connector 26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Straight Connector 26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Straight Connector 26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634"/>
            <p:cNvGrpSpPr>
              <a:grpSpLocks/>
            </p:cNvGrpSpPr>
            <p:nvPr/>
          </p:nvGrpSpPr>
          <p:grpSpPr bwMode="auto">
            <a:xfrm>
              <a:off x="5943600" y="1752600"/>
              <a:ext cx="609600" cy="1295400"/>
              <a:chOff x="609600" y="5486400"/>
              <a:chExt cx="609600" cy="1295400"/>
            </a:xfrm>
          </p:grpSpPr>
          <p:sp>
            <p:nvSpPr>
              <p:cNvPr id="257" name="Rounded Rectangle 25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58" name="Oval 25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59" name="Straight Connector 25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Straight Connector 25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Straight Connector 26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Straight Connector 26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4" name="Group 641"/>
            <p:cNvGrpSpPr>
              <a:grpSpLocks/>
            </p:cNvGrpSpPr>
            <p:nvPr/>
          </p:nvGrpSpPr>
          <p:grpSpPr bwMode="auto">
            <a:xfrm>
              <a:off x="6858000" y="2057400"/>
              <a:ext cx="609600" cy="1295400"/>
              <a:chOff x="609600" y="5486400"/>
              <a:chExt cx="609600" cy="1295400"/>
            </a:xfrm>
          </p:grpSpPr>
          <p:sp>
            <p:nvSpPr>
              <p:cNvPr id="251" name="Rounded Rectangle 25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52" name="Oval 25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53" name="Straight Connector 25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Straight Connector 25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5" name="Straight Connector 25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6" name="Straight Connector 25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5" name="Group 648"/>
            <p:cNvGrpSpPr>
              <a:grpSpLocks/>
            </p:cNvGrpSpPr>
            <p:nvPr/>
          </p:nvGrpSpPr>
          <p:grpSpPr bwMode="auto">
            <a:xfrm>
              <a:off x="7543800" y="1295400"/>
              <a:ext cx="609600" cy="1295400"/>
              <a:chOff x="609600" y="5486400"/>
              <a:chExt cx="609600" cy="1295400"/>
            </a:xfrm>
          </p:grpSpPr>
          <p:sp>
            <p:nvSpPr>
              <p:cNvPr id="245" name="Rounded Rectangle 24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46" name="Oval 24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47" name="Straight Connector 24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" name="Straight Connector 24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Straight Connector 24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0" name="Straight Connector 24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" name="Group 655"/>
            <p:cNvGrpSpPr>
              <a:grpSpLocks/>
            </p:cNvGrpSpPr>
            <p:nvPr/>
          </p:nvGrpSpPr>
          <p:grpSpPr bwMode="auto">
            <a:xfrm>
              <a:off x="7620000" y="228600"/>
              <a:ext cx="609600" cy="1295400"/>
              <a:chOff x="609600" y="5486400"/>
              <a:chExt cx="609600" cy="1295400"/>
            </a:xfrm>
          </p:grpSpPr>
          <p:sp>
            <p:nvSpPr>
              <p:cNvPr id="239" name="Rounded Rectangle 23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40" name="Oval 23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41" name="Straight Connector 24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Straight Connector 24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" name="Straight Connector 24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Straight Connector 24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662"/>
            <p:cNvGrpSpPr>
              <a:grpSpLocks/>
            </p:cNvGrpSpPr>
            <p:nvPr/>
          </p:nvGrpSpPr>
          <p:grpSpPr bwMode="auto">
            <a:xfrm>
              <a:off x="7315200" y="1524000"/>
              <a:ext cx="609600" cy="1295400"/>
              <a:chOff x="609600" y="5486400"/>
              <a:chExt cx="609600" cy="1295400"/>
            </a:xfrm>
          </p:grpSpPr>
          <p:sp>
            <p:nvSpPr>
              <p:cNvPr id="233" name="Rounded Rectangle 23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34" name="Oval 23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35" name="Straight Connector 23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Straight Connector 23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7" name="Straight Connector 23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" name="Straight Connector 23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8" name="Group 669"/>
            <p:cNvGrpSpPr>
              <a:grpSpLocks/>
            </p:cNvGrpSpPr>
            <p:nvPr/>
          </p:nvGrpSpPr>
          <p:grpSpPr bwMode="auto">
            <a:xfrm>
              <a:off x="7848600" y="2362200"/>
              <a:ext cx="609600" cy="1295400"/>
              <a:chOff x="609600" y="5486400"/>
              <a:chExt cx="609600" cy="1295400"/>
            </a:xfrm>
          </p:grpSpPr>
          <p:sp>
            <p:nvSpPr>
              <p:cNvPr id="227" name="Rounded Rectangle 22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28" name="Oval 22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9" name="Straight Connector 22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Straight Connector 22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1" name="Straight Connector 23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2" name="Straight Connector 23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" name="Group 676"/>
            <p:cNvGrpSpPr>
              <a:grpSpLocks/>
            </p:cNvGrpSpPr>
            <p:nvPr/>
          </p:nvGrpSpPr>
          <p:grpSpPr bwMode="auto">
            <a:xfrm>
              <a:off x="8077200" y="1295400"/>
              <a:ext cx="609600" cy="1295400"/>
              <a:chOff x="609600" y="5486400"/>
              <a:chExt cx="609600" cy="1295400"/>
            </a:xfrm>
          </p:grpSpPr>
          <p:sp>
            <p:nvSpPr>
              <p:cNvPr id="221" name="Rounded Rectangle 22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22" name="Oval 22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3" name="Straight Connector 22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Straight Connector 22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5" name="Straight Connector 22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Straight Connector 22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683"/>
            <p:cNvGrpSpPr>
              <a:grpSpLocks/>
            </p:cNvGrpSpPr>
            <p:nvPr/>
          </p:nvGrpSpPr>
          <p:grpSpPr bwMode="auto">
            <a:xfrm>
              <a:off x="6629400" y="2971800"/>
              <a:ext cx="609600" cy="1295400"/>
              <a:chOff x="609600" y="5486400"/>
              <a:chExt cx="609600" cy="1295400"/>
            </a:xfrm>
          </p:grpSpPr>
          <p:sp>
            <p:nvSpPr>
              <p:cNvPr id="215" name="Rounded Rectangle 21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6" name="Oval 21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17" name="Straight Connector 21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Straight Connector 21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21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Straight Connector 21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1" name="Group 690"/>
            <p:cNvGrpSpPr>
              <a:grpSpLocks/>
            </p:cNvGrpSpPr>
            <p:nvPr/>
          </p:nvGrpSpPr>
          <p:grpSpPr bwMode="auto">
            <a:xfrm>
              <a:off x="6172200" y="2667000"/>
              <a:ext cx="609600" cy="1295400"/>
              <a:chOff x="609600" y="5486400"/>
              <a:chExt cx="609600" cy="1295400"/>
            </a:xfrm>
          </p:grpSpPr>
          <p:sp>
            <p:nvSpPr>
              <p:cNvPr id="209" name="Rounded Rectangle 20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0" name="Oval 20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11" name="Straight Connector 21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Straight Connector 21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Straight Connector 21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4" name="Straight Connector 21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2" name="Group 697"/>
            <p:cNvGrpSpPr>
              <a:grpSpLocks/>
            </p:cNvGrpSpPr>
            <p:nvPr/>
          </p:nvGrpSpPr>
          <p:grpSpPr bwMode="auto">
            <a:xfrm>
              <a:off x="7315200" y="2895600"/>
              <a:ext cx="609600" cy="1295400"/>
              <a:chOff x="609600" y="5486400"/>
              <a:chExt cx="609600" cy="1295400"/>
            </a:xfrm>
          </p:grpSpPr>
          <p:sp>
            <p:nvSpPr>
              <p:cNvPr id="203" name="Rounded Rectangle 20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04" name="Oval 20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05" name="Straight Connector 20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Straight Connector 20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8" name="Straight Connector 20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3" name="Group 704"/>
            <p:cNvGrpSpPr>
              <a:grpSpLocks/>
            </p:cNvGrpSpPr>
            <p:nvPr/>
          </p:nvGrpSpPr>
          <p:grpSpPr bwMode="auto">
            <a:xfrm>
              <a:off x="8153400" y="2971800"/>
              <a:ext cx="609600" cy="1295400"/>
              <a:chOff x="609600" y="5486400"/>
              <a:chExt cx="609600" cy="1295400"/>
            </a:xfrm>
          </p:grpSpPr>
          <p:sp>
            <p:nvSpPr>
              <p:cNvPr id="197" name="Rounded Rectangle 19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98" name="Oval 19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99" name="Straight Connector 19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Straight Connector 20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Straight Connector 20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4" name="Group 711"/>
            <p:cNvGrpSpPr>
              <a:grpSpLocks/>
            </p:cNvGrpSpPr>
            <p:nvPr/>
          </p:nvGrpSpPr>
          <p:grpSpPr bwMode="auto">
            <a:xfrm>
              <a:off x="8534400" y="1219200"/>
              <a:ext cx="609600" cy="1295400"/>
              <a:chOff x="609600" y="5486400"/>
              <a:chExt cx="609600" cy="1295400"/>
            </a:xfrm>
          </p:grpSpPr>
          <p:sp>
            <p:nvSpPr>
              <p:cNvPr id="191" name="Rounded Rectangle 19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92" name="Oval 19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93" name="Straight Connector 19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Connector 19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5" name="Group 718"/>
            <p:cNvGrpSpPr>
              <a:grpSpLocks/>
            </p:cNvGrpSpPr>
            <p:nvPr/>
          </p:nvGrpSpPr>
          <p:grpSpPr bwMode="auto">
            <a:xfrm>
              <a:off x="5943600" y="2971800"/>
              <a:ext cx="609600" cy="1295400"/>
              <a:chOff x="609600" y="5486400"/>
              <a:chExt cx="609600" cy="1295400"/>
            </a:xfrm>
          </p:grpSpPr>
          <p:sp>
            <p:nvSpPr>
              <p:cNvPr id="185" name="Rounded Rectangle 18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86" name="Oval 18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87" name="Straight Connector 18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725"/>
            <p:cNvGrpSpPr>
              <a:grpSpLocks/>
            </p:cNvGrpSpPr>
            <p:nvPr/>
          </p:nvGrpSpPr>
          <p:grpSpPr bwMode="auto">
            <a:xfrm>
              <a:off x="8534400" y="3581400"/>
              <a:ext cx="609600" cy="1295400"/>
              <a:chOff x="609600" y="5486400"/>
              <a:chExt cx="609600" cy="1295400"/>
            </a:xfrm>
          </p:grpSpPr>
          <p:sp>
            <p:nvSpPr>
              <p:cNvPr id="179" name="Rounded Rectangle 17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80" name="Oval 17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81" name="Straight Connector 18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732"/>
            <p:cNvGrpSpPr>
              <a:grpSpLocks/>
            </p:cNvGrpSpPr>
            <p:nvPr/>
          </p:nvGrpSpPr>
          <p:grpSpPr bwMode="auto">
            <a:xfrm>
              <a:off x="7162800" y="2667000"/>
              <a:ext cx="609600" cy="1295400"/>
              <a:chOff x="609600" y="5486400"/>
              <a:chExt cx="609600" cy="1295400"/>
            </a:xfrm>
          </p:grpSpPr>
          <p:sp>
            <p:nvSpPr>
              <p:cNvPr id="173" name="Rounded Rectangle 17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74" name="Oval 17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75" name="Straight Connector 17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Connector 17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traight Connector 17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8" name="Group 739"/>
            <p:cNvGrpSpPr>
              <a:grpSpLocks/>
            </p:cNvGrpSpPr>
            <p:nvPr/>
          </p:nvGrpSpPr>
          <p:grpSpPr bwMode="auto">
            <a:xfrm>
              <a:off x="6324600" y="3733800"/>
              <a:ext cx="609600" cy="1295400"/>
              <a:chOff x="609600" y="5486400"/>
              <a:chExt cx="609600" cy="1295400"/>
            </a:xfrm>
          </p:grpSpPr>
          <p:sp>
            <p:nvSpPr>
              <p:cNvPr id="167" name="Rounded Rectangle 16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68" name="Oval 16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69" name="Straight Connector 16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Connector 16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9" name="Group 746"/>
            <p:cNvGrpSpPr>
              <a:grpSpLocks/>
            </p:cNvGrpSpPr>
            <p:nvPr/>
          </p:nvGrpSpPr>
          <p:grpSpPr bwMode="auto">
            <a:xfrm>
              <a:off x="6858000" y="3810000"/>
              <a:ext cx="609600" cy="1295400"/>
              <a:chOff x="609600" y="5486400"/>
              <a:chExt cx="609600" cy="1295400"/>
            </a:xfrm>
          </p:grpSpPr>
          <p:sp>
            <p:nvSpPr>
              <p:cNvPr id="161" name="Rounded Rectangle 16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62" name="Oval 16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63" name="Straight Connector 16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0" name="Group 753"/>
            <p:cNvGrpSpPr>
              <a:grpSpLocks/>
            </p:cNvGrpSpPr>
            <p:nvPr/>
          </p:nvGrpSpPr>
          <p:grpSpPr bwMode="auto">
            <a:xfrm>
              <a:off x="6781800" y="4495800"/>
              <a:ext cx="609600" cy="1295400"/>
              <a:chOff x="609600" y="5486400"/>
              <a:chExt cx="609600" cy="1295400"/>
            </a:xfrm>
          </p:grpSpPr>
          <p:sp>
            <p:nvSpPr>
              <p:cNvPr id="155" name="Rounded Rectangle 15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56" name="Oval 15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57" name="Straight Connector 15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Connector 15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1" name="Group 760"/>
            <p:cNvGrpSpPr>
              <a:grpSpLocks/>
            </p:cNvGrpSpPr>
            <p:nvPr/>
          </p:nvGrpSpPr>
          <p:grpSpPr bwMode="auto">
            <a:xfrm>
              <a:off x="7543800" y="3810000"/>
              <a:ext cx="609600" cy="1295400"/>
              <a:chOff x="609600" y="5486400"/>
              <a:chExt cx="609600" cy="1295400"/>
            </a:xfrm>
          </p:grpSpPr>
          <p:sp>
            <p:nvSpPr>
              <p:cNvPr id="149" name="Rounded Rectangle 14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50" name="Oval 14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51" name="Straight Connector 15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" name="Group 767"/>
            <p:cNvGrpSpPr>
              <a:grpSpLocks/>
            </p:cNvGrpSpPr>
            <p:nvPr/>
          </p:nvGrpSpPr>
          <p:grpSpPr bwMode="auto">
            <a:xfrm>
              <a:off x="8382000" y="2362200"/>
              <a:ext cx="609600" cy="1295400"/>
              <a:chOff x="609600" y="5486400"/>
              <a:chExt cx="609600" cy="1295400"/>
            </a:xfrm>
          </p:grpSpPr>
          <p:sp>
            <p:nvSpPr>
              <p:cNvPr id="143" name="Rounded Rectangle 14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44" name="Oval 14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45" name="Straight Connector 14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774"/>
            <p:cNvGrpSpPr>
              <a:grpSpLocks/>
            </p:cNvGrpSpPr>
            <p:nvPr/>
          </p:nvGrpSpPr>
          <p:grpSpPr bwMode="auto">
            <a:xfrm>
              <a:off x="7239000" y="3962400"/>
              <a:ext cx="609600" cy="1295400"/>
              <a:chOff x="609600" y="5486400"/>
              <a:chExt cx="609600" cy="1295400"/>
            </a:xfrm>
          </p:grpSpPr>
          <p:sp>
            <p:nvSpPr>
              <p:cNvPr id="137" name="Rounded Rectangle 13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38" name="Oval 13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39" name="Straight Connector 13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781"/>
            <p:cNvGrpSpPr>
              <a:grpSpLocks/>
            </p:cNvGrpSpPr>
            <p:nvPr/>
          </p:nvGrpSpPr>
          <p:grpSpPr bwMode="auto">
            <a:xfrm>
              <a:off x="7772400" y="4800600"/>
              <a:ext cx="609600" cy="1295400"/>
              <a:chOff x="609600" y="5486400"/>
              <a:chExt cx="609600" cy="1295400"/>
            </a:xfrm>
          </p:grpSpPr>
          <p:sp>
            <p:nvSpPr>
              <p:cNvPr id="131" name="Rounded Rectangle 13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32" name="Oval 13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33" name="Straight Connector 13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5" name="Group 788"/>
            <p:cNvGrpSpPr>
              <a:grpSpLocks/>
            </p:cNvGrpSpPr>
            <p:nvPr/>
          </p:nvGrpSpPr>
          <p:grpSpPr bwMode="auto">
            <a:xfrm>
              <a:off x="8001000" y="3733800"/>
              <a:ext cx="609600" cy="1295400"/>
              <a:chOff x="609600" y="5486400"/>
              <a:chExt cx="609600" cy="1295400"/>
            </a:xfrm>
          </p:grpSpPr>
          <p:sp>
            <p:nvSpPr>
              <p:cNvPr id="125" name="Rounded Rectangle 12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26" name="Oval 12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7" name="Straight Connector 12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6" name="Group 795"/>
            <p:cNvGrpSpPr>
              <a:grpSpLocks/>
            </p:cNvGrpSpPr>
            <p:nvPr/>
          </p:nvGrpSpPr>
          <p:grpSpPr bwMode="auto">
            <a:xfrm>
              <a:off x="6400800" y="5029200"/>
              <a:ext cx="609600" cy="1295400"/>
              <a:chOff x="609600" y="5486400"/>
              <a:chExt cx="609600" cy="1295400"/>
            </a:xfrm>
          </p:grpSpPr>
          <p:sp>
            <p:nvSpPr>
              <p:cNvPr id="119" name="Rounded Rectangle 11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20" name="Oval 11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1" name="Straight Connector 12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7" name="Group 802"/>
            <p:cNvGrpSpPr>
              <a:grpSpLocks/>
            </p:cNvGrpSpPr>
            <p:nvPr/>
          </p:nvGrpSpPr>
          <p:grpSpPr bwMode="auto">
            <a:xfrm>
              <a:off x="7391400" y="4953000"/>
              <a:ext cx="609600" cy="1295400"/>
              <a:chOff x="609600" y="5486400"/>
              <a:chExt cx="609600" cy="1295400"/>
            </a:xfrm>
          </p:grpSpPr>
          <p:sp>
            <p:nvSpPr>
              <p:cNvPr id="113" name="Rounded Rectangle 11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4" name="Oval 11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15" name="Straight Connector 11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8" name="Group 809"/>
            <p:cNvGrpSpPr>
              <a:grpSpLocks/>
            </p:cNvGrpSpPr>
            <p:nvPr/>
          </p:nvGrpSpPr>
          <p:grpSpPr bwMode="auto">
            <a:xfrm>
              <a:off x="8382000" y="4648200"/>
              <a:ext cx="609600" cy="1295400"/>
              <a:chOff x="609600" y="5486400"/>
              <a:chExt cx="609600" cy="1295400"/>
            </a:xfrm>
          </p:grpSpPr>
          <p:sp>
            <p:nvSpPr>
              <p:cNvPr id="107" name="Rounded Rectangle 10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08" name="Oval 10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09" name="Straight Connector 10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9" name="Group 816"/>
            <p:cNvGrpSpPr>
              <a:grpSpLocks/>
            </p:cNvGrpSpPr>
            <p:nvPr/>
          </p:nvGrpSpPr>
          <p:grpSpPr bwMode="auto">
            <a:xfrm>
              <a:off x="8229600" y="304800"/>
              <a:ext cx="609600" cy="1295400"/>
              <a:chOff x="609600" y="5486400"/>
              <a:chExt cx="609600" cy="1295400"/>
            </a:xfrm>
          </p:grpSpPr>
          <p:sp>
            <p:nvSpPr>
              <p:cNvPr id="101" name="Rounded Rectangle 10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02" name="Oval 10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03" name="Straight Connector 10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0" name="Text Box 368"/>
            <p:cNvSpPr txBox="1">
              <a:spLocks noChangeArrowheads="1"/>
            </p:cNvSpPr>
            <p:nvPr/>
          </p:nvSpPr>
          <p:spPr bwMode="auto">
            <a:xfrm>
              <a:off x="7543801" y="2590800"/>
              <a:ext cx="698178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32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293" name="Group 480"/>
          <p:cNvGrpSpPr>
            <a:grpSpLocks/>
          </p:cNvGrpSpPr>
          <p:nvPr/>
        </p:nvGrpSpPr>
        <p:grpSpPr bwMode="auto">
          <a:xfrm>
            <a:off x="4207670" y="2590800"/>
            <a:ext cx="2819400" cy="4038600"/>
            <a:chOff x="2971800" y="2590800"/>
            <a:chExt cx="2819400" cy="4038600"/>
          </a:xfrm>
        </p:grpSpPr>
        <p:grpSp>
          <p:nvGrpSpPr>
            <p:cNvPr id="294" name="Group 487"/>
            <p:cNvGrpSpPr>
              <a:grpSpLocks/>
            </p:cNvGrpSpPr>
            <p:nvPr/>
          </p:nvGrpSpPr>
          <p:grpSpPr bwMode="auto">
            <a:xfrm>
              <a:off x="3657600" y="2590800"/>
              <a:ext cx="609600" cy="1295400"/>
              <a:chOff x="609600" y="5486400"/>
              <a:chExt cx="609600" cy="1295400"/>
            </a:xfrm>
          </p:grpSpPr>
          <p:sp>
            <p:nvSpPr>
              <p:cNvPr id="401" name="Rounded Rectangle 40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02" name="Oval 40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03" name="Straight Connector 40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4" name="Straight Connector 40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5" name="Straight Connector 40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6" name="Straight Connector 40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5" name="Group 494"/>
            <p:cNvGrpSpPr>
              <a:grpSpLocks/>
            </p:cNvGrpSpPr>
            <p:nvPr/>
          </p:nvGrpSpPr>
          <p:grpSpPr bwMode="auto">
            <a:xfrm>
              <a:off x="3048000" y="2895600"/>
              <a:ext cx="609600" cy="1295400"/>
              <a:chOff x="609600" y="5486400"/>
              <a:chExt cx="609600" cy="1295400"/>
            </a:xfrm>
          </p:grpSpPr>
          <p:sp>
            <p:nvSpPr>
              <p:cNvPr id="395" name="Rounded Rectangle 39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96" name="Oval 39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97" name="Straight Connector 39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8" name="Straight Connector 39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9" name="Straight Connector 39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0" name="Straight Connector 39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6" name="Group 501"/>
            <p:cNvGrpSpPr>
              <a:grpSpLocks/>
            </p:cNvGrpSpPr>
            <p:nvPr/>
          </p:nvGrpSpPr>
          <p:grpSpPr bwMode="auto">
            <a:xfrm>
              <a:off x="3962400" y="3276600"/>
              <a:ext cx="609600" cy="1295400"/>
              <a:chOff x="609600" y="5486400"/>
              <a:chExt cx="609600" cy="1295400"/>
            </a:xfrm>
          </p:grpSpPr>
          <p:sp>
            <p:nvSpPr>
              <p:cNvPr id="389" name="Rounded Rectangle 38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90" name="Oval 38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91" name="Straight Connector 39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2" name="Straight Connector 39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3" name="Straight Connector 39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Straight Connector 39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7" name="Group 508"/>
            <p:cNvGrpSpPr>
              <a:grpSpLocks/>
            </p:cNvGrpSpPr>
            <p:nvPr/>
          </p:nvGrpSpPr>
          <p:grpSpPr bwMode="auto">
            <a:xfrm>
              <a:off x="4343400" y="2590800"/>
              <a:ext cx="609600" cy="1295400"/>
              <a:chOff x="609600" y="5486400"/>
              <a:chExt cx="609600" cy="1295400"/>
            </a:xfrm>
          </p:grpSpPr>
          <p:sp>
            <p:nvSpPr>
              <p:cNvPr id="383" name="Rounded Rectangle 38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84" name="Oval 38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85" name="Straight Connector 38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6" name="Straight Connector 38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7" name="Straight Connector 38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8" name="Straight Connector 38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8" name="Group 515"/>
            <p:cNvGrpSpPr>
              <a:grpSpLocks/>
            </p:cNvGrpSpPr>
            <p:nvPr/>
          </p:nvGrpSpPr>
          <p:grpSpPr bwMode="auto">
            <a:xfrm>
              <a:off x="3429000" y="3657600"/>
              <a:ext cx="609600" cy="1295400"/>
              <a:chOff x="609600" y="5486400"/>
              <a:chExt cx="609600" cy="1295400"/>
            </a:xfrm>
          </p:grpSpPr>
          <p:sp>
            <p:nvSpPr>
              <p:cNvPr id="377" name="Rounded Rectangle 37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78" name="Oval 37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79" name="Straight Connector 37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0" name="Straight Connector 37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1" name="Straight Connector 38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2" name="Straight Connector 38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9" name="Group 522"/>
            <p:cNvGrpSpPr>
              <a:grpSpLocks/>
            </p:cNvGrpSpPr>
            <p:nvPr/>
          </p:nvGrpSpPr>
          <p:grpSpPr bwMode="auto">
            <a:xfrm>
              <a:off x="2971800" y="4114800"/>
              <a:ext cx="609600" cy="1295400"/>
              <a:chOff x="609600" y="5486400"/>
              <a:chExt cx="609600" cy="1295400"/>
            </a:xfrm>
          </p:grpSpPr>
          <p:sp>
            <p:nvSpPr>
              <p:cNvPr id="371" name="Rounded Rectangle 37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72" name="Oval 37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73" name="Straight Connector 37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4" name="Straight Connector 37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5" name="Straight Connector 37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6" name="Straight Connector 37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0" name="Group 529"/>
            <p:cNvGrpSpPr>
              <a:grpSpLocks/>
            </p:cNvGrpSpPr>
            <p:nvPr/>
          </p:nvGrpSpPr>
          <p:grpSpPr bwMode="auto">
            <a:xfrm>
              <a:off x="3886200" y="4419600"/>
              <a:ext cx="609600" cy="1295400"/>
              <a:chOff x="609600" y="5486400"/>
              <a:chExt cx="609600" cy="1295400"/>
            </a:xfrm>
          </p:grpSpPr>
          <p:sp>
            <p:nvSpPr>
              <p:cNvPr id="365" name="Rounded Rectangle 36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66" name="Oval 36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67" name="Straight Connector 36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8" name="Straight Connector 36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9" name="Straight Connector 36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0" name="Straight Connector 36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1" name="Group 536"/>
            <p:cNvGrpSpPr>
              <a:grpSpLocks/>
            </p:cNvGrpSpPr>
            <p:nvPr/>
          </p:nvGrpSpPr>
          <p:grpSpPr bwMode="auto">
            <a:xfrm>
              <a:off x="4495800" y="3733800"/>
              <a:ext cx="609600" cy="1295400"/>
              <a:chOff x="609600" y="5486400"/>
              <a:chExt cx="609600" cy="1295400"/>
            </a:xfrm>
          </p:grpSpPr>
          <p:sp>
            <p:nvSpPr>
              <p:cNvPr id="359" name="Rounded Rectangle 35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60" name="Oval 35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61" name="Straight Connector 36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2" name="Straight Connector 36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3" name="Straight Connector 36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4" name="Straight Connector 36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2" name="Group 543"/>
            <p:cNvGrpSpPr>
              <a:grpSpLocks/>
            </p:cNvGrpSpPr>
            <p:nvPr/>
          </p:nvGrpSpPr>
          <p:grpSpPr bwMode="auto">
            <a:xfrm>
              <a:off x="4724400" y="3048000"/>
              <a:ext cx="609600" cy="1295400"/>
              <a:chOff x="609600" y="5486400"/>
              <a:chExt cx="609600" cy="1295400"/>
            </a:xfrm>
          </p:grpSpPr>
          <p:sp>
            <p:nvSpPr>
              <p:cNvPr id="353" name="Rounded Rectangle 35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54" name="Oval 35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55" name="Straight Connector 35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6" name="Straight Connector 35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7" name="Straight Connector 35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8" name="Straight Connector 35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3" name="Group 550"/>
            <p:cNvGrpSpPr>
              <a:grpSpLocks/>
            </p:cNvGrpSpPr>
            <p:nvPr/>
          </p:nvGrpSpPr>
          <p:grpSpPr bwMode="auto">
            <a:xfrm>
              <a:off x="4343400" y="3886200"/>
              <a:ext cx="609600" cy="1295400"/>
              <a:chOff x="609600" y="5486400"/>
              <a:chExt cx="609600" cy="1295400"/>
            </a:xfrm>
          </p:grpSpPr>
          <p:sp>
            <p:nvSpPr>
              <p:cNvPr id="347" name="Rounded Rectangle 34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48" name="Oval 34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49" name="Straight Connector 34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0" name="Straight Connector 34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1" name="Straight Connector 35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2" name="Straight Connector 35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4" name="Group 557"/>
            <p:cNvGrpSpPr>
              <a:grpSpLocks/>
            </p:cNvGrpSpPr>
            <p:nvPr/>
          </p:nvGrpSpPr>
          <p:grpSpPr bwMode="auto">
            <a:xfrm>
              <a:off x="4876800" y="4724400"/>
              <a:ext cx="609600" cy="1295400"/>
              <a:chOff x="609600" y="5486400"/>
              <a:chExt cx="609600" cy="1295400"/>
            </a:xfrm>
          </p:grpSpPr>
          <p:sp>
            <p:nvSpPr>
              <p:cNvPr id="341" name="Rounded Rectangle 34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42" name="Oval 34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43" name="Straight Connector 34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4" name="Straight Connector 34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" name="Straight Connector 34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6" name="Straight Connector 34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5" name="Group 564"/>
            <p:cNvGrpSpPr>
              <a:grpSpLocks/>
            </p:cNvGrpSpPr>
            <p:nvPr/>
          </p:nvGrpSpPr>
          <p:grpSpPr bwMode="auto">
            <a:xfrm>
              <a:off x="5105400" y="3657600"/>
              <a:ext cx="609600" cy="1295400"/>
              <a:chOff x="609600" y="5486400"/>
              <a:chExt cx="609600" cy="1295400"/>
            </a:xfrm>
          </p:grpSpPr>
          <p:sp>
            <p:nvSpPr>
              <p:cNvPr id="335" name="Rounded Rectangle 33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36" name="Oval 33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37" name="Straight Connector 33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9" name="Straight Connector 33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" name="Straight Connector 33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6" name="Group 571"/>
            <p:cNvGrpSpPr>
              <a:grpSpLocks/>
            </p:cNvGrpSpPr>
            <p:nvPr/>
          </p:nvGrpSpPr>
          <p:grpSpPr bwMode="auto">
            <a:xfrm>
              <a:off x="3657600" y="5334000"/>
              <a:ext cx="609600" cy="1295400"/>
              <a:chOff x="609600" y="5486400"/>
              <a:chExt cx="609600" cy="1295400"/>
            </a:xfrm>
          </p:grpSpPr>
          <p:sp>
            <p:nvSpPr>
              <p:cNvPr id="329" name="Rounded Rectangle 32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30" name="Oval 32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31" name="Straight Connector 33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" name="Straight Connector 33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Straight Connector 33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" name="Straight Connector 33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7" name="Group 578"/>
            <p:cNvGrpSpPr>
              <a:grpSpLocks/>
            </p:cNvGrpSpPr>
            <p:nvPr/>
          </p:nvGrpSpPr>
          <p:grpSpPr bwMode="auto">
            <a:xfrm>
              <a:off x="3200400" y="5029200"/>
              <a:ext cx="609600" cy="1295400"/>
              <a:chOff x="609600" y="5486400"/>
              <a:chExt cx="609600" cy="1295400"/>
            </a:xfrm>
          </p:grpSpPr>
          <p:sp>
            <p:nvSpPr>
              <p:cNvPr id="323" name="Rounded Rectangle 32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24" name="Oval 32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25" name="Straight Connector 32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Straight Connector 32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Straight Connector 32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8" name="Group 585"/>
            <p:cNvGrpSpPr>
              <a:grpSpLocks/>
            </p:cNvGrpSpPr>
            <p:nvPr/>
          </p:nvGrpSpPr>
          <p:grpSpPr bwMode="auto">
            <a:xfrm>
              <a:off x="4343400" y="5257800"/>
              <a:ext cx="609600" cy="1295400"/>
              <a:chOff x="609600" y="5486400"/>
              <a:chExt cx="609600" cy="1295400"/>
            </a:xfrm>
          </p:grpSpPr>
          <p:sp>
            <p:nvSpPr>
              <p:cNvPr id="317" name="Rounded Rectangle 31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18" name="Oval 31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19" name="Straight Connector 31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0" name="Straight Connector 31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1" name="Straight Connector 32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2" name="Straight Connector 32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9" name="Group 592"/>
            <p:cNvGrpSpPr>
              <a:grpSpLocks/>
            </p:cNvGrpSpPr>
            <p:nvPr/>
          </p:nvGrpSpPr>
          <p:grpSpPr bwMode="auto">
            <a:xfrm>
              <a:off x="5181600" y="5334000"/>
              <a:ext cx="609600" cy="1295400"/>
              <a:chOff x="609600" y="5486400"/>
              <a:chExt cx="609600" cy="1295400"/>
            </a:xfrm>
          </p:grpSpPr>
          <p:sp>
            <p:nvSpPr>
              <p:cNvPr id="311" name="Rounded Rectangle 31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12" name="Oval 31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13" name="Straight Connector 31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" name="Straight Connector 31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5" name="Straight Connector 31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6" name="Straight Connector 31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0" name="Text Box 368"/>
            <p:cNvSpPr txBox="1">
              <a:spLocks noChangeArrowheads="1"/>
            </p:cNvSpPr>
            <p:nvPr/>
          </p:nvSpPr>
          <p:spPr bwMode="auto">
            <a:xfrm>
              <a:off x="4267200" y="4191000"/>
              <a:ext cx="698178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16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407" name="Group 473"/>
          <p:cNvGrpSpPr>
            <a:grpSpLocks/>
          </p:cNvGrpSpPr>
          <p:nvPr/>
        </p:nvGrpSpPr>
        <p:grpSpPr bwMode="auto">
          <a:xfrm>
            <a:off x="1616869" y="3048000"/>
            <a:ext cx="2133600" cy="3200400"/>
            <a:chOff x="381000" y="3048000"/>
            <a:chExt cx="2133600" cy="3200400"/>
          </a:xfrm>
        </p:grpSpPr>
        <p:grpSp>
          <p:nvGrpSpPr>
            <p:cNvPr id="408" name="Group 431"/>
            <p:cNvGrpSpPr>
              <a:grpSpLocks/>
            </p:cNvGrpSpPr>
            <p:nvPr/>
          </p:nvGrpSpPr>
          <p:grpSpPr bwMode="auto">
            <a:xfrm>
              <a:off x="914400" y="3048000"/>
              <a:ext cx="609600" cy="1295400"/>
              <a:chOff x="609600" y="5486400"/>
              <a:chExt cx="609600" cy="1295400"/>
            </a:xfrm>
          </p:grpSpPr>
          <p:sp>
            <p:nvSpPr>
              <p:cNvPr id="459" name="Rounded Rectangle 45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60" name="Oval 45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61" name="Straight Connector 46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2" name="Straight Connector 46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3" name="Straight Connector 46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4" name="Straight Connector 46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9" name="Group 438"/>
            <p:cNvGrpSpPr>
              <a:grpSpLocks/>
            </p:cNvGrpSpPr>
            <p:nvPr/>
          </p:nvGrpSpPr>
          <p:grpSpPr bwMode="auto">
            <a:xfrm>
              <a:off x="457200" y="3429000"/>
              <a:ext cx="609600" cy="1295400"/>
              <a:chOff x="609600" y="5486400"/>
              <a:chExt cx="609600" cy="1295400"/>
            </a:xfrm>
          </p:grpSpPr>
          <p:sp>
            <p:nvSpPr>
              <p:cNvPr id="453" name="Rounded Rectangle 45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54" name="Oval 45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5" name="Straight Connector 45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6" name="Straight Connector 45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7" name="Straight Connector 45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8" name="Straight Connector 45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0" name="Group 445"/>
            <p:cNvGrpSpPr>
              <a:grpSpLocks/>
            </p:cNvGrpSpPr>
            <p:nvPr/>
          </p:nvGrpSpPr>
          <p:grpSpPr bwMode="auto">
            <a:xfrm>
              <a:off x="1371600" y="3810000"/>
              <a:ext cx="609600" cy="1295400"/>
              <a:chOff x="609600" y="5486400"/>
              <a:chExt cx="609600" cy="1295400"/>
            </a:xfrm>
          </p:grpSpPr>
          <p:sp>
            <p:nvSpPr>
              <p:cNvPr id="447" name="Rounded Rectangle 44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8" name="Oval 44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49" name="Straight Connector 44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0" name="Straight Connector 44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1" name="Straight Connector 45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2" name="Straight Connector 45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1" name="Group 452"/>
            <p:cNvGrpSpPr>
              <a:grpSpLocks/>
            </p:cNvGrpSpPr>
            <p:nvPr/>
          </p:nvGrpSpPr>
          <p:grpSpPr bwMode="auto">
            <a:xfrm>
              <a:off x="1676400" y="3048000"/>
              <a:ext cx="609600" cy="1295400"/>
              <a:chOff x="609600" y="5486400"/>
              <a:chExt cx="609600" cy="1295400"/>
            </a:xfrm>
          </p:grpSpPr>
          <p:sp>
            <p:nvSpPr>
              <p:cNvPr id="441" name="Rounded Rectangle 44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2" name="Oval 44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43" name="Straight Connector 44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4" name="Straight Connector 44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5" name="Straight Connector 44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6" name="Straight Connector 44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2" name="Group 459"/>
            <p:cNvGrpSpPr>
              <a:grpSpLocks/>
            </p:cNvGrpSpPr>
            <p:nvPr/>
          </p:nvGrpSpPr>
          <p:grpSpPr bwMode="auto">
            <a:xfrm>
              <a:off x="838200" y="4191000"/>
              <a:ext cx="609600" cy="1295400"/>
              <a:chOff x="609600" y="5486400"/>
              <a:chExt cx="609600" cy="1295400"/>
            </a:xfrm>
          </p:grpSpPr>
          <p:sp>
            <p:nvSpPr>
              <p:cNvPr id="435" name="Rounded Rectangle 43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36" name="Oval 43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37" name="Straight Connector 43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8" name="Straight Connector 43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9" name="Straight Connector 43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0" name="Straight Connector 43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3" name="Group 466"/>
            <p:cNvGrpSpPr>
              <a:grpSpLocks/>
            </p:cNvGrpSpPr>
            <p:nvPr/>
          </p:nvGrpSpPr>
          <p:grpSpPr bwMode="auto">
            <a:xfrm>
              <a:off x="381000" y="4648200"/>
              <a:ext cx="609600" cy="1295400"/>
              <a:chOff x="609600" y="5486400"/>
              <a:chExt cx="609600" cy="1295400"/>
            </a:xfrm>
          </p:grpSpPr>
          <p:sp>
            <p:nvSpPr>
              <p:cNvPr id="429" name="Rounded Rectangle 42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30" name="Oval 42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31" name="Straight Connector 43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2" name="Straight Connector 43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3" name="Straight Connector 43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4" name="Straight Connector 43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4" name="Group 473"/>
            <p:cNvGrpSpPr>
              <a:grpSpLocks/>
            </p:cNvGrpSpPr>
            <p:nvPr/>
          </p:nvGrpSpPr>
          <p:grpSpPr bwMode="auto">
            <a:xfrm>
              <a:off x="1295400" y="4953000"/>
              <a:ext cx="609600" cy="1295400"/>
              <a:chOff x="609600" y="5486400"/>
              <a:chExt cx="609600" cy="1295400"/>
            </a:xfrm>
          </p:grpSpPr>
          <p:sp>
            <p:nvSpPr>
              <p:cNvPr id="423" name="Rounded Rectangle 42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24" name="Oval 42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25" name="Straight Connector 42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6" name="Straight Connector 42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7" name="Straight Connector 42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8" name="Straight Connector 42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5" name="Group 480"/>
            <p:cNvGrpSpPr>
              <a:grpSpLocks/>
            </p:cNvGrpSpPr>
            <p:nvPr/>
          </p:nvGrpSpPr>
          <p:grpSpPr bwMode="auto">
            <a:xfrm>
              <a:off x="1905000" y="4267200"/>
              <a:ext cx="609600" cy="1295400"/>
              <a:chOff x="609600" y="5486400"/>
              <a:chExt cx="609600" cy="1295400"/>
            </a:xfrm>
          </p:grpSpPr>
          <p:sp>
            <p:nvSpPr>
              <p:cNvPr id="417" name="Rounded Rectangle 41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18" name="Oval 41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19" name="Straight Connector 41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0" name="Straight Connector 41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1" name="Straight Connector 42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2" name="Straight Connector 42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6" name="Text Box 368"/>
            <p:cNvSpPr txBox="1">
              <a:spLocks noChangeArrowheads="1"/>
            </p:cNvSpPr>
            <p:nvPr/>
          </p:nvSpPr>
          <p:spPr bwMode="auto">
            <a:xfrm>
              <a:off x="1143000" y="4343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8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sp>
        <p:nvSpPr>
          <p:cNvPr id="465" name="TextBox 464"/>
          <p:cNvSpPr txBox="1"/>
          <p:nvPr/>
        </p:nvSpPr>
        <p:spPr>
          <a:xfrm>
            <a:off x="0" y="0"/>
            <a:ext cx="121539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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Numero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40: Estate 2017 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66" name="Rectangle 465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it-IT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Materiale aggiuntivo per l’articolo:</a:t>
            </a:r>
          </a:p>
          <a:p>
            <a:pPr marL="182880">
              <a:spcAft>
                <a:spcPts val="600"/>
              </a:spcAft>
            </a:pPr>
            <a:r>
              <a:rPr lang="en-US" sz="1200" kern="1200" dirty="0" err="1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US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A et al. 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9579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5" name="Picture 42" descr="glob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421" y="1168400"/>
            <a:ext cx="43180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6" name="Text Box 44"/>
          <p:cNvSpPr txBox="1">
            <a:spLocks noChangeArrowheads="1"/>
          </p:cNvSpPr>
          <p:nvPr/>
        </p:nvSpPr>
        <p:spPr bwMode="auto">
          <a:xfrm>
            <a:off x="7253685" y="2997201"/>
            <a:ext cx="329223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4000" b="1" dirty="0">
                <a:solidFill>
                  <a:schemeClr val="bg1"/>
                </a:solidFill>
              </a:rPr>
              <a:t>33 </a:t>
            </a:r>
            <a:r>
              <a:rPr lang="it-IT" sz="4000" b="1" dirty="0" smtClean="0">
                <a:solidFill>
                  <a:schemeClr val="bg1"/>
                </a:solidFill>
              </a:rPr>
              <a:t>passaggi</a:t>
            </a:r>
            <a:r>
              <a:rPr lang="en-GB" sz="4000" b="1" dirty="0" smtClean="0">
                <a:solidFill>
                  <a:schemeClr val="bg1"/>
                </a:solidFill>
              </a:rPr>
              <a:t>!</a:t>
            </a:r>
            <a:endParaRPr lang="en-US" sz="4000" b="1" dirty="0">
              <a:solidFill>
                <a:schemeClr val="bg1"/>
              </a:solidFill>
            </a:endParaRPr>
          </a:p>
        </p:txBody>
      </p:sp>
      <p:graphicFrame>
        <p:nvGraphicFramePr>
          <p:cNvPr id="467" name="Table 4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2271346"/>
              </p:ext>
            </p:extLst>
          </p:nvPr>
        </p:nvGraphicFramePr>
        <p:xfrm>
          <a:off x="2581051" y="455305"/>
          <a:ext cx="1586970" cy="5908724"/>
        </p:xfrm>
        <a:graphic>
          <a:graphicData uri="http://schemas.openxmlformats.org/drawingml/2006/table">
            <a:tbl>
              <a:tblPr bandRow="1">
                <a:tableStyleId>{5FD0F851-EC5A-4D38-B0AD-8093EC10F338}</a:tableStyleId>
              </a:tblPr>
              <a:tblGrid>
                <a:gridCol w="1586970"/>
              </a:tblGrid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1</a:t>
                      </a:r>
                      <a:endParaRPr lang="en-US" sz="1700" b="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452908" marT="44246" marB="44246"/>
                </a:tc>
              </a:tr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2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452908" marT="44246" marB="44246"/>
                </a:tc>
              </a:tr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4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452908" marT="44246" marB="44246"/>
                </a:tc>
              </a:tr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8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452908" marT="44246" marB="44246"/>
                </a:tc>
              </a:tr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16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452908" marT="44246" marB="44246"/>
                </a:tc>
              </a:tr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32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452908" marT="44246" marB="44246"/>
                </a:tc>
              </a:tr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64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452908" marT="44246" marB="44246"/>
                </a:tc>
              </a:tr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128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452908" marT="44246" marB="44246"/>
                </a:tc>
              </a:tr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256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452908" marT="44246" marB="44246"/>
                </a:tc>
              </a:tr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512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452908" marT="44246" marB="44246"/>
                </a:tc>
              </a:tr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1,024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452908" marT="44246" marB="44246"/>
                </a:tc>
              </a:tr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2,048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452908" marT="44246" marB="44246"/>
                </a:tc>
              </a:tr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4,096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452908" marT="44246" marB="44246"/>
                </a:tc>
              </a:tr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8,192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452908" marT="44246" marB="44246"/>
                </a:tc>
              </a:tr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16,384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452908" marT="44246" marB="44246"/>
                </a:tc>
              </a:tr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32,768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452908" marT="44246" marB="44246"/>
                </a:tc>
              </a:tr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65,536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452908" marT="44246" marB="44246"/>
                </a:tc>
              </a:tr>
            </a:tbl>
          </a:graphicData>
        </a:graphic>
      </p:graphicFrame>
      <p:graphicFrame>
        <p:nvGraphicFramePr>
          <p:cNvPr id="468" name="Table 4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6062611"/>
              </p:ext>
            </p:extLst>
          </p:nvPr>
        </p:nvGraphicFramePr>
        <p:xfrm>
          <a:off x="4493646" y="455298"/>
          <a:ext cx="1992325" cy="5908724"/>
        </p:xfrm>
        <a:graphic>
          <a:graphicData uri="http://schemas.openxmlformats.org/drawingml/2006/table">
            <a:tbl>
              <a:tblPr bandRow="1">
                <a:tableStyleId>{5FD0F851-EC5A-4D38-B0AD-8093EC10F338}</a:tableStyleId>
              </a:tblPr>
              <a:tblGrid>
                <a:gridCol w="1992325"/>
              </a:tblGrid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131,072</a:t>
                      </a:r>
                      <a:endParaRPr lang="en-US" sz="1700" b="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243874" marT="44246" marB="44246"/>
                </a:tc>
              </a:tr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262,144</a:t>
                      </a:r>
                      <a:endParaRPr lang="en-US" sz="1700" b="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243874" marT="44246" marB="44246"/>
                </a:tc>
              </a:tr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524,288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243874" marT="44246" marB="44246"/>
                </a:tc>
              </a:tr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1,048,576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243874" marT="44246" marB="44246"/>
                </a:tc>
              </a:tr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2,097,152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243874" marT="44246" marB="44246"/>
                </a:tc>
              </a:tr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4,194,304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243874" marT="44246" marB="44246"/>
                </a:tc>
              </a:tr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8,388,608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243874" marT="44246" marB="44246"/>
                </a:tc>
              </a:tr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16,777,216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243874" marT="44246" marB="44246"/>
                </a:tc>
              </a:tr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33,554,432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243874" marT="44246" marB="44246"/>
                </a:tc>
              </a:tr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67,108,864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243874" marT="44246" marB="44246"/>
                </a:tc>
              </a:tr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134,217,728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243874" marT="44246" marB="44246"/>
                </a:tc>
              </a:tr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268,435,456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243874" marT="44246" marB="44246"/>
                </a:tc>
              </a:tr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536,870,912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243874" marT="44246" marB="44246"/>
                </a:tc>
              </a:tr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1,073,741,824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243874" marT="44246" marB="44246"/>
                </a:tc>
              </a:tr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2,147,483,648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243874" marT="44246" marB="44246"/>
                </a:tc>
              </a:tr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4,294,967,296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243874" marT="44246" marB="44246"/>
                </a:tc>
              </a:tr>
              <a:tr h="346257">
                <a:tc>
                  <a:txBody>
                    <a:bodyPr/>
                    <a:lstStyle/>
                    <a:p>
                      <a:pPr algn="r"/>
                      <a:r>
                        <a:rPr lang="en-US" sz="1700" dirty="0" smtClean="0"/>
                        <a:t>8,589,934,592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491" marR="243874" marT="44246" marB="44246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0"/>
            <a:ext cx="121539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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Numero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40: Estate 2017 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it-IT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Materiale aggiuntivo per l’articolo:</a:t>
            </a:r>
          </a:p>
          <a:p>
            <a:pPr marL="182880">
              <a:spcAft>
                <a:spcPts val="600"/>
              </a:spcAft>
            </a:pPr>
            <a:r>
              <a:rPr lang="en-US" sz="1200" kern="1200" dirty="0" err="1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US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A et al. 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38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6847" y="2459335"/>
            <a:ext cx="6522505" cy="24622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“Le sopracciglia si inarcarono quando il modello del Centro per il Controllo delle Malattie previde </a:t>
            </a:r>
            <a:r>
              <a:rPr lang="it-IT" sz="3000" b="1" dirty="0">
                <a:solidFill>
                  <a:srgbClr val="0000FF"/>
                </a:solidFill>
                <a:latin typeface="Helvetica Neue"/>
                <a:cs typeface="Helvetica Neue"/>
              </a:rPr>
              <a:t>77 bilioni di infetti in </a:t>
            </a:r>
            <a:r>
              <a:rPr lang="it-IT" sz="3000" b="1" dirty="0" smtClean="0">
                <a:solidFill>
                  <a:srgbClr val="0000FF"/>
                </a:solidFill>
                <a:latin typeface="Helvetica Neue"/>
                <a:cs typeface="Helvetica Neue"/>
              </a:rPr>
              <a:t>caso</a:t>
            </a:r>
            <a:r>
              <a:rPr lang="en-US" sz="3000" b="1" dirty="0" smtClean="0">
                <a:solidFill>
                  <a:srgbClr val="0000FF"/>
                </a:solidFill>
                <a:latin typeface="Helvetica Neue"/>
                <a:cs typeface="Helvetica Neue"/>
              </a:rPr>
              <a:t> </a:t>
            </a:r>
            <a:r>
              <a:rPr lang="it-IT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di mancato controllo dell’epidemia” </a:t>
            </a:r>
            <a:endParaRPr lang="en-US" sz="3000" dirty="0">
              <a:solidFill>
                <a:schemeClr val="tx2"/>
              </a:solidFill>
              <a:latin typeface="Helvetica Neue Light"/>
              <a:cs typeface="Helvetica Neue Ligh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705980" y="4662270"/>
            <a:ext cx="29248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Helvetica Neue Light"/>
                <a:cs typeface="Helvetica Neue Light"/>
              </a:rPr>
              <a:t>– Ben Cooper, 2006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121539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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Numero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40: Estate 2017 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it-IT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Materiale aggiuntivo per l’articolo:</a:t>
            </a:r>
          </a:p>
          <a:p>
            <a:pPr marL="182880">
              <a:spcAft>
                <a:spcPts val="600"/>
              </a:spcAft>
            </a:pPr>
            <a:r>
              <a:rPr lang="en-US" sz="1200" kern="1200" dirty="0" err="1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kern="1200" dirty="0" smtClean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US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A et al. 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kern="1200" dirty="0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kern="1200" dirty="0" err="1">
                <a:solidFill>
                  <a:srgbClr val="A6A6A6"/>
                </a:solidFill>
                <a:effectLst/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997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843</Words>
  <Application>Microsoft Macintosh PowerPoint</Application>
  <PresentationFormat>Custom</PresentationFormat>
  <Paragraphs>141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London School of Hygiene &amp; Tropical Medicine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Wenham</dc:creator>
  <cp:lastModifiedBy>Jo Jo</cp:lastModifiedBy>
  <cp:revision>10</cp:revision>
  <dcterms:created xsi:type="dcterms:W3CDTF">2015-07-20T15:19:23Z</dcterms:created>
  <dcterms:modified xsi:type="dcterms:W3CDTF">2017-08-14T22:23:39Z</dcterms:modified>
</cp:coreProperties>
</file>