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Lst>
  <p:sldSz cx="6858000" cy="9906000" type="A4"/>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317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71600" y="527400"/>
            <a:ext cx="5914800" cy="191448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27" name="PlaceHolder 2"/>
          <p:cNvSpPr>
            <a:spLocks noGrp="1"/>
          </p:cNvSpPr>
          <p:nvPr>
            <p:ph/>
          </p:nvPr>
        </p:nvSpPr>
        <p:spPr>
          <a:xfrm>
            <a:off x="471600" y="2637000"/>
            <a:ext cx="5914800" cy="2997720"/>
          </a:xfrm>
          <a:prstGeom prst="rect">
            <a:avLst/>
          </a:prstGeom>
          <a:noFill/>
          <a:ln w="0">
            <a:noFill/>
          </a:ln>
        </p:spPr>
        <p:txBody>
          <a:bodyPr lIns="0" tIns="0" rIns="0" bIns="0" anchor="t">
            <a:normAutofit/>
          </a:bodyPr>
          <a:lstStyle/>
          <a:p>
            <a:endParaRPr lang="en-US" sz="2100" b="0" strike="noStrike" spc="-1">
              <a:solidFill>
                <a:srgbClr val="000000"/>
              </a:solidFill>
              <a:latin typeface="Calibri"/>
            </a:endParaRPr>
          </a:p>
        </p:txBody>
      </p:sp>
      <p:sp>
        <p:nvSpPr>
          <p:cNvPr id="28" name="PlaceHolder 3"/>
          <p:cNvSpPr>
            <a:spLocks noGrp="1"/>
          </p:cNvSpPr>
          <p:nvPr>
            <p:ph/>
          </p:nvPr>
        </p:nvSpPr>
        <p:spPr>
          <a:xfrm>
            <a:off x="471600" y="5919840"/>
            <a:ext cx="5914800" cy="2997720"/>
          </a:xfrm>
          <a:prstGeom prst="rect">
            <a:avLst/>
          </a:prstGeom>
          <a:noFill/>
          <a:ln w="0">
            <a:noFill/>
          </a:ln>
        </p:spPr>
        <p:txBody>
          <a:bodyPr lIns="0" tIns="0" rIns="0" bIns="0" anchor="t">
            <a:normAutofit/>
          </a:bodyPr>
          <a:lstStyle/>
          <a:p>
            <a:endParaRPr lang="en-US" sz="21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71600" y="527400"/>
            <a:ext cx="5914800" cy="191448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30" name="PlaceHolder 2"/>
          <p:cNvSpPr>
            <a:spLocks noGrp="1"/>
          </p:cNvSpPr>
          <p:nvPr>
            <p:ph/>
          </p:nvPr>
        </p:nvSpPr>
        <p:spPr>
          <a:xfrm>
            <a:off x="471600" y="2637000"/>
            <a:ext cx="2886120" cy="2997720"/>
          </a:xfrm>
          <a:prstGeom prst="rect">
            <a:avLst/>
          </a:prstGeom>
          <a:noFill/>
          <a:ln w="0">
            <a:noFill/>
          </a:ln>
        </p:spPr>
        <p:txBody>
          <a:bodyPr lIns="0" tIns="0" rIns="0" bIns="0" anchor="t">
            <a:normAutofit/>
          </a:bodyPr>
          <a:lstStyle/>
          <a:p>
            <a:endParaRPr lang="en-US" sz="2100" b="0" strike="noStrike" spc="-1">
              <a:solidFill>
                <a:srgbClr val="000000"/>
              </a:solidFill>
              <a:latin typeface="Calibri"/>
            </a:endParaRPr>
          </a:p>
        </p:txBody>
      </p:sp>
      <p:sp>
        <p:nvSpPr>
          <p:cNvPr id="31" name="PlaceHolder 3"/>
          <p:cNvSpPr>
            <a:spLocks noGrp="1"/>
          </p:cNvSpPr>
          <p:nvPr>
            <p:ph/>
          </p:nvPr>
        </p:nvSpPr>
        <p:spPr>
          <a:xfrm>
            <a:off x="3502440" y="2637000"/>
            <a:ext cx="2886120" cy="2997720"/>
          </a:xfrm>
          <a:prstGeom prst="rect">
            <a:avLst/>
          </a:prstGeom>
          <a:noFill/>
          <a:ln w="0">
            <a:noFill/>
          </a:ln>
        </p:spPr>
        <p:txBody>
          <a:bodyPr lIns="0" tIns="0" rIns="0" bIns="0" anchor="t">
            <a:normAutofit/>
          </a:bodyPr>
          <a:lstStyle/>
          <a:p>
            <a:endParaRPr lang="en-US" sz="2100" b="0" strike="noStrike" spc="-1">
              <a:solidFill>
                <a:srgbClr val="000000"/>
              </a:solidFill>
              <a:latin typeface="Calibri"/>
            </a:endParaRPr>
          </a:p>
        </p:txBody>
      </p:sp>
      <p:sp>
        <p:nvSpPr>
          <p:cNvPr id="32" name="PlaceHolder 4"/>
          <p:cNvSpPr>
            <a:spLocks noGrp="1"/>
          </p:cNvSpPr>
          <p:nvPr>
            <p:ph/>
          </p:nvPr>
        </p:nvSpPr>
        <p:spPr>
          <a:xfrm>
            <a:off x="471600" y="5919840"/>
            <a:ext cx="2886120" cy="2997720"/>
          </a:xfrm>
          <a:prstGeom prst="rect">
            <a:avLst/>
          </a:prstGeom>
          <a:noFill/>
          <a:ln w="0">
            <a:noFill/>
          </a:ln>
        </p:spPr>
        <p:txBody>
          <a:bodyPr lIns="0" tIns="0" rIns="0" bIns="0" anchor="t">
            <a:normAutofit/>
          </a:bodyPr>
          <a:lstStyle/>
          <a:p>
            <a:endParaRPr lang="en-US" sz="2100" b="0" strike="noStrike" spc="-1">
              <a:solidFill>
                <a:srgbClr val="000000"/>
              </a:solidFill>
              <a:latin typeface="Calibri"/>
            </a:endParaRPr>
          </a:p>
        </p:txBody>
      </p:sp>
      <p:sp>
        <p:nvSpPr>
          <p:cNvPr id="33" name="PlaceHolder 5"/>
          <p:cNvSpPr>
            <a:spLocks noGrp="1"/>
          </p:cNvSpPr>
          <p:nvPr>
            <p:ph/>
          </p:nvPr>
        </p:nvSpPr>
        <p:spPr>
          <a:xfrm>
            <a:off x="3502440" y="5919840"/>
            <a:ext cx="2886120" cy="2997720"/>
          </a:xfrm>
          <a:prstGeom prst="rect">
            <a:avLst/>
          </a:prstGeom>
          <a:noFill/>
          <a:ln w="0">
            <a:noFill/>
          </a:ln>
        </p:spPr>
        <p:txBody>
          <a:bodyPr lIns="0" tIns="0" rIns="0" bIns="0" anchor="t">
            <a:normAutofit/>
          </a:bodyPr>
          <a:lstStyle/>
          <a:p>
            <a:endParaRPr lang="en-US" sz="21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71600" y="527400"/>
            <a:ext cx="5914800" cy="191448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35" name="PlaceHolder 2"/>
          <p:cNvSpPr>
            <a:spLocks noGrp="1"/>
          </p:cNvSpPr>
          <p:nvPr>
            <p:ph/>
          </p:nvPr>
        </p:nvSpPr>
        <p:spPr>
          <a:xfrm>
            <a:off x="471600" y="2637000"/>
            <a:ext cx="1904400" cy="2997720"/>
          </a:xfrm>
          <a:prstGeom prst="rect">
            <a:avLst/>
          </a:prstGeom>
          <a:noFill/>
          <a:ln w="0">
            <a:noFill/>
          </a:ln>
        </p:spPr>
        <p:txBody>
          <a:bodyPr lIns="0" tIns="0" rIns="0" bIns="0" anchor="t">
            <a:normAutofit/>
          </a:bodyPr>
          <a:lstStyle/>
          <a:p>
            <a:endParaRPr lang="en-US" sz="2100" b="0" strike="noStrike" spc="-1">
              <a:solidFill>
                <a:srgbClr val="000000"/>
              </a:solidFill>
              <a:latin typeface="Calibri"/>
            </a:endParaRPr>
          </a:p>
        </p:txBody>
      </p:sp>
      <p:sp>
        <p:nvSpPr>
          <p:cNvPr id="36" name="PlaceHolder 3"/>
          <p:cNvSpPr>
            <a:spLocks noGrp="1"/>
          </p:cNvSpPr>
          <p:nvPr>
            <p:ph/>
          </p:nvPr>
        </p:nvSpPr>
        <p:spPr>
          <a:xfrm>
            <a:off x="2471760" y="2637000"/>
            <a:ext cx="1904400" cy="2997720"/>
          </a:xfrm>
          <a:prstGeom prst="rect">
            <a:avLst/>
          </a:prstGeom>
          <a:noFill/>
          <a:ln w="0">
            <a:noFill/>
          </a:ln>
        </p:spPr>
        <p:txBody>
          <a:bodyPr lIns="0" tIns="0" rIns="0" bIns="0" anchor="t">
            <a:normAutofit/>
          </a:bodyPr>
          <a:lstStyle/>
          <a:p>
            <a:endParaRPr lang="en-US" sz="2100" b="0" strike="noStrike" spc="-1">
              <a:solidFill>
                <a:srgbClr val="000000"/>
              </a:solidFill>
              <a:latin typeface="Calibri"/>
            </a:endParaRPr>
          </a:p>
        </p:txBody>
      </p:sp>
      <p:sp>
        <p:nvSpPr>
          <p:cNvPr id="37" name="PlaceHolder 4"/>
          <p:cNvSpPr>
            <a:spLocks noGrp="1"/>
          </p:cNvSpPr>
          <p:nvPr>
            <p:ph/>
          </p:nvPr>
        </p:nvSpPr>
        <p:spPr>
          <a:xfrm>
            <a:off x="4471560" y="2637000"/>
            <a:ext cx="1904400" cy="2997720"/>
          </a:xfrm>
          <a:prstGeom prst="rect">
            <a:avLst/>
          </a:prstGeom>
          <a:noFill/>
          <a:ln w="0">
            <a:noFill/>
          </a:ln>
        </p:spPr>
        <p:txBody>
          <a:bodyPr lIns="0" tIns="0" rIns="0" bIns="0" anchor="t">
            <a:normAutofit/>
          </a:bodyPr>
          <a:lstStyle/>
          <a:p>
            <a:endParaRPr lang="en-US" sz="2100" b="0" strike="noStrike" spc="-1">
              <a:solidFill>
                <a:srgbClr val="000000"/>
              </a:solidFill>
              <a:latin typeface="Calibri"/>
            </a:endParaRPr>
          </a:p>
        </p:txBody>
      </p:sp>
      <p:sp>
        <p:nvSpPr>
          <p:cNvPr id="38" name="PlaceHolder 5"/>
          <p:cNvSpPr>
            <a:spLocks noGrp="1"/>
          </p:cNvSpPr>
          <p:nvPr>
            <p:ph/>
          </p:nvPr>
        </p:nvSpPr>
        <p:spPr>
          <a:xfrm>
            <a:off x="471600" y="5919840"/>
            <a:ext cx="1904400" cy="2997720"/>
          </a:xfrm>
          <a:prstGeom prst="rect">
            <a:avLst/>
          </a:prstGeom>
          <a:noFill/>
          <a:ln w="0">
            <a:noFill/>
          </a:ln>
        </p:spPr>
        <p:txBody>
          <a:bodyPr lIns="0" tIns="0" rIns="0" bIns="0" anchor="t">
            <a:normAutofit/>
          </a:bodyPr>
          <a:lstStyle/>
          <a:p>
            <a:endParaRPr lang="en-US" sz="2100" b="0" strike="noStrike" spc="-1">
              <a:solidFill>
                <a:srgbClr val="000000"/>
              </a:solidFill>
              <a:latin typeface="Calibri"/>
            </a:endParaRPr>
          </a:p>
        </p:txBody>
      </p:sp>
      <p:sp>
        <p:nvSpPr>
          <p:cNvPr id="39" name="PlaceHolder 6"/>
          <p:cNvSpPr>
            <a:spLocks noGrp="1"/>
          </p:cNvSpPr>
          <p:nvPr>
            <p:ph/>
          </p:nvPr>
        </p:nvSpPr>
        <p:spPr>
          <a:xfrm>
            <a:off x="2471760" y="5919840"/>
            <a:ext cx="1904400" cy="2997720"/>
          </a:xfrm>
          <a:prstGeom prst="rect">
            <a:avLst/>
          </a:prstGeom>
          <a:noFill/>
          <a:ln w="0">
            <a:noFill/>
          </a:ln>
        </p:spPr>
        <p:txBody>
          <a:bodyPr lIns="0" tIns="0" rIns="0" bIns="0" anchor="t">
            <a:normAutofit/>
          </a:bodyPr>
          <a:lstStyle/>
          <a:p>
            <a:endParaRPr lang="en-US" sz="2100" b="0" strike="noStrike" spc="-1">
              <a:solidFill>
                <a:srgbClr val="000000"/>
              </a:solidFill>
              <a:latin typeface="Calibri"/>
            </a:endParaRPr>
          </a:p>
        </p:txBody>
      </p:sp>
      <p:sp>
        <p:nvSpPr>
          <p:cNvPr id="40" name="PlaceHolder 7"/>
          <p:cNvSpPr>
            <a:spLocks noGrp="1"/>
          </p:cNvSpPr>
          <p:nvPr>
            <p:ph/>
          </p:nvPr>
        </p:nvSpPr>
        <p:spPr>
          <a:xfrm>
            <a:off x="4471560" y="5919840"/>
            <a:ext cx="1904400" cy="2997720"/>
          </a:xfrm>
          <a:prstGeom prst="rect">
            <a:avLst/>
          </a:prstGeom>
          <a:noFill/>
          <a:ln w="0">
            <a:noFill/>
          </a:ln>
        </p:spPr>
        <p:txBody>
          <a:bodyPr lIns="0" tIns="0" rIns="0" bIns="0" anchor="t">
            <a:normAutofit/>
          </a:bodyPr>
          <a:lstStyle/>
          <a:p>
            <a:endParaRPr lang="en-US" sz="21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71600" y="527400"/>
            <a:ext cx="5914800" cy="191448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6" name="PlaceHolder 2"/>
          <p:cNvSpPr>
            <a:spLocks noGrp="1"/>
          </p:cNvSpPr>
          <p:nvPr>
            <p:ph type="subTitle"/>
          </p:nvPr>
        </p:nvSpPr>
        <p:spPr>
          <a:xfrm>
            <a:off x="471600" y="2637000"/>
            <a:ext cx="5914800" cy="6284880"/>
          </a:xfrm>
          <a:prstGeom prst="rect">
            <a:avLst/>
          </a:prstGeom>
          <a:noFill/>
          <a:ln w="0">
            <a:noFill/>
          </a:ln>
        </p:spPr>
        <p:txBody>
          <a:bodyPr lIns="0" tIns="0" rIns="0" bIns="0" anchor="ctr">
            <a:noAutofit/>
          </a:bodyPr>
          <a:lstStyle/>
          <a:p>
            <a:pPr algn="ctr">
              <a:buNone/>
            </a:pPr>
            <a:endParaRPr lang="en-GB"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71600" y="527400"/>
            <a:ext cx="5914800" cy="191448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8" name="PlaceHolder 2"/>
          <p:cNvSpPr>
            <a:spLocks noGrp="1"/>
          </p:cNvSpPr>
          <p:nvPr>
            <p:ph/>
          </p:nvPr>
        </p:nvSpPr>
        <p:spPr>
          <a:xfrm>
            <a:off x="471600" y="2637000"/>
            <a:ext cx="5914800" cy="6284880"/>
          </a:xfrm>
          <a:prstGeom prst="rect">
            <a:avLst/>
          </a:prstGeom>
          <a:noFill/>
          <a:ln w="0">
            <a:noFill/>
          </a:ln>
        </p:spPr>
        <p:txBody>
          <a:bodyPr lIns="0" tIns="0" rIns="0" bIns="0" anchor="t">
            <a:normAutofit/>
          </a:bodyPr>
          <a:lstStyle/>
          <a:p>
            <a:endParaRPr lang="en-US" sz="21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71600" y="527400"/>
            <a:ext cx="5914800" cy="191448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10" name="PlaceHolder 2"/>
          <p:cNvSpPr>
            <a:spLocks noGrp="1"/>
          </p:cNvSpPr>
          <p:nvPr>
            <p:ph/>
          </p:nvPr>
        </p:nvSpPr>
        <p:spPr>
          <a:xfrm>
            <a:off x="471600" y="2637000"/>
            <a:ext cx="2886120" cy="6284880"/>
          </a:xfrm>
          <a:prstGeom prst="rect">
            <a:avLst/>
          </a:prstGeom>
          <a:noFill/>
          <a:ln w="0">
            <a:noFill/>
          </a:ln>
        </p:spPr>
        <p:txBody>
          <a:bodyPr lIns="0" tIns="0" rIns="0" bIns="0" anchor="t">
            <a:normAutofit/>
          </a:bodyPr>
          <a:lstStyle/>
          <a:p>
            <a:endParaRPr lang="en-US" sz="2100" b="0" strike="noStrike" spc="-1">
              <a:solidFill>
                <a:srgbClr val="000000"/>
              </a:solidFill>
              <a:latin typeface="Calibri"/>
            </a:endParaRPr>
          </a:p>
        </p:txBody>
      </p:sp>
      <p:sp>
        <p:nvSpPr>
          <p:cNvPr id="11" name="PlaceHolder 3"/>
          <p:cNvSpPr>
            <a:spLocks noGrp="1"/>
          </p:cNvSpPr>
          <p:nvPr>
            <p:ph/>
          </p:nvPr>
        </p:nvSpPr>
        <p:spPr>
          <a:xfrm>
            <a:off x="3502440" y="2637000"/>
            <a:ext cx="2886120" cy="6284880"/>
          </a:xfrm>
          <a:prstGeom prst="rect">
            <a:avLst/>
          </a:prstGeom>
          <a:noFill/>
          <a:ln w="0">
            <a:noFill/>
          </a:ln>
        </p:spPr>
        <p:txBody>
          <a:bodyPr lIns="0" tIns="0" rIns="0" bIns="0" anchor="t">
            <a:normAutofit/>
          </a:bodyPr>
          <a:lstStyle/>
          <a:p>
            <a:endParaRPr lang="en-US" sz="21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71600" y="527400"/>
            <a:ext cx="5914800" cy="191448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71600" y="527400"/>
            <a:ext cx="5914800" cy="8875800"/>
          </a:xfrm>
          <a:prstGeom prst="rect">
            <a:avLst/>
          </a:prstGeom>
          <a:noFill/>
          <a:ln w="0">
            <a:noFill/>
          </a:ln>
        </p:spPr>
        <p:txBody>
          <a:bodyPr lIns="0" tIns="0" rIns="0" bIns="0" anchor="ctr">
            <a:noAutofit/>
          </a:bodyPr>
          <a:lstStyle/>
          <a:p>
            <a:pPr algn="ctr">
              <a:buNone/>
            </a:pPr>
            <a:endParaRPr lang="en-GB"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71600" y="527400"/>
            <a:ext cx="5914800" cy="191448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15" name="PlaceHolder 2"/>
          <p:cNvSpPr>
            <a:spLocks noGrp="1"/>
          </p:cNvSpPr>
          <p:nvPr>
            <p:ph/>
          </p:nvPr>
        </p:nvSpPr>
        <p:spPr>
          <a:xfrm>
            <a:off x="471600" y="2637000"/>
            <a:ext cx="2886120" cy="2997720"/>
          </a:xfrm>
          <a:prstGeom prst="rect">
            <a:avLst/>
          </a:prstGeom>
          <a:noFill/>
          <a:ln w="0">
            <a:noFill/>
          </a:ln>
        </p:spPr>
        <p:txBody>
          <a:bodyPr lIns="0" tIns="0" rIns="0" bIns="0" anchor="t">
            <a:normAutofit/>
          </a:bodyPr>
          <a:lstStyle/>
          <a:p>
            <a:endParaRPr lang="en-US" sz="2100" b="0" strike="noStrike" spc="-1">
              <a:solidFill>
                <a:srgbClr val="000000"/>
              </a:solidFill>
              <a:latin typeface="Calibri"/>
            </a:endParaRPr>
          </a:p>
        </p:txBody>
      </p:sp>
      <p:sp>
        <p:nvSpPr>
          <p:cNvPr id="16" name="PlaceHolder 3"/>
          <p:cNvSpPr>
            <a:spLocks noGrp="1"/>
          </p:cNvSpPr>
          <p:nvPr>
            <p:ph/>
          </p:nvPr>
        </p:nvSpPr>
        <p:spPr>
          <a:xfrm>
            <a:off x="3502440" y="2637000"/>
            <a:ext cx="2886120" cy="6284880"/>
          </a:xfrm>
          <a:prstGeom prst="rect">
            <a:avLst/>
          </a:prstGeom>
          <a:noFill/>
          <a:ln w="0">
            <a:noFill/>
          </a:ln>
        </p:spPr>
        <p:txBody>
          <a:bodyPr lIns="0" tIns="0" rIns="0" bIns="0" anchor="t">
            <a:normAutofit/>
          </a:bodyPr>
          <a:lstStyle/>
          <a:p>
            <a:endParaRPr lang="en-US" sz="2100" b="0" strike="noStrike" spc="-1">
              <a:solidFill>
                <a:srgbClr val="000000"/>
              </a:solidFill>
              <a:latin typeface="Calibri"/>
            </a:endParaRPr>
          </a:p>
        </p:txBody>
      </p:sp>
      <p:sp>
        <p:nvSpPr>
          <p:cNvPr id="17" name="PlaceHolder 4"/>
          <p:cNvSpPr>
            <a:spLocks noGrp="1"/>
          </p:cNvSpPr>
          <p:nvPr>
            <p:ph/>
          </p:nvPr>
        </p:nvSpPr>
        <p:spPr>
          <a:xfrm>
            <a:off x="471600" y="5919840"/>
            <a:ext cx="2886120" cy="2997720"/>
          </a:xfrm>
          <a:prstGeom prst="rect">
            <a:avLst/>
          </a:prstGeom>
          <a:noFill/>
          <a:ln w="0">
            <a:noFill/>
          </a:ln>
        </p:spPr>
        <p:txBody>
          <a:bodyPr lIns="0" tIns="0" rIns="0" bIns="0" anchor="t">
            <a:normAutofit/>
          </a:bodyPr>
          <a:lstStyle/>
          <a:p>
            <a:endParaRPr lang="en-US" sz="21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71600" y="527400"/>
            <a:ext cx="5914800" cy="191448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19" name="PlaceHolder 2"/>
          <p:cNvSpPr>
            <a:spLocks noGrp="1"/>
          </p:cNvSpPr>
          <p:nvPr>
            <p:ph/>
          </p:nvPr>
        </p:nvSpPr>
        <p:spPr>
          <a:xfrm>
            <a:off x="471600" y="2637000"/>
            <a:ext cx="2886120" cy="6284880"/>
          </a:xfrm>
          <a:prstGeom prst="rect">
            <a:avLst/>
          </a:prstGeom>
          <a:noFill/>
          <a:ln w="0">
            <a:noFill/>
          </a:ln>
        </p:spPr>
        <p:txBody>
          <a:bodyPr lIns="0" tIns="0" rIns="0" bIns="0" anchor="t">
            <a:normAutofit/>
          </a:bodyPr>
          <a:lstStyle/>
          <a:p>
            <a:endParaRPr lang="en-US" sz="2100" b="0" strike="noStrike" spc="-1">
              <a:solidFill>
                <a:srgbClr val="000000"/>
              </a:solidFill>
              <a:latin typeface="Calibri"/>
            </a:endParaRPr>
          </a:p>
        </p:txBody>
      </p:sp>
      <p:sp>
        <p:nvSpPr>
          <p:cNvPr id="20" name="PlaceHolder 3"/>
          <p:cNvSpPr>
            <a:spLocks noGrp="1"/>
          </p:cNvSpPr>
          <p:nvPr>
            <p:ph/>
          </p:nvPr>
        </p:nvSpPr>
        <p:spPr>
          <a:xfrm>
            <a:off x="3502440" y="2637000"/>
            <a:ext cx="2886120" cy="2997720"/>
          </a:xfrm>
          <a:prstGeom prst="rect">
            <a:avLst/>
          </a:prstGeom>
          <a:noFill/>
          <a:ln w="0">
            <a:noFill/>
          </a:ln>
        </p:spPr>
        <p:txBody>
          <a:bodyPr lIns="0" tIns="0" rIns="0" bIns="0" anchor="t">
            <a:normAutofit/>
          </a:bodyPr>
          <a:lstStyle/>
          <a:p>
            <a:endParaRPr lang="en-US" sz="2100" b="0" strike="noStrike" spc="-1">
              <a:solidFill>
                <a:srgbClr val="000000"/>
              </a:solidFill>
              <a:latin typeface="Calibri"/>
            </a:endParaRPr>
          </a:p>
        </p:txBody>
      </p:sp>
      <p:sp>
        <p:nvSpPr>
          <p:cNvPr id="21" name="PlaceHolder 4"/>
          <p:cNvSpPr>
            <a:spLocks noGrp="1"/>
          </p:cNvSpPr>
          <p:nvPr>
            <p:ph/>
          </p:nvPr>
        </p:nvSpPr>
        <p:spPr>
          <a:xfrm>
            <a:off x="3502440" y="5919840"/>
            <a:ext cx="2886120" cy="2997720"/>
          </a:xfrm>
          <a:prstGeom prst="rect">
            <a:avLst/>
          </a:prstGeom>
          <a:noFill/>
          <a:ln w="0">
            <a:noFill/>
          </a:ln>
        </p:spPr>
        <p:txBody>
          <a:bodyPr lIns="0" tIns="0" rIns="0" bIns="0" anchor="t">
            <a:normAutofit/>
          </a:bodyPr>
          <a:lstStyle/>
          <a:p>
            <a:endParaRPr lang="en-US" sz="21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71600" y="527400"/>
            <a:ext cx="5914800" cy="1914480"/>
          </a:xfrm>
          <a:prstGeom prst="rect">
            <a:avLst/>
          </a:prstGeom>
          <a:noFill/>
          <a:ln w="0">
            <a:noFill/>
          </a:ln>
        </p:spPr>
        <p:txBody>
          <a:bodyPr lIns="0" tIns="0" rIns="0" bIns="0" anchor="ctr">
            <a:noAutofit/>
          </a:bodyPr>
          <a:lstStyle/>
          <a:p>
            <a:endParaRPr lang="en-US" sz="1800" b="0" strike="noStrike" spc="-1">
              <a:solidFill>
                <a:srgbClr val="000000"/>
              </a:solidFill>
              <a:latin typeface="Calibri"/>
            </a:endParaRPr>
          </a:p>
        </p:txBody>
      </p:sp>
      <p:sp>
        <p:nvSpPr>
          <p:cNvPr id="23" name="PlaceHolder 2"/>
          <p:cNvSpPr>
            <a:spLocks noGrp="1"/>
          </p:cNvSpPr>
          <p:nvPr>
            <p:ph/>
          </p:nvPr>
        </p:nvSpPr>
        <p:spPr>
          <a:xfrm>
            <a:off x="471600" y="2637000"/>
            <a:ext cx="2886120" cy="2997720"/>
          </a:xfrm>
          <a:prstGeom prst="rect">
            <a:avLst/>
          </a:prstGeom>
          <a:noFill/>
          <a:ln w="0">
            <a:noFill/>
          </a:ln>
        </p:spPr>
        <p:txBody>
          <a:bodyPr lIns="0" tIns="0" rIns="0" bIns="0" anchor="t">
            <a:normAutofit/>
          </a:bodyPr>
          <a:lstStyle/>
          <a:p>
            <a:endParaRPr lang="en-US" sz="2100" b="0" strike="noStrike" spc="-1">
              <a:solidFill>
                <a:srgbClr val="000000"/>
              </a:solidFill>
              <a:latin typeface="Calibri"/>
            </a:endParaRPr>
          </a:p>
        </p:txBody>
      </p:sp>
      <p:sp>
        <p:nvSpPr>
          <p:cNvPr id="24" name="PlaceHolder 3"/>
          <p:cNvSpPr>
            <a:spLocks noGrp="1"/>
          </p:cNvSpPr>
          <p:nvPr>
            <p:ph/>
          </p:nvPr>
        </p:nvSpPr>
        <p:spPr>
          <a:xfrm>
            <a:off x="3502440" y="2637000"/>
            <a:ext cx="2886120" cy="2997720"/>
          </a:xfrm>
          <a:prstGeom prst="rect">
            <a:avLst/>
          </a:prstGeom>
          <a:noFill/>
          <a:ln w="0">
            <a:noFill/>
          </a:ln>
        </p:spPr>
        <p:txBody>
          <a:bodyPr lIns="0" tIns="0" rIns="0" bIns="0" anchor="t">
            <a:normAutofit/>
          </a:bodyPr>
          <a:lstStyle/>
          <a:p>
            <a:endParaRPr lang="en-US" sz="2100" b="0" strike="noStrike" spc="-1">
              <a:solidFill>
                <a:srgbClr val="000000"/>
              </a:solidFill>
              <a:latin typeface="Calibri"/>
            </a:endParaRPr>
          </a:p>
        </p:txBody>
      </p:sp>
      <p:sp>
        <p:nvSpPr>
          <p:cNvPr id="25" name="PlaceHolder 4"/>
          <p:cNvSpPr>
            <a:spLocks noGrp="1"/>
          </p:cNvSpPr>
          <p:nvPr>
            <p:ph/>
          </p:nvPr>
        </p:nvSpPr>
        <p:spPr>
          <a:xfrm>
            <a:off x="471600" y="5919840"/>
            <a:ext cx="5914800" cy="2997720"/>
          </a:xfrm>
          <a:prstGeom prst="rect">
            <a:avLst/>
          </a:prstGeom>
          <a:noFill/>
          <a:ln w="0">
            <a:noFill/>
          </a:ln>
        </p:spPr>
        <p:txBody>
          <a:bodyPr lIns="0" tIns="0" rIns="0" bIns="0" anchor="t">
            <a:normAutofit/>
          </a:bodyPr>
          <a:lstStyle/>
          <a:p>
            <a:endParaRPr lang="en-US" sz="21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471600" y="527400"/>
            <a:ext cx="5914800" cy="1914480"/>
          </a:xfrm>
          <a:prstGeom prst="rect">
            <a:avLst/>
          </a:prstGeom>
          <a:noFill/>
          <a:ln w="0">
            <a:noFill/>
          </a:ln>
        </p:spPr>
        <p:txBody>
          <a:bodyPr anchor="ctr">
            <a:noAutofit/>
          </a:bodyPr>
          <a:lstStyle/>
          <a:p>
            <a:pPr>
              <a:lnSpc>
                <a:spcPct val="90000"/>
              </a:lnSpc>
              <a:buNone/>
            </a:pPr>
            <a:r>
              <a:rPr lang="en-US" sz="3300" b="0" strike="noStrike" spc="-1">
                <a:solidFill>
                  <a:srgbClr val="000000"/>
                </a:solidFill>
                <a:latin typeface="Calibri Light"/>
              </a:rPr>
              <a:t>Click to edit Master title style</a:t>
            </a:r>
            <a:endParaRPr lang="en-US" sz="3300" b="0" strike="noStrike" spc="-1">
              <a:solidFill>
                <a:srgbClr val="000000"/>
              </a:solidFill>
              <a:latin typeface="Calibri"/>
            </a:endParaRPr>
          </a:p>
        </p:txBody>
      </p:sp>
      <p:sp>
        <p:nvSpPr>
          <p:cNvPr id="6" name="PlaceHolder 2"/>
          <p:cNvSpPr>
            <a:spLocks noGrp="1"/>
          </p:cNvSpPr>
          <p:nvPr>
            <p:ph type="body"/>
          </p:nvPr>
        </p:nvSpPr>
        <p:spPr>
          <a:xfrm>
            <a:off x="471600" y="2637000"/>
            <a:ext cx="5914800" cy="6284880"/>
          </a:xfrm>
          <a:prstGeom prst="rect">
            <a:avLst/>
          </a:prstGeom>
          <a:noFill/>
          <a:ln w="0">
            <a:noFill/>
          </a:ln>
        </p:spPr>
        <p:txBody>
          <a:bodyPr anchor="t">
            <a:noAutofit/>
          </a:bodyPr>
          <a:lstStyle/>
          <a:p>
            <a:pPr marL="171360" indent="-171360">
              <a:lnSpc>
                <a:spcPct val="90000"/>
              </a:lnSpc>
              <a:spcBef>
                <a:spcPts val="751"/>
              </a:spcBef>
              <a:buClr>
                <a:srgbClr val="000000"/>
              </a:buClr>
              <a:buFont typeface="Arial"/>
              <a:buChar char="•"/>
            </a:pPr>
            <a:r>
              <a:rPr lang="en-US" sz="2100" b="0" strike="noStrike" spc="-1">
                <a:solidFill>
                  <a:srgbClr val="000000"/>
                </a:solidFill>
                <a:latin typeface="Calibri"/>
              </a:rPr>
              <a:t>Click to edit Master text styles</a:t>
            </a:r>
          </a:p>
          <a:p>
            <a:pPr marL="514440" lvl="1" indent="-171360">
              <a:lnSpc>
                <a:spcPct val="90000"/>
              </a:lnSpc>
              <a:spcBef>
                <a:spcPts val="374"/>
              </a:spcBef>
              <a:buClr>
                <a:srgbClr val="000000"/>
              </a:buClr>
              <a:buFont typeface="Arial"/>
              <a:buChar char="•"/>
            </a:pPr>
            <a:r>
              <a:rPr lang="en-US" sz="1800" b="0" strike="noStrike" spc="-1">
                <a:solidFill>
                  <a:srgbClr val="000000"/>
                </a:solidFill>
                <a:latin typeface="Calibri"/>
              </a:rPr>
              <a:t>Second level</a:t>
            </a:r>
          </a:p>
          <a:p>
            <a:pPr marL="857160" lvl="2" indent="-171360">
              <a:lnSpc>
                <a:spcPct val="90000"/>
              </a:lnSpc>
              <a:spcBef>
                <a:spcPts val="374"/>
              </a:spcBef>
              <a:buClr>
                <a:srgbClr val="000000"/>
              </a:buClr>
              <a:buFont typeface="Arial"/>
              <a:buChar char="•"/>
            </a:pPr>
            <a:r>
              <a:rPr lang="en-US" sz="1500" b="0" strike="noStrike" spc="-1">
                <a:solidFill>
                  <a:srgbClr val="000000"/>
                </a:solidFill>
                <a:latin typeface="Calibri"/>
              </a:rPr>
              <a:t>Third level</a:t>
            </a:r>
          </a:p>
          <a:p>
            <a:pPr marL="1200240" lvl="3" indent="-171360">
              <a:lnSpc>
                <a:spcPct val="90000"/>
              </a:lnSpc>
              <a:spcBef>
                <a:spcPts val="374"/>
              </a:spcBef>
              <a:buClr>
                <a:srgbClr val="000000"/>
              </a:buClr>
              <a:buFont typeface="Arial"/>
              <a:buChar char="•"/>
            </a:pPr>
            <a:r>
              <a:rPr lang="en-US" sz="1350" b="0" strike="noStrike" spc="-1">
                <a:solidFill>
                  <a:srgbClr val="000000"/>
                </a:solidFill>
                <a:latin typeface="Calibri"/>
              </a:rPr>
              <a:t>Fourth level</a:t>
            </a:r>
          </a:p>
          <a:p>
            <a:pPr marL="1542960" lvl="4" indent="-171360">
              <a:lnSpc>
                <a:spcPct val="90000"/>
              </a:lnSpc>
              <a:spcBef>
                <a:spcPts val="374"/>
              </a:spcBef>
              <a:buClr>
                <a:srgbClr val="000000"/>
              </a:buClr>
              <a:buFont typeface="Arial"/>
              <a:buChar char="•"/>
            </a:pPr>
            <a:r>
              <a:rPr lang="en-US" sz="1350" b="0" strike="noStrike" spc="-1">
                <a:solidFill>
                  <a:srgbClr val="000000"/>
                </a:solidFill>
                <a:latin typeface="Calibri"/>
              </a:rPr>
              <a:t>Fifth level</a:t>
            </a:r>
          </a:p>
        </p:txBody>
      </p:sp>
      <p:sp>
        <p:nvSpPr>
          <p:cNvPr id="2" name="PlaceHolder 3"/>
          <p:cNvSpPr>
            <a:spLocks noGrp="1"/>
          </p:cNvSpPr>
          <p:nvPr>
            <p:ph type="dt"/>
          </p:nvPr>
        </p:nvSpPr>
        <p:spPr>
          <a:xfrm>
            <a:off x="471600" y="9181440"/>
            <a:ext cx="1542600" cy="527040"/>
          </a:xfrm>
          <a:prstGeom prst="rect">
            <a:avLst/>
          </a:prstGeom>
          <a:noFill/>
          <a:ln w="0">
            <a:noFill/>
          </a:ln>
        </p:spPr>
        <p:txBody>
          <a:bodyPr anchor="ctr">
            <a:noAutofit/>
          </a:bodyPr>
          <a:lstStyle/>
          <a:p>
            <a:pPr>
              <a:lnSpc>
                <a:spcPct val="100000"/>
              </a:lnSpc>
              <a:buNone/>
            </a:pPr>
            <a:fld id="{45CB297D-85E5-49B5-91E8-FB98203374B8}" type="datetime">
              <a:rPr lang="en-IE" sz="900" b="0" strike="noStrike" spc="-1">
                <a:solidFill>
                  <a:srgbClr val="8B8B8B"/>
                </a:solidFill>
                <a:latin typeface="Calibri"/>
              </a:rPr>
              <a:t>27/06/2023</a:t>
            </a:fld>
            <a:endParaRPr lang="en-GB" sz="900" b="0" strike="noStrike" spc="-1">
              <a:latin typeface="Times New Roman"/>
            </a:endParaRPr>
          </a:p>
        </p:txBody>
      </p:sp>
      <p:sp>
        <p:nvSpPr>
          <p:cNvPr id="3" name="PlaceHolder 4"/>
          <p:cNvSpPr>
            <a:spLocks noGrp="1"/>
          </p:cNvSpPr>
          <p:nvPr>
            <p:ph type="ftr"/>
          </p:nvPr>
        </p:nvSpPr>
        <p:spPr>
          <a:xfrm>
            <a:off x="2271600" y="9181440"/>
            <a:ext cx="2314080" cy="527040"/>
          </a:xfrm>
          <a:prstGeom prst="rect">
            <a:avLst/>
          </a:prstGeom>
          <a:noFill/>
          <a:ln w="0">
            <a:noFill/>
          </a:ln>
        </p:spPr>
        <p:txBody>
          <a:bodyPr anchor="ctr">
            <a:noAutofit/>
          </a:bodyPr>
          <a:lstStyle/>
          <a:p>
            <a:endParaRPr lang="en-GB" sz="2400" b="0" strike="noStrike" spc="-1">
              <a:latin typeface="Times New Roman"/>
            </a:endParaRPr>
          </a:p>
        </p:txBody>
      </p:sp>
      <p:sp>
        <p:nvSpPr>
          <p:cNvPr id="4" name="PlaceHolder 5"/>
          <p:cNvSpPr>
            <a:spLocks noGrp="1"/>
          </p:cNvSpPr>
          <p:nvPr>
            <p:ph type="sldNum"/>
          </p:nvPr>
        </p:nvSpPr>
        <p:spPr>
          <a:xfrm>
            <a:off x="4843440" y="9181440"/>
            <a:ext cx="1542600" cy="527040"/>
          </a:xfrm>
          <a:prstGeom prst="rect">
            <a:avLst/>
          </a:prstGeom>
          <a:noFill/>
          <a:ln w="0">
            <a:noFill/>
          </a:ln>
        </p:spPr>
        <p:txBody>
          <a:bodyPr anchor="ctr">
            <a:noAutofit/>
          </a:bodyPr>
          <a:lstStyle/>
          <a:p>
            <a:pPr algn="r">
              <a:lnSpc>
                <a:spcPct val="100000"/>
              </a:lnSpc>
              <a:buNone/>
            </a:pPr>
            <a:fld id="{8C2CC311-2057-4C57-BD5F-3E3FA2B163ED}" type="slidenum">
              <a:rPr lang="en-IE" sz="900" b="0" strike="noStrike" spc="-1">
                <a:solidFill>
                  <a:srgbClr val="8B8B8B"/>
                </a:solidFill>
                <a:latin typeface="Calibri"/>
              </a:rPr>
              <a:t>‹#›</a:t>
            </a:fld>
            <a:endParaRPr lang="en-GB" sz="9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 name="Picture 4"/>
          <p:cNvPicPr/>
          <p:nvPr/>
        </p:nvPicPr>
        <p:blipFill>
          <a:blip r:embed="rId2"/>
          <a:stretch/>
        </p:blipFill>
        <p:spPr>
          <a:xfrm>
            <a:off x="2088000" y="1450440"/>
            <a:ext cx="3312720" cy="7739640"/>
          </a:xfrm>
          <a:prstGeom prst="rect">
            <a:avLst/>
          </a:prstGeom>
          <a:ln w="0">
            <a:noFill/>
          </a:ln>
        </p:spPr>
      </p:pic>
      <p:sp>
        <p:nvSpPr>
          <p:cNvPr id="42" name="TextBox 5"/>
          <p:cNvSpPr/>
          <p:nvPr/>
        </p:nvSpPr>
        <p:spPr>
          <a:xfrm>
            <a:off x="4248850" y="7670434"/>
            <a:ext cx="2587780" cy="1475873"/>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r">
              <a:lnSpc>
                <a:spcPct val="100000"/>
              </a:lnSpc>
              <a:buNone/>
            </a:pPr>
            <a:r>
              <a:rPr lang="el-GR" dirty="0"/>
              <a:t>Μυζητήρες</a:t>
            </a:r>
            <a:br>
              <a:rPr lang="it-IT" dirty="0"/>
            </a:br>
            <a:r>
              <a:rPr lang="el-GR" sz="1200" spc="-1" dirty="0">
                <a:solidFill>
                  <a:srgbClr val="000000"/>
                </a:solidFill>
                <a:latin typeface="Titillium Web"/>
              </a:rPr>
              <a:t>Τα περισσότερα καλαμάρια έχουν ένα δακτύλιο από πολύ αιχμηρά δόντια που επενδύει το εσωτερικό των μυζητήρων τους για να μαγκώνουν σταθερά επάνω στο θήραμά τους.</a:t>
            </a:r>
            <a:endParaRPr lang="en-GB" sz="1200" b="0" strike="noStrike" spc="-1" dirty="0">
              <a:latin typeface="Arial"/>
            </a:endParaRPr>
          </a:p>
        </p:txBody>
      </p:sp>
      <p:sp>
        <p:nvSpPr>
          <p:cNvPr id="43" name="Straight Arrow Connector 6"/>
          <p:cNvSpPr/>
          <p:nvPr/>
        </p:nvSpPr>
        <p:spPr>
          <a:xfrm flipH="1" flipV="1">
            <a:off x="4095734" y="8700840"/>
            <a:ext cx="959760" cy="496440"/>
          </a:xfrm>
          <a:custGeom>
            <a:avLst/>
            <a:gdLst/>
            <a:ahLst/>
            <a:cxnLst/>
            <a:rect l="l" t="t" r="r" b="b"/>
            <a:pathLst>
              <a:path w="21600" h="21600">
                <a:moveTo>
                  <a:pt x="0" y="0"/>
                </a:moveTo>
                <a:lnTo>
                  <a:pt x="21600" y="21600"/>
                </a:lnTo>
              </a:path>
            </a:pathLst>
          </a:custGeom>
          <a:noFill/>
          <a:ln>
            <a:solidFill>
              <a:srgbClr val="000000"/>
            </a:solidFill>
            <a:tailEnd type="triangle" w="med" len="med"/>
          </a:ln>
        </p:spPr>
        <p:style>
          <a:lnRef idx="1">
            <a:schemeClr val="accent1"/>
          </a:lnRef>
          <a:fillRef idx="0">
            <a:schemeClr val="accent1"/>
          </a:fillRef>
          <a:effectRef idx="0">
            <a:schemeClr val="accent1"/>
          </a:effectRef>
          <a:fontRef idx="minor"/>
        </p:style>
      </p:sp>
      <p:sp>
        <p:nvSpPr>
          <p:cNvPr id="44" name="Straight Arrow Connector 7"/>
          <p:cNvSpPr/>
          <p:nvPr/>
        </p:nvSpPr>
        <p:spPr>
          <a:xfrm flipV="1">
            <a:off x="3161520" y="8374320"/>
            <a:ext cx="532080" cy="496440"/>
          </a:xfrm>
          <a:custGeom>
            <a:avLst/>
            <a:gdLst/>
            <a:ahLst/>
            <a:cxnLst/>
            <a:rect l="l" t="t" r="r" b="b"/>
            <a:pathLst>
              <a:path w="21600" h="21600">
                <a:moveTo>
                  <a:pt x="0" y="0"/>
                </a:moveTo>
                <a:lnTo>
                  <a:pt x="21600" y="21600"/>
                </a:lnTo>
              </a:path>
            </a:pathLst>
          </a:custGeom>
          <a:noFill/>
          <a:ln>
            <a:solidFill>
              <a:srgbClr val="000000"/>
            </a:solidFill>
            <a:tailEnd type="triangle" w="med" len="med"/>
          </a:ln>
        </p:spPr>
        <p:style>
          <a:lnRef idx="1">
            <a:schemeClr val="accent1"/>
          </a:lnRef>
          <a:fillRef idx="0">
            <a:schemeClr val="accent1"/>
          </a:fillRef>
          <a:effectRef idx="0">
            <a:schemeClr val="accent1"/>
          </a:effectRef>
          <a:fontRef idx="minor"/>
        </p:style>
      </p:sp>
      <p:sp>
        <p:nvSpPr>
          <p:cNvPr id="45" name="TextBox 8"/>
          <p:cNvSpPr/>
          <p:nvPr/>
        </p:nvSpPr>
        <p:spPr>
          <a:xfrm>
            <a:off x="2192084" y="8792020"/>
            <a:ext cx="2875980" cy="1106542"/>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nSpc>
                <a:spcPct val="100000"/>
              </a:lnSpc>
              <a:buNone/>
            </a:pPr>
            <a:r>
              <a:rPr lang="el-GR" dirty="0"/>
              <a:t>Βραχίονες</a:t>
            </a:r>
            <a:br>
              <a:rPr lang="it-IT" dirty="0"/>
            </a:br>
            <a:r>
              <a:rPr lang="el-GR" sz="1200" spc="-1" dirty="0">
                <a:solidFill>
                  <a:srgbClr val="000000"/>
                </a:solidFill>
                <a:latin typeface="Titillium Web"/>
              </a:rPr>
              <a:t>Τα καλαμάρια έχουν οκτώ βραχίονες (περιστοματικοί), αλλά επιπλέον έχουν δύο μακρύτερα πλοκάμια (συλληπτήριοι βραχίονες) όπως και το χταπόδι.</a:t>
            </a:r>
            <a:endParaRPr lang="en-GB" sz="1200" b="0" strike="noStrike" spc="-1" dirty="0">
              <a:latin typeface="Arial"/>
            </a:endParaRPr>
          </a:p>
        </p:txBody>
      </p:sp>
      <p:sp>
        <p:nvSpPr>
          <p:cNvPr id="46" name="TextBox 9"/>
          <p:cNvSpPr/>
          <p:nvPr/>
        </p:nvSpPr>
        <p:spPr>
          <a:xfrm>
            <a:off x="4739052" y="9145217"/>
            <a:ext cx="1651320" cy="367878"/>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buNone/>
            </a:pPr>
            <a:r>
              <a:rPr lang="el-GR" dirty="0"/>
              <a:t>Πλοκάμια</a:t>
            </a:r>
            <a:endParaRPr lang="en-GB" sz="1800" b="0" strike="noStrike" spc="-1" dirty="0">
              <a:latin typeface="Arial"/>
            </a:endParaRPr>
          </a:p>
        </p:txBody>
      </p:sp>
      <p:sp>
        <p:nvSpPr>
          <p:cNvPr id="48" name="Straight Arrow Connector 11"/>
          <p:cNvSpPr/>
          <p:nvPr/>
        </p:nvSpPr>
        <p:spPr>
          <a:xfrm rot="1236007">
            <a:off x="2103478" y="2114352"/>
            <a:ext cx="793758" cy="690734"/>
          </a:xfrm>
          <a:custGeom>
            <a:avLst/>
            <a:gdLst/>
            <a:ahLst/>
            <a:cxnLst/>
            <a:rect l="l" t="t" r="r" b="b"/>
            <a:pathLst>
              <a:path w="21600" h="21600">
                <a:moveTo>
                  <a:pt x="0" y="0"/>
                </a:moveTo>
                <a:lnTo>
                  <a:pt x="21600" y="21600"/>
                </a:lnTo>
              </a:path>
            </a:pathLst>
          </a:custGeom>
          <a:noFill/>
          <a:ln>
            <a:solidFill>
              <a:srgbClr val="000000"/>
            </a:solidFill>
            <a:tailEnd type="triangle" w="med" len="med"/>
          </a:ln>
        </p:spPr>
        <p:style>
          <a:lnRef idx="1">
            <a:schemeClr val="accent1"/>
          </a:lnRef>
          <a:fillRef idx="0">
            <a:schemeClr val="accent1"/>
          </a:fillRef>
          <a:effectRef idx="0">
            <a:schemeClr val="accent1"/>
          </a:effectRef>
          <a:fontRef idx="minor"/>
        </p:style>
      </p:sp>
      <p:sp>
        <p:nvSpPr>
          <p:cNvPr id="49" name="Straight Arrow Connector 12"/>
          <p:cNvSpPr/>
          <p:nvPr/>
        </p:nvSpPr>
        <p:spPr>
          <a:xfrm flipH="1">
            <a:off x="3556756" y="1673986"/>
            <a:ext cx="1092738" cy="2383664"/>
          </a:xfrm>
          <a:custGeom>
            <a:avLst/>
            <a:gdLst/>
            <a:ahLst/>
            <a:cxnLst/>
            <a:rect l="l" t="t" r="r" b="b"/>
            <a:pathLst>
              <a:path w="21600" h="21600">
                <a:moveTo>
                  <a:pt x="0" y="0"/>
                </a:moveTo>
                <a:lnTo>
                  <a:pt x="21600" y="21600"/>
                </a:lnTo>
              </a:path>
            </a:pathLst>
          </a:custGeom>
          <a:noFill/>
          <a:ln>
            <a:solidFill>
              <a:srgbClr val="000000"/>
            </a:solidFill>
            <a:tailEnd type="triangle" w="med" len="med"/>
          </a:ln>
        </p:spPr>
        <p:style>
          <a:lnRef idx="1">
            <a:schemeClr val="accent1"/>
          </a:lnRef>
          <a:fillRef idx="0">
            <a:schemeClr val="accent1"/>
          </a:fillRef>
          <a:effectRef idx="0">
            <a:schemeClr val="accent1"/>
          </a:effectRef>
          <a:fontRef idx="minor"/>
        </p:style>
      </p:sp>
      <p:sp>
        <p:nvSpPr>
          <p:cNvPr id="50" name="Straight Arrow Connector 13"/>
          <p:cNvSpPr/>
          <p:nvPr/>
        </p:nvSpPr>
        <p:spPr>
          <a:xfrm>
            <a:off x="2444400" y="1332360"/>
            <a:ext cx="984600" cy="1091626"/>
          </a:xfrm>
          <a:custGeom>
            <a:avLst/>
            <a:gdLst/>
            <a:ahLst/>
            <a:cxnLst/>
            <a:rect l="l" t="t" r="r" b="b"/>
            <a:pathLst>
              <a:path w="21600" h="21600">
                <a:moveTo>
                  <a:pt x="0" y="0"/>
                </a:moveTo>
                <a:lnTo>
                  <a:pt x="21600" y="21600"/>
                </a:lnTo>
              </a:path>
            </a:pathLst>
          </a:custGeom>
          <a:noFill/>
          <a:ln>
            <a:solidFill>
              <a:srgbClr val="000000"/>
            </a:solidFill>
            <a:tailEnd type="triangle" w="med" len="med"/>
          </a:ln>
        </p:spPr>
        <p:style>
          <a:lnRef idx="1">
            <a:schemeClr val="accent1"/>
          </a:lnRef>
          <a:fillRef idx="0">
            <a:schemeClr val="accent1"/>
          </a:fillRef>
          <a:effectRef idx="0">
            <a:schemeClr val="accent1"/>
          </a:effectRef>
          <a:fontRef idx="minor"/>
        </p:style>
      </p:sp>
      <p:sp>
        <p:nvSpPr>
          <p:cNvPr id="51" name="Straight Arrow Connector 14"/>
          <p:cNvSpPr/>
          <p:nvPr/>
        </p:nvSpPr>
        <p:spPr>
          <a:xfrm flipH="1">
            <a:off x="3882960" y="5283200"/>
            <a:ext cx="1003532" cy="519499"/>
          </a:xfrm>
          <a:custGeom>
            <a:avLst/>
            <a:gdLst/>
            <a:ahLst/>
            <a:cxnLst/>
            <a:rect l="l" t="t" r="r" b="b"/>
            <a:pathLst>
              <a:path w="21600" h="21600">
                <a:moveTo>
                  <a:pt x="0" y="0"/>
                </a:moveTo>
                <a:lnTo>
                  <a:pt x="21600" y="21600"/>
                </a:lnTo>
              </a:path>
            </a:pathLst>
          </a:custGeom>
          <a:noFill/>
          <a:ln>
            <a:solidFill>
              <a:srgbClr val="000000"/>
            </a:solidFill>
            <a:tailEnd type="triangle" w="med" len="med"/>
          </a:ln>
        </p:spPr>
        <p:style>
          <a:lnRef idx="1">
            <a:schemeClr val="accent1"/>
          </a:lnRef>
          <a:fillRef idx="0">
            <a:schemeClr val="accent1"/>
          </a:fillRef>
          <a:effectRef idx="0">
            <a:schemeClr val="accent1"/>
          </a:effectRef>
          <a:fontRef idx="minor"/>
        </p:style>
      </p:sp>
      <p:sp>
        <p:nvSpPr>
          <p:cNvPr id="53" name="TextBox 16"/>
          <p:cNvSpPr/>
          <p:nvPr/>
        </p:nvSpPr>
        <p:spPr>
          <a:xfrm>
            <a:off x="2052360" y="989280"/>
            <a:ext cx="1651320" cy="367878"/>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buNone/>
            </a:pPr>
            <a:r>
              <a:rPr lang="el-GR" dirty="0"/>
              <a:t>Μανδύας</a:t>
            </a:r>
            <a:endParaRPr lang="en-GB" sz="1800" b="0" strike="noStrike" spc="-1" dirty="0">
              <a:latin typeface="Arial"/>
            </a:endParaRPr>
          </a:p>
        </p:txBody>
      </p:sp>
      <p:sp>
        <p:nvSpPr>
          <p:cNvPr id="54" name="TextBox 17"/>
          <p:cNvSpPr/>
          <p:nvPr/>
        </p:nvSpPr>
        <p:spPr>
          <a:xfrm>
            <a:off x="4739052" y="4360702"/>
            <a:ext cx="2061457" cy="3322533"/>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r">
              <a:lnSpc>
                <a:spcPct val="100000"/>
              </a:lnSpc>
              <a:buNone/>
            </a:pPr>
            <a:r>
              <a:rPr lang="el-GR" dirty="0"/>
              <a:t>Μάτια</a:t>
            </a:r>
            <a:br>
              <a:rPr lang="it-IT" dirty="0"/>
            </a:br>
            <a:r>
              <a:rPr lang="el-GR" sz="1200" spc="-1" dirty="0">
                <a:solidFill>
                  <a:srgbClr val="000000"/>
                </a:solidFill>
                <a:latin typeface="Titillium Web"/>
              </a:rPr>
              <a:t>Σε αντίθεση με τους ανθρώπους που έχουν τρεις τύπους κωνίων για να διακρίνουν το κόκκινο, το πράσινο και το μπλε φως τα καλαμάρια έχουν μόνο έναν τύπο κωνίου και χρησιμοποιούν έναν διαφορετικό μηχανισμό, που ονομάζεται «χρωματική εκτροπή» για να διακρίνουν τα χρώματα. Αυτό είναι δυνατό χάρις στις μοναδικού σχήματος κόρες τους σε σχήμα W, U ή σε σχήμα αλτήρα!</a:t>
            </a:r>
            <a:endParaRPr lang="en-GB" sz="1200" b="0" strike="noStrike" spc="-1" dirty="0">
              <a:latin typeface="Arial"/>
            </a:endParaRPr>
          </a:p>
        </p:txBody>
      </p:sp>
      <p:sp>
        <p:nvSpPr>
          <p:cNvPr id="55" name="TextBox 18"/>
          <p:cNvSpPr/>
          <p:nvPr/>
        </p:nvSpPr>
        <p:spPr>
          <a:xfrm>
            <a:off x="4575614" y="707251"/>
            <a:ext cx="2164296" cy="369186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r">
              <a:lnSpc>
                <a:spcPct val="100000"/>
              </a:lnSpc>
              <a:buNone/>
            </a:pPr>
            <a:r>
              <a:rPr lang="el-GR" dirty="0"/>
              <a:t>Χρωματοφόρα</a:t>
            </a:r>
            <a:br>
              <a:rPr lang="it-IT" dirty="0"/>
            </a:br>
            <a:r>
              <a:rPr lang="el-GR" sz="1200" spc="-1" dirty="0">
                <a:solidFill>
                  <a:srgbClr val="000000"/>
                </a:solidFill>
                <a:latin typeface="Titillium Web"/>
              </a:rPr>
              <a:t>Το καλαμάρι μπορεί να αλλάξει χρώμα διευρύνοντας ή συστέλλοντας τους μύες γύρω από αυτούς τους μικρούς σάκους με χρωστικές. Τα χρωματοφόρα περιέχουν περιορισμένο αριθμό χρωστικών (κόκκινο, πορτοκαλί, κίτρινο, καφέ) όμως τα καλαμάρια μπορούν επίσης να εμφανιστούν με χρώματα όπως το μπλε και το πράσινο χάρη στα στρώματα κυττάρων που ονομάζονται ιριδοφόρα, τα οποία αντανακλούν το φως για να παράγουν ιριδίζοντα χρώματα.</a:t>
            </a:r>
            <a:endParaRPr lang="en-GB" sz="1200" b="0" strike="noStrike" spc="-1" dirty="0">
              <a:latin typeface="Arial"/>
            </a:endParaRPr>
          </a:p>
        </p:txBody>
      </p:sp>
      <p:sp>
        <p:nvSpPr>
          <p:cNvPr id="56" name="TextBox 19"/>
          <p:cNvSpPr/>
          <p:nvPr/>
        </p:nvSpPr>
        <p:spPr>
          <a:xfrm>
            <a:off x="162065" y="1164471"/>
            <a:ext cx="2200952" cy="3507199"/>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nSpc>
                <a:spcPct val="100000"/>
              </a:lnSpc>
              <a:buNone/>
            </a:pPr>
            <a:r>
              <a:rPr lang="el-GR" dirty="0"/>
              <a:t>Πτερύγια</a:t>
            </a:r>
            <a:br>
              <a:rPr lang="it-IT" dirty="0"/>
            </a:br>
            <a:r>
              <a:rPr lang="el-GR" sz="1200" spc="-1" dirty="0">
                <a:solidFill>
                  <a:srgbClr val="000000"/>
                </a:solidFill>
                <a:latin typeface="Titillium Web"/>
              </a:rPr>
              <a:t>Τα καλαμάρια μπορούν να χρησιμοποιήσουν τα πτερύγια τους για να κατευθύνουν και να σταθεροποιήσουν τον εαυτό τους όταν κολυμπούν με υψηλή ταχύτητα αλλά μπορούν επίσης να χρησιμοποιήσουν τα πτερύγια για να προωθηθούν όταν κολυμπούν με χαμηλή ταχύτητα. Κατά τη διάρκεια της πρόωσης με εκτόξευση νερού, τα καλαμάρια μπορούν επίσης να διπλώσουν τα πτερύγια τους γύρω από τον μανδύα για καλύτερη προώθηση</a:t>
            </a:r>
            <a:r>
              <a:rPr lang="en-GB" sz="1200" b="0" strike="noStrike" spc="-1" dirty="0">
                <a:solidFill>
                  <a:srgbClr val="000000"/>
                </a:solidFill>
                <a:latin typeface="Titillium Web"/>
              </a:rPr>
              <a:t>.</a:t>
            </a:r>
            <a:endParaRPr lang="en-GB" sz="1200" b="0" strike="noStrike" spc="-1" dirty="0">
              <a:latin typeface="Arial"/>
            </a:endParaRPr>
          </a:p>
        </p:txBody>
      </p:sp>
      <p:sp>
        <p:nvSpPr>
          <p:cNvPr id="57" name="Straight Arrow Connector 20"/>
          <p:cNvSpPr/>
          <p:nvPr/>
        </p:nvSpPr>
        <p:spPr>
          <a:xfrm>
            <a:off x="1803400" y="4948566"/>
            <a:ext cx="1358120" cy="617034"/>
          </a:xfrm>
          <a:custGeom>
            <a:avLst/>
            <a:gdLst/>
            <a:ahLst/>
            <a:cxnLst/>
            <a:rect l="l" t="t" r="r" b="b"/>
            <a:pathLst>
              <a:path w="21600" h="21600">
                <a:moveTo>
                  <a:pt x="0" y="0"/>
                </a:moveTo>
                <a:lnTo>
                  <a:pt x="21600" y="21600"/>
                </a:lnTo>
              </a:path>
            </a:pathLst>
          </a:custGeom>
          <a:noFill/>
          <a:ln>
            <a:solidFill>
              <a:srgbClr val="000000"/>
            </a:solidFill>
            <a:tailEnd type="triangle" w="med" len="med"/>
          </a:ln>
        </p:spPr>
        <p:style>
          <a:lnRef idx="1">
            <a:schemeClr val="accent1"/>
          </a:lnRef>
          <a:fillRef idx="0">
            <a:schemeClr val="accent1"/>
          </a:fillRef>
          <a:effectRef idx="0">
            <a:schemeClr val="accent1"/>
          </a:effectRef>
          <a:fontRef idx="minor"/>
        </p:style>
      </p:sp>
      <p:sp>
        <p:nvSpPr>
          <p:cNvPr id="58" name="Straight Arrow Connector 21"/>
          <p:cNvSpPr/>
          <p:nvPr/>
        </p:nvSpPr>
        <p:spPr>
          <a:xfrm>
            <a:off x="2052360" y="5780455"/>
            <a:ext cx="1415519" cy="438185"/>
          </a:xfrm>
          <a:custGeom>
            <a:avLst/>
            <a:gdLst/>
            <a:ahLst/>
            <a:cxnLst/>
            <a:rect l="l" t="t" r="r" b="b"/>
            <a:pathLst>
              <a:path w="21600" h="21600">
                <a:moveTo>
                  <a:pt x="0" y="0"/>
                </a:moveTo>
                <a:lnTo>
                  <a:pt x="21600" y="21600"/>
                </a:lnTo>
              </a:path>
            </a:pathLst>
          </a:custGeom>
          <a:noFill/>
          <a:ln>
            <a:solidFill>
              <a:srgbClr val="000000"/>
            </a:solidFill>
            <a:tailEnd type="triangle" w="med" len="med"/>
          </a:ln>
        </p:spPr>
        <p:style>
          <a:lnRef idx="1">
            <a:schemeClr val="accent1"/>
          </a:lnRef>
          <a:fillRef idx="0">
            <a:schemeClr val="accent1"/>
          </a:fillRef>
          <a:effectRef idx="0">
            <a:schemeClr val="accent1"/>
          </a:effectRef>
          <a:fontRef idx="minor"/>
        </p:style>
      </p:sp>
      <p:sp>
        <p:nvSpPr>
          <p:cNvPr id="59" name="TextBox 22"/>
          <p:cNvSpPr/>
          <p:nvPr/>
        </p:nvSpPr>
        <p:spPr>
          <a:xfrm>
            <a:off x="137728" y="4989429"/>
            <a:ext cx="2200952" cy="4984526"/>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nSpc>
                <a:spcPct val="100000"/>
              </a:lnSpc>
              <a:buNone/>
            </a:pPr>
            <a:r>
              <a:rPr lang="el-GR" dirty="0"/>
              <a:t>Ράμφος</a:t>
            </a:r>
            <a:br>
              <a:rPr lang="it-IT" dirty="0"/>
            </a:br>
            <a:r>
              <a:rPr lang="el-GR" sz="1200" spc="-1" dirty="0">
                <a:solidFill>
                  <a:srgbClr val="000000"/>
                </a:solidFill>
                <a:latin typeface="Titillium Web"/>
              </a:rPr>
              <a:t>Η κύρια λειτουργία του είναι να κόβει το θήραμα σε μικρά κομμάτια. Το άνω ράμφος είναι γαμψό και το κάτω ράμφος είναι πιο φαρδύ, περίπου σαν το ράμφος ενός αετού. Αυτό κάνει το ράμφος του καλαμαριού πολύ δυνατό και τέλειο για τη σύνθλιψη των εξωτερικών σκελετών των καρκινοειδών. Τα καλαμάρια τρώνε επίσης ψάρια, ακόμη και άλλα καλαμάρια, και οι κύριοι θηρευτές τους είναι τα πτηνά, τα μεγάλα ψάρια και τα οδοντοκήτη. Οι μάχες στα βαθιά νερά μεταξύ τεράστιων καλαμαριών (που μπορεί να ζυγίζουν μισό τόνο!) και φυσητήρων είναι γνωστές και τα ράμφη καλαμαριού που δεν έχουν χωνευτεί συμβάλλουν στην παραγωγή της άμβρας των φαλαινών.</a:t>
            </a:r>
            <a:endParaRPr lang="en-GB" sz="1200" b="0" strike="noStrike" spc="-1" dirty="0">
              <a:latin typeface="Arial"/>
            </a:endParaRPr>
          </a:p>
        </p:txBody>
      </p:sp>
      <p:sp>
        <p:nvSpPr>
          <p:cNvPr id="60" name="TextBox 23"/>
          <p:cNvSpPr/>
          <p:nvPr/>
        </p:nvSpPr>
        <p:spPr>
          <a:xfrm>
            <a:off x="1171360" y="4664521"/>
            <a:ext cx="1019880" cy="367878"/>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buNone/>
            </a:pPr>
            <a:r>
              <a:rPr lang="el-GR" dirty="0"/>
              <a:t>Κεφάλι</a:t>
            </a:r>
            <a:endParaRPr lang="en-GB" sz="1800" b="0" strike="noStrike" spc="-1" dirty="0">
              <a:latin typeface="Arial"/>
            </a:endParaRPr>
          </a:p>
        </p:txBody>
      </p:sp>
      <p:sp>
        <p:nvSpPr>
          <p:cNvPr id="61" name="PlaceHolder 1"/>
          <p:cNvSpPr>
            <a:spLocks noGrp="1"/>
          </p:cNvSpPr>
          <p:nvPr>
            <p:ph type="title"/>
          </p:nvPr>
        </p:nvSpPr>
        <p:spPr>
          <a:xfrm>
            <a:off x="-316441" y="254031"/>
            <a:ext cx="7568640" cy="512640"/>
          </a:xfrm>
          <a:prstGeom prst="rect">
            <a:avLst/>
          </a:prstGeom>
          <a:noFill/>
          <a:ln w="0">
            <a:noFill/>
          </a:ln>
        </p:spPr>
        <p:txBody>
          <a:bodyPr anchor="ctr">
            <a:noAutofit/>
          </a:bodyPr>
          <a:lstStyle/>
          <a:p>
            <a:pPr algn="ctr"/>
            <a:r>
              <a:rPr lang="el-GR" sz="2400" dirty="0"/>
              <a:t>Εξωτερικά χαρακτηριστικά του</a:t>
            </a:r>
            <a:r>
              <a:rPr lang="it-IT" sz="2400" dirty="0"/>
              <a:t> </a:t>
            </a:r>
            <a:r>
              <a:rPr lang="el-GR" sz="2400" dirty="0"/>
              <a:t>καλαμαριού </a:t>
            </a:r>
            <a:endParaRPr lang="en-GB" sz="2400" b="0" strike="noStrike" spc="-1" dirty="0">
              <a:solidFill>
                <a:srgbClr val="000000"/>
              </a:solidFill>
              <a:latin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 name="Picture 4" descr="A picture containing text&#10;&#10;Description automatically generated"/>
          <p:cNvPicPr/>
          <p:nvPr/>
        </p:nvPicPr>
        <p:blipFill>
          <a:blip r:embed="rId2"/>
          <a:srcRect l="23468" t="4461" r="13075" b="1230"/>
          <a:stretch/>
        </p:blipFill>
        <p:spPr>
          <a:xfrm>
            <a:off x="1950840" y="1371960"/>
            <a:ext cx="2928960" cy="7739640"/>
          </a:xfrm>
          <a:prstGeom prst="rect">
            <a:avLst/>
          </a:prstGeom>
          <a:ln w="0">
            <a:noFill/>
          </a:ln>
        </p:spPr>
      </p:pic>
      <p:sp>
        <p:nvSpPr>
          <p:cNvPr id="63" name="TextBox 2"/>
          <p:cNvSpPr/>
          <p:nvPr/>
        </p:nvSpPr>
        <p:spPr>
          <a:xfrm>
            <a:off x="4849920" y="3060720"/>
            <a:ext cx="1892498" cy="2845479"/>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r">
              <a:lnSpc>
                <a:spcPct val="100000"/>
              </a:lnSpc>
              <a:buNone/>
            </a:pPr>
            <a:r>
              <a:rPr lang="el-GR" dirty="0"/>
              <a:t>Καρδιές</a:t>
            </a:r>
            <a:br>
              <a:rPr lang="it-IT" dirty="0"/>
            </a:br>
            <a:r>
              <a:rPr lang="el-GR" sz="1150" spc="-1" dirty="0">
                <a:solidFill>
                  <a:srgbClr val="000000"/>
                </a:solidFill>
                <a:latin typeface="Titillium Web"/>
              </a:rPr>
              <a:t>Τα καλαμάρια έχουν τρεις καρδιές! Το αίμα του καλαμαριού είναι μπλε επειδή το οξυγόνο μεταφέρεται από τη μεταλλοπρωτεΐνη αιμοκυανίνη. Αυτή μοιάζει με την αιμοσφαιρίνη που κάνει το αίμα μας κόκκινο αλλά περιέχει χαλκό αντί για σίδηρο. Γνωρίζατε ότι το αίμα τους μπορεί να είναι επίσης πράσινο και μωβ;</a:t>
            </a:r>
            <a:endParaRPr lang="en-GB" sz="1150" b="0" strike="noStrike" spc="-1" dirty="0">
              <a:latin typeface="Arial"/>
            </a:endParaRPr>
          </a:p>
        </p:txBody>
      </p:sp>
      <p:sp>
        <p:nvSpPr>
          <p:cNvPr id="64" name="Straight Arrow Connector 8"/>
          <p:cNvSpPr/>
          <p:nvPr/>
        </p:nvSpPr>
        <p:spPr>
          <a:xfrm rot="396119">
            <a:off x="1225440" y="4713840"/>
            <a:ext cx="2226600" cy="489240"/>
          </a:xfrm>
          <a:custGeom>
            <a:avLst/>
            <a:gdLst/>
            <a:ahLst/>
            <a:cxnLst/>
            <a:rect l="l" t="t" r="r" b="b"/>
            <a:pathLst>
              <a:path w="21600" h="21600">
                <a:moveTo>
                  <a:pt x="0" y="0"/>
                </a:moveTo>
                <a:lnTo>
                  <a:pt x="21600" y="21600"/>
                </a:lnTo>
              </a:path>
            </a:pathLst>
          </a:custGeom>
          <a:noFill/>
          <a:ln>
            <a:solidFill>
              <a:srgbClr val="000000"/>
            </a:solidFill>
            <a:tailEnd type="triangle" w="med" len="med"/>
          </a:ln>
        </p:spPr>
        <p:style>
          <a:lnRef idx="1">
            <a:schemeClr val="accent1"/>
          </a:lnRef>
          <a:fillRef idx="0">
            <a:schemeClr val="accent1"/>
          </a:fillRef>
          <a:effectRef idx="0">
            <a:schemeClr val="accent1"/>
          </a:effectRef>
          <a:fontRef idx="minor"/>
        </p:style>
      </p:sp>
      <p:sp>
        <p:nvSpPr>
          <p:cNvPr id="65" name="Straight Arrow Connector 9"/>
          <p:cNvSpPr/>
          <p:nvPr/>
        </p:nvSpPr>
        <p:spPr>
          <a:xfrm>
            <a:off x="2195366" y="2236320"/>
            <a:ext cx="1360714" cy="1098360"/>
          </a:xfrm>
          <a:custGeom>
            <a:avLst/>
            <a:gdLst/>
            <a:ahLst/>
            <a:cxnLst/>
            <a:rect l="l" t="t" r="r" b="b"/>
            <a:pathLst>
              <a:path w="21600" h="21600">
                <a:moveTo>
                  <a:pt x="0" y="0"/>
                </a:moveTo>
                <a:lnTo>
                  <a:pt x="21600" y="21600"/>
                </a:lnTo>
              </a:path>
            </a:pathLst>
          </a:custGeom>
          <a:noFill/>
          <a:ln>
            <a:solidFill>
              <a:srgbClr val="000000"/>
            </a:solidFill>
            <a:tailEnd type="triangle" w="med" len="med"/>
          </a:ln>
        </p:spPr>
        <p:style>
          <a:lnRef idx="1">
            <a:schemeClr val="accent1"/>
          </a:lnRef>
          <a:fillRef idx="0">
            <a:schemeClr val="accent1"/>
          </a:fillRef>
          <a:effectRef idx="0">
            <a:schemeClr val="accent1"/>
          </a:effectRef>
          <a:fontRef idx="minor"/>
        </p:style>
      </p:sp>
      <p:sp>
        <p:nvSpPr>
          <p:cNvPr id="66" name="Straight Arrow Connector 10"/>
          <p:cNvSpPr/>
          <p:nvPr/>
        </p:nvSpPr>
        <p:spPr>
          <a:xfrm flipH="1">
            <a:off x="3555719" y="1477080"/>
            <a:ext cx="1573115" cy="192600"/>
          </a:xfrm>
          <a:custGeom>
            <a:avLst/>
            <a:gdLst/>
            <a:ahLst/>
            <a:cxnLst/>
            <a:rect l="l" t="t" r="r" b="b"/>
            <a:pathLst>
              <a:path w="21600" h="21600">
                <a:moveTo>
                  <a:pt x="0" y="0"/>
                </a:moveTo>
                <a:lnTo>
                  <a:pt x="21600" y="21600"/>
                </a:lnTo>
              </a:path>
            </a:pathLst>
          </a:custGeom>
          <a:noFill/>
          <a:ln>
            <a:solidFill>
              <a:srgbClr val="000000"/>
            </a:solidFill>
            <a:tailEnd type="triangle" w="med" len="med"/>
          </a:ln>
        </p:spPr>
        <p:style>
          <a:lnRef idx="1">
            <a:schemeClr val="accent1"/>
          </a:lnRef>
          <a:fillRef idx="0">
            <a:schemeClr val="accent1"/>
          </a:fillRef>
          <a:effectRef idx="0">
            <a:schemeClr val="accent1"/>
          </a:effectRef>
          <a:fontRef idx="minor"/>
        </p:style>
      </p:sp>
      <p:sp>
        <p:nvSpPr>
          <p:cNvPr id="67" name="Straight Arrow Connector 11"/>
          <p:cNvSpPr/>
          <p:nvPr/>
        </p:nvSpPr>
        <p:spPr>
          <a:xfrm>
            <a:off x="2444400" y="1348200"/>
            <a:ext cx="1052640" cy="1162800"/>
          </a:xfrm>
          <a:custGeom>
            <a:avLst/>
            <a:gdLst/>
            <a:ahLst/>
            <a:cxnLst/>
            <a:rect l="l" t="t" r="r" b="b"/>
            <a:pathLst>
              <a:path w="21600" h="21600">
                <a:moveTo>
                  <a:pt x="0" y="0"/>
                </a:moveTo>
                <a:lnTo>
                  <a:pt x="21600" y="21600"/>
                </a:lnTo>
              </a:path>
            </a:pathLst>
          </a:custGeom>
          <a:noFill/>
          <a:ln>
            <a:solidFill>
              <a:srgbClr val="000000"/>
            </a:solidFill>
            <a:tailEnd type="triangle" w="med" len="med"/>
          </a:ln>
        </p:spPr>
        <p:style>
          <a:lnRef idx="1">
            <a:schemeClr val="accent1"/>
          </a:lnRef>
          <a:fillRef idx="0">
            <a:schemeClr val="accent1"/>
          </a:fillRef>
          <a:effectRef idx="0">
            <a:schemeClr val="accent1"/>
          </a:effectRef>
          <a:fontRef idx="minor"/>
        </p:style>
      </p:sp>
      <p:sp>
        <p:nvSpPr>
          <p:cNvPr id="68" name="Straight Arrow Connector 12"/>
          <p:cNvSpPr/>
          <p:nvPr/>
        </p:nvSpPr>
        <p:spPr>
          <a:xfrm flipH="1" flipV="1">
            <a:off x="3582180" y="4597188"/>
            <a:ext cx="2023020" cy="1985411"/>
          </a:xfrm>
          <a:custGeom>
            <a:avLst/>
            <a:gdLst/>
            <a:ahLst/>
            <a:cxnLst/>
            <a:rect l="l" t="t" r="r" b="b"/>
            <a:pathLst>
              <a:path w="21600" h="21600">
                <a:moveTo>
                  <a:pt x="0" y="0"/>
                </a:moveTo>
                <a:lnTo>
                  <a:pt x="21600" y="21600"/>
                </a:lnTo>
              </a:path>
            </a:pathLst>
          </a:custGeom>
          <a:noFill/>
          <a:ln>
            <a:solidFill>
              <a:srgbClr val="000000"/>
            </a:solidFill>
            <a:tailEnd type="triangle" w="med" len="med"/>
          </a:ln>
        </p:spPr>
        <p:style>
          <a:lnRef idx="1">
            <a:schemeClr val="accent1"/>
          </a:lnRef>
          <a:fillRef idx="0">
            <a:schemeClr val="accent1"/>
          </a:fillRef>
          <a:effectRef idx="0">
            <a:schemeClr val="accent1"/>
          </a:effectRef>
          <a:fontRef idx="minor"/>
        </p:style>
      </p:sp>
      <p:sp>
        <p:nvSpPr>
          <p:cNvPr id="69" name="TextBox 14"/>
          <p:cNvSpPr/>
          <p:nvPr/>
        </p:nvSpPr>
        <p:spPr>
          <a:xfrm>
            <a:off x="2052360" y="989280"/>
            <a:ext cx="1651320" cy="367878"/>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buNone/>
            </a:pPr>
            <a:r>
              <a:rPr lang="el-GR" dirty="0"/>
              <a:t>Γονάδα</a:t>
            </a:r>
            <a:endParaRPr lang="en-GB" sz="1800" b="0" strike="noStrike" spc="-1" dirty="0">
              <a:latin typeface="Arial"/>
            </a:endParaRPr>
          </a:p>
        </p:txBody>
      </p:sp>
      <p:sp>
        <p:nvSpPr>
          <p:cNvPr id="70" name="TextBox 15"/>
          <p:cNvSpPr/>
          <p:nvPr/>
        </p:nvSpPr>
        <p:spPr>
          <a:xfrm>
            <a:off x="4265240" y="6582599"/>
            <a:ext cx="2489800" cy="3199422"/>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r">
              <a:lnSpc>
                <a:spcPct val="100000"/>
              </a:lnSpc>
              <a:buNone/>
            </a:pPr>
            <a:r>
              <a:rPr lang="en-GB" dirty="0" err="1"/>
              <a:t>Μελ</a:t>
            </a:r>
            <a:r>
              <a:rPr lang="en-GB" dirty="0"/>
              <a:t>ανοφόρος σάκος</a:t>
            </a:r>
            <a:br>
              <a:rPr lang="en-GB" dirty="0"/>
            </a:br>
            <a:r>
              <a:rPr lang="el-GR" sz="1150" spc="-1" dirty="0">
                <a:solidFill>
                  <a:srgbClr val="000000"/>
                </a:solidFill>
                <a:latin typeface="Titillium Web"/>
              </a:rPr>
              <a:t>Εκτός από τη μελανίνη, το μελάνι καλαμαριού αποτελείται από πολλές άλλες ενώσεις αλλά κυρίως αποτελείται από νερό και βλέννα. Αλλάζοντας την αναλογία των δύο τελευταίων συστατικών τα καλαμάρια μπορούν να αλλάξουν την πυκνότητα του μελανιού τους. Το ιδιαίτερα παχύρευστο μελάνι παράγει τα λεγόμενα ψευδόμορφα, δηλαδή μάζες μελανιού που χρησιμοποιούνται ως δέλεαρ για τα θηράματα. Διασκεδαστικό γεγονός: το μελάνι σουπιάς θεωρείται λιχουδιά στην Ιαπωνία και τις μεσογειακές χώρες!</a:t>
            </a:r>
            <a:endParaRPr lang="en-GB" sz="1150" b="0" strike="noStrike" spc="-1" dirty="0">
              <a:latin typeface="Arial"/>
            </a:endParaRPr>
          </a:p>
        </p:txBody>
      </p:sp>
      <p:sp>
        <p:nvSpPr>
          <p:cNvPr id="71" name="TextBox 16"/>
          <p:cNvSpPr/>
          <p:nvPr/>
        </p:nvSpPr>
        <p:spPr>
          <a:xfrm>
            <a:off x="4635720" y="1258536"/>
            <a:ext cx="2106698" cy="1706706"/>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r">
              <a:lnSpc>
                <a:spcPct val="100000"/>
              </a:lnSpc>
              <a:buNone/>
            </a:pPr>
            <a:r>
              <a:rPr lang="el-GR" dirty="0"/>
              <a:t>Εσωτερικό όστρακο</a:t>
            </a:r>
            <a:br>
              <a:rPr lang="it-IT" dirty="0"/>
            </a:br>
            <a:r>
              <a:rPr lang="el-GR" sz="1150" spc="-1" dirty="0">
                <a:solidFill>
                  <a:srgbClr val="000000"/>
                </a:solidFill>
                <a:latin typeface="Titillium Web"/>
              </a:rPr>
              <a:t>Το εξαιρετικά ευέλικτο εσωτερικό όστρακο που υποστηρίζει όλους τους μύες του μανδύα, του σιφωνίου και της κεφαλής που σχετίζονται με την πρόωση.</a:t>
            </a:r>
            <a:endParaRPr lang="en-GB" sz="1150" b="0" strike="noStrike" spc="-1" dirty="0">
              <a:latin typeface="Arial"/>
            </a:endParaRPr>
          </a:p>
        </p:txBody>
      </p:sp>
      <p:sp>
        <p:nvSpPr>
          <p:cNvPr id="72" name="TextBox 17"/>
          <p:cNvSpPr/>
          <p:nvPr/>
        </p:nvSpPr>
        <p:spPr>
          <a:xfrm>
            <a:off x="88222" y="1040060"/>
            <a:ext cx="2107144" cy="2945507"/>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nSpc>
                <a:spcPct val="100000"/>
              </a:lnSpc>
              <a:buNone/>
            </a:pPr>
            <a:r>
              <a:rPr lang="el-GR" dirty="0"/>
              <a:t>Ωοκολλαγόνος αδένας</a:t>
            </a:r>
            <a:br>
              <a:rPr lang="it-IT" dirty="0"/>
            </a:br>
            <a:r>
              <a:rPr lang="el-GR" sz="1150" spc="-1" dirty="0">
                <a:solidFill>
                  <a:srgbClr val="000000"/>
                </a:solidFill>
                <a:latin typeface="Titillium Web"/>
              </a:rPr>
              <a:t>Σε ορισμένα είδη καλαμαριών τα θηλυκά έχουν έναν πρόσθετο ωοκολλαγόνο αδένα γεμάτο με συμβιωτικά βακτήρια με τα οποία εμποτίζουν τα αυγά τους. Πιστεύεται ότι αυτά τα βακτήρια προστατεύουν τα αυγά από τη μικροβιακή μόλυνση και τη συσσώρευση άλλων οργανισμών (βιολογική ρύπανση) κατά τη διάρκεια της επώασης.</a:t>
            </a:r>
            <a:endParaRPr lang="en-GB" sz="1150" b="0" strike="noStrike" spc="-1" dirty="0">
              <a:latin typeface="Arial"/>
            </a:endParaRPr>
          </a:p>
        </p:txBody>
      </p:sp>
      <p:sp>
        <p:nvSpPr>
          <p:cNvPr id="73" name="Straight Arrow Connector 18"/>
          <p:cNvSpPr/>
          <p:nvPr/>
        </p:nvSpPr>
        <p:spPr>
          <a:xfrm>
            <a:off x="1411941" y="4100040"/>
            <a:ext cx="1601589" cy="284219"/>
          </a:xfrm>
          <a:custGeom>
            <a:avLst/>
            <a:gdLst/>
            <a:ahLst/>
            <a:cxnLst/>
            <a:rect l="l" t="t" r="r" b="b"/>
            <a:pathLst>
              <a:path w="21600" h="21600">
                <a:moveTo>
                  <a:pt x="0" y="0"/>
                </a:moveTo>
                <a:lnTo>
                  <a:pt x="21600" y="21600"/>
                </a:lnTo>
              </a:path>
            </a:pathLst>
          </a:custGeom>
          <a:noFill/>
          <a:ln>
            <a:solidFill>
              <a:srgbClr val="000000"/>
            </a:solidFill>
            <a:tailEnd type="triangle" w="med" len="med"/>
          </a:ln>
        </p:spPr>
        <p:style>
          <a:lnRef idx="1">
            <a:schemeClr val="accent1"/>
          </a:lnRef>
          <a:fillRef idx="0">
            <a:schemeClr val="accent1"/>
          </a:fillRef>
          <a:effectRef idx="0">
            <a:schemeClr val="accent1"/>
          </a:effectRef>
          <a:fontRef idx="minor"/>
        </p:style>
      </p:sp>
      <p:sp>
        <p:nvSpPr>
          <p:cNvPr id="74" name="Straight Arrow Connector 19"/>
          <p:cNvSpPr/>
          <p:nvPr/>
        </p:nvSpPr>
        <p:spPr>
          <a:xfrm flipV="1">
            <a:off x="1531822" y="5968440"/>
            <a:ext cx="1862258" cy="929786"/>
          </a:xfrm>
          <a:custGeom>
            <a:avLst/>
            <a:gdLst/>
            <a:ahLst/>
            <a:cxnLst/>
            <a:rect l="l" t="t" r="r" b="b"/>
            <a:pathLst>
              <a:path w="21600" h="21600">
                <a:moveTo>
                  <a:pt x="0" y="0"/>
                </a:moveTo>
                <a:lnTo>
                  <a:pt x="21600" y="21600"/>
                </a:lnTo>
              </a:path>
            </a:pathLst>
          </a:custGeom>
          <a:noFill/>
          <a:ln>
            <a:solidFill>
              <a:srgbClr val="000000"/>
            </a:solidFill>
            <a:tailEnd type="triangle" w="med" len="med"/>
          </a:ln>
        </p:spPr>
        <p:style>
          <a:lnRef idx="1">
            <a:schemeClr val="accent1"/>
          </a:lnRef>
          <a:fillRef idx="0">
            <a:schemeClr val="accent1"/>
          </a:fillRef>
          <a:effectRef idx="0">
            <a:schemeClr val="accent1"/>
          </a:effectRef>
          <a:fontRef idx="minor"/>
        </p:style>
      </p:sp>
      <p:sp>
        <p:nvSpPr>
          <p:cNvPr id="75" name="TextBox 20"/>
          <p:cNvSpPr/>
          <p:nvPr/>
        </p:nvSpPr>
        <p:spPr>
          <a:xfrm>
            <a:off x="75600" y="6833192"/>
            <a:ext cx="2489800" cy="2845479"/>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nSpc>
                <a:spcPct val="100000"/>
              </a:lnSpc>
              <a:buNone/>
            </a:pPr>
            <a:r>
              <a:rPr lang="el-GR" dirty="0"/>
              <a:t>Εγκέφαλος</a:t>
            </a:r>
            <a:br>
              <a:rPr lang="it-IT" dirty="0"/>
            </a:br>
            <a:r>
              <a:rPr lang="el-GR" sz="1150" spc="-1" dirty="0">
                <a:solidFill>
                  <a:srgbClr val="000000"/>
                </a:solidFill>
                <a:latin typeface="Titillium Web"/>
              </a:rPr>
              <a:t>Το νευρικό σύστημα του καλαμαριού έχει μελετηθεί εκτενώς λόγω των τεράστιων νευραξόνων του, οι οποίοι έχουν χρησιμεύσει ως μοντέλα για τη μελέτη της ηλεκτρικής αγωγιμότητας των νευρικών κυττάρων. Οι τεράστιοι νευράξονες μπορούν να αφαιρεθούν από το καλαμάρι και να μελετηθούν μεμονωμένα και το τεράστιο μέγεθός τους (μέχρι και 1,5 mm σε διάμετρο) οφείλεται στο γεγονός ότι ελέγχουν το εκρηκτικό σύστημα πρόωσης με εκτόξευση νερού.</a:t>
            </a:r>
            <a:endParaRPr lang="en-GB" sz="1150" b="0" strike="noStrike" spc="-1" dirty="0">
              <a:latin typeface="Arial"/>
            </a:endParaRPr>
          </a:p>
        </p:txBody>
      </p:sp>
      <p:sp>
        <p:nvSpPr>
          <p:cNvPr id="76" name="TextBox 21"/>
          <p:cNvSpPr/>
          <p:nvPr/>
        </p:nvSpPr>
        <p:spPr>
          <a:xfrm>
            <a:off x="1055135" y="3770459"/>
            <a:ext cx="1019880" cy="367878"/>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buNone/>
            </a:pPr>
            <a:r>
              <a:rPr lang="el-GR" dirty="0"/>
              <a:t>Βράγχια</a:t>
            </a:r>
            <a:endParaRPr lang="en-GB" sz="1800" b="0" strike="noStrike" spc="-1" dirty="0">
              <a:latin typeface="Arial"/>
            </a:endParaRPr>
          </a:p>
        </p:txBody>
      </p:sp>
      <p:sp>
        <p:nvSpPr>
          <p:cNvPr id="77" name="PlaceHolder 1"/>
          <p:cNvSpPr>
            <a:spLocks noGrp="1"/>
          </p:cNvSpPr>
          <p:nvPr>
            <p:ph type="title"/>
          </p:nvPr>
        </p:nvSpPr>
        <p:spPr>
          <a:xfrm>
            <a:off x="304800" y="292680"/>
            <a:ext cx="6120840" cy="512640"/>
          </a:xfrm>
          <a:prstGeom prst="rect">
            <a:avLst/>
          </a:prstGeom>
          <a:noFill/>
          <a:ln w="0">
            <a:noFill/>
          </a:ln>
        </p:spPr>
        <p:txBody>
          <a:bodyPr anchor="ctr">
            <a:noAutofit/>
          </a:bodyPr>
          <a:lstStyle/>
          <a:p>
            <a:pPr algn="ctr"/>
            <a:r>
              <a:rPr lang="el-GR" sz="2400" dirty="0"/>
              <a:t>Εσωτερικά χαρακτηριστικά του καλαμαριού</a:t>
            </a:r>
            <a:endParaRPr lang="en-GB" sz="1800" b="0" strike="noStrike" spc="-1" dirty="0">
              <a:solidFill>
                <a:srgbClr val="000000"/>
              </a:solidFill>
              <a:latin typeface="Calibri"/>
            </a:endParaRPr>
          </a:p>
        </p:txBody>
      </p:sp>
      <p:sp>
        <p:nvSpPr>
          <p:cNvPr id="79" name="TextBox 30"/>
          <p:cNvSpPr/>
          <p:nvPr/>
        </p:nvSpPr>
        <p:spPr>
          <a:xfrm>
            <a:off x="88222" y="4251761"/>
            <a:ext cx="1862258" cy="231456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nSpc>
                <a:spcPct val="100000"/>
              </a:lnSpc>
              <a:buNone/>
            </a:pPr>
            <a:r>
              <a:rPr lang="el-GR" dirty="0"/>
              <a:t>Σιφώνιο</a:t>
            </a:r>
            <a:br>
              <a:rPr lang="it-IT" dirty="0"/>
            </a:br>
            <a:r>
              <a:rPr lang="el-GR" sz="1150" spc="-1" dirty="0">
                <a:solidFill>
                  <a:srgbClr val="000000"/>
                </a:solidFill>
                <a:latin typeface="Titillium Web"/>
              </a:rPr>
              <a:t>Το σιφώνιο του καλαμαριού είναι πολύ ευκίνητο: μπορεί να λυγίσει έως και 180°. Καθώς αλλάζει ο προσανατολισμός του σιφωνίου το καλαμάρι μπορεί ξαφνικά να εκτραπεί σε διαφορετική κατεύθυνση για να μπερδέψει τα αρπακτικά!</a:t>
            </a:r>
            <a:endParaRPr lang="en-GB" sz="1150" b="0" strike="noStrike" spc="-1" dirty="0">
              <a:latin typeface="Arial"/>
            </a:endParaRPr>
          </a:p>
        </p:txBody>
      </p:sp>
      <p:sp>
        <p:nvSpPr>
          <p:cNvPr id="80" name="Straight Arrow Connector 36"/>
          <p:cNvSpPr/>
          <p:nvPr/>
        </p:nvSpPr>
        <p:spPr>
          <a:xfrm flipH="1">
            <a:off x="3792818" y="3241056"/>
            <a:ext cx="1797120" cy="272880"/>
          </a:xfrm>
          <a:custGeom>
            <a:avLst/>
            <a:gdLst/>
            <a:ahLst/>
            <a:cxnLst/>
            <a:rect l="l" t="t" r="r" b="b"/>
            <a:pathLst>
              <a:path w="21600" h="21600">
                <a:moveTo>
                  <a:pt x="0" y="0"/>
                </a:moveTo>
                <a:lnTo>
                  <a:pt x="21600" y="21600"/>
                </a:lnTo>
              </a:path>
            </a:pathLst>
          </a:custGeom>
          <a:noFill/>
          <a:ln>
            <a:solidFill>
              <a:srgbClr val="000000"/>
            </a:solidFill>
            <a:tailEnd type="triangle" w="med" len="med"/>
          </a:ln>
        </p:spPr>
        <p:style>
          <a:lnRef idx="1">
            <a:schemeClr val="accent1"/>
          </a:lnRef>
          <a:fillRef idx="0">
            <a:schemeClr val="accent1"/>
          </a:fillRef>
          <a:effectRef idx="0">
            <a:schemeClr val="accent1"/>
          </a:effectRef>
          <a:fontRef idx="minor"/>
        </p:style>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 2013 - 2022</Template>
  <TotalTime>920</TotalTime>
  <Words>28</Words>
  <Application>Microsoft Office PowerPoint</Application>
  <PresentationFormat>A4 Paper (210x297 mm)</PresentationFormat>
  <Paragraphs>19</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Calibri Light</vt:lpstr>
      <vt:lpstr>DejaVu Sans</vt:lpstr>
      <vt:lpstr>Times New Roman</vt:lpstr>
      <vt:lpstr>Titillium Web</vt:lpstr>
      <vt:lpstr>Office Theme</vt:lpstr>
      <vt:lpstr>Εξωτερικά χαρακτηριστικά του καλαμαριού </vt:lpstr>
      <vt:lpstr>Εσωτερικά χαρακτηριστικά του καλαμαριού</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Maria Vittoria Marra</dc:creator>
  <dc:description/>
  <cp:lastModifiedBy>Rosaria Cercola</cp:lastModifiedBy>
  <cp:revision>16</cp:revision>
  <dcterms:created xsi:type="dcterms:W3CDTF">2023-02-15T10:08:53Z</dcterms:created>
  <dcterms:modified xsi:type="dcterms:W3CDTF">2023-06-27T08:12:01Z</dcterms:modified>
  <dc:language>en-GB</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A4 Paper (210x297 mm)</vt:lpwstr>
  </property>
  <property fmtid="{D5CDD505-2E9C-101B-9397-08002B2CF9AE}" pid="3" name="Slides">
    <vt:i4>2</vt:i4>
  </property>
</Properties>
</file>